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0.jpg" ContentType="image/jpg"/>
  <Override PartName="/ppt/media/image13.jpg" ContentType="image/jpg"/>
  <Override PartName="/ppt/media/image20.jpg" ContentType="image/jpg"/>
  <Override PartName="/ppt/media/image21.jpg" ContentType="image/jpg"/>
  <Override PartName="/ppt/media/image22.jpg" ContentType="image/jpg"/>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58"/>
  </p:notesMasterIdLst>
  <p:sldIdLst>
    <p:sldId id="256" r:id="rId6"/>
    <p:sldId id="258" r:id="rId7"/>
    <p:sldId id="257" r:id="rId8"/>
    <p:sldId id="259" r:id="rId9"/>
    <p:sldId id="260" r:id="rId10"/>
    <p:sldId id="262" r:id="rId11"/>
    <p:sldId id="263" r:id="rId12"/>
    <p:sldId id="264" r:id="rId13"/>
    <p:sldId id="265" r:id="rId14"/>
    <p:sldId id="266" r:id="rId15"/>
    <p:sldId id="318" r:id="rId16"/>
    <p:sldId id="320" r:id="rId17"/>
    <p:sldId id="267" r:id="rId18"/>
    <p:sldId id="268" r:id="rId19"/>
    <p:sldId id="269" r:id="rId20"/>
    <p:sldId id="270" r:id="rId21"/>
    <p:sldId id="271" r:id="rId22"/>
    <p:sldId id="272" r:id="rId23"/>
    <p:sldId id="273" r:id="rId24"/>
    <p:sldId id="274" r:id="rId25"/>
    <p:sldId id="275" r:id="rId26"/>
    <p:sldId id="276" r:id="rId27"/>
    <p:sldId id="277" r:id="rId28"/>
    <p:sldId id="319" r:id="rId29"/>
    <p:sldId id="278" r:id="rId30"/>
    <p:sldId id="344" r:id="rId31"/>
    <p:sldId id="345" r:id="rId32"/>
    <p:sldId id="322" r:id="rId33"/>
    <p:sldId id="280" r:id="rId34"/>
    <p:sldId id="348" r:id="rId35"/>
    <p:sldId id="349" r:id="rId36"/>
    <p:sldId id="350" r:id="rId37"/>
    <p:sldId id="351" r:id="rId38"/>
    <p:sldId id="352" r:id="rId39"/>
    <p:sldId id="353" r:id="rId40"/>
    <p:sldId id="279" r:id="rId41"/>
    <p:sldId id="346" r:id="rId42"/>
    <p:sldId id="347" r:id="rId43"/>
    <p:sldId id="281" r:id="rId44"/>
    <p:sldId id="282" r:id="rId45"/>
    <p:sldId id="321" r:id="rId46"/>
    <p:sldId id="284" r:id="rId47"/>
    <p:sldId id="285" r:id="rId48"/>
    <p:sldId id="337" r:id="rId49"/>
    <p:sldId id="261" r:id="rId50"/>
    <p:sldId id="338" r:id="rId51"/>
    <p:sldId id="339" r:id="rId52"/>
    <p:sldId id="340" r:id="rId53"/>
    <p:sldId id="341" r:id="rId54"/>
    <p:sldId id="342" r:id="rId55"/>
    <p:sldId id="343" r:id="rId56"/>
    <p:sldId id="305" r:id="rId57"/>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D46744-931C-5361-3C3D-71C46DFAA03C}" name="Samira Akaiouar" initials="SA" userId="S::s.akaiouar@uva.nl::f6dbc199-1f2b-4e6c-b242-bf97e8c798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3F36F-16D6-DDAD-EC79-77D3D2F300D7}" v="2" dt="2025-03-18T09:27:41.0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05"/>
    <p:restoredTop sz="94595"/>
  </p:normalViewPr>
  <p:slideViewPr>
    <p:cSldViewPr>
      <p:cViewPr>
        <p:scale>
          <a:sx n="100" d="100"/>
          <a:sy n="100" d="100"/>
        </p:scale>
        <p:origin x="928" y="12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49E4017E-C445-194B-8721-67673F4EED62}" type="datetimeFigureOut">
              <a:rPr lang="nl-NL" smtClean="0"/>
              <a:t>18-3-2025</a:t>
            </a:fld>
            <a:endParaRPr lang="nl-NL"/>
          </a:p>
        </p:txBody>
      </p:sp>
      <p:sp>
        <p:nvSpPr>
          <p:cNvPr id="4" name="Tijdelijke aanduiding voor dia-afbeelding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0688AEEA-46ED-DD45-97CB-A4EA274ED30C}" type="slidenum">
              <a:rPr lang="nl-NL" smtClean="0"/>
              <a:t>‹nr.›</a:t>
            </a:fld>
            <a:endParaRPr lang="nl-NL"/>
          </a:p>
        </p:txBody>
      </p:sp>
    </p:spTree>
    <p:extLst>
      <p:ext uri="{BB962C8B-B14F-4D97-AF65-F5344CB8AC3E}">
        <p14:creationId xmlns:p14="http://schemas.microsoft.com/office/powerpoint/2010/main" val="100472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25645" y="3488008"/>
            <a:ext cx="7642108" cy="430887"/>
          </a:xfrm>
          <a:prstGeom prst="rect">
            <a:avLst/>
          </a:prstGeom>
        </p:spPr>
        <p:txBody>
          <a:bodyPr wrap="square" lIns="0" tIns="0" rIns="0" bIns="0">
            <a:spAutoFit/>
          </a:bodyPr>
          <a:lstStyle>
            <a:lvl1pPr>
              <a:defRPr b="0" i="0">
                <a:solidFill>
                  <a:schemeClr val="tx1"/>
                </a:solidFill>
                <a:latin typeface="Utopia Std" panose="02040603060506020204" pitchFamily="18" charset="77"/>
              </a:defRPr>
            </a:lvl1pPr>
          </a:lstStyle>
          <a:p>
            <a:endParaRPr dirty="0"/>
          </a:p>
        </p:txBody>
      </p:sp>
      <p:sp>
        <p:nvSpPr>
          <p:cNvPr id="3" name="Holder 3"/>
          <p:cNvSpPr>
            <a:spLocks noGrp="1"/>
          </p:cNvSpPr>
          <p:nvPr>
            <p:ph type="subTitle" idx="4"/>
          </p:nvPr>
        </p:nvSpPr>
        <p:spPr>
          <a:xfrm>
            <a:off x="1604010" y="4235196"/>
            <a:ext cx="7485380" cy="230832"/>
          </a:xfrm>
          <a:prstGeom prst="rect">
            <a:avLst/>
          </a:prstGeom>
        </p:spPr>
        <p:txBody>
          <a:bodyPr wrap="square" lIns="0" tIns="0" rIns="0" bIns="0">
            <a:spAutoFit/>
          </a:bodyPr>
          <a:lstStyle>
            <a:lvl1pPr>
              <a:defRPr b="0" i="0">
                <a:latin typeface="Utopia Std" panose="02040603060506020204" pitchFamily="18" charset="77"/>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6" name="Holder 6"/>
          <p:cNvSpPr>
            <a:spLocks noGrp="1"/>
          </p:cNvSpPr>
          <p:nvPr>
            <p:ph type="sldNum" sz="quarter" idx="7"/>
          </p:nvPr>
        </p:nvSpPr>
        <p:spPr>
          <a:xfrm>
            <a:off x="4372461" y="7244567"/>
            <a:ext cx="1958339" cy="107722"/>
          </a:xfrm>
        </p:spPr>
        <p:txBody>
          <a:bodyPr lIns="0" tIns="0" rIns="0" bIns="0"/>
          <a:lstStyle>
            <a:lvl1pPr>
              <a:defRPr sz="700" b="0" i="0">
                <a:solidFill>
                  <a:srgbClr val="878786"/>
                </a:solidFill>
                <a:latin typeface="Cambria"/>
                <a:cs typeface="Cambria"/>
              </a:defRPr>
            </a:lvl1pPr>
          </a:lstStyle>
          <a:p>
            <a:pPr marL="80645">
              <a:spcBef>
                <a:spcPts val="80"/>
              </a:spcBef>
            </a:pPr>
            <a:fld id="{81D60167-4931-47E6-BA6A-407CBD079E47}" type="slidenum">
              <a:rPr lang="nl-NL" spc="-40" smtClean="0">
                <a:latin typeface="Utopia Std" panose="02040603060506020204" pitchFamily="18" charset="77"/>
              </a:rPr>
              <a:pPr marL="80645">
                <a:spcBef>
                  <a:spcPts val="80"/>
                </a:spcBef>
              </a:pPr>
              <a:t>‹nr.›</a:t>
            </a:fld>
            <a:r>
              <a:rPr lang="nl-NL" spc="175" dirty="0">
                <a:latin typeface="Utopia Std" panose="02040603060506020204" pitchFamily="18" charset="77"/>
              </a:rPr>
              <a:t> </a:t>
            </a:r>
            <a:r>
              <a:rPr lang="nl-NL" spc="-70" dirty="0">
                <a:latin typeface="Utopia Std" panose="02040603060506020204" pitchFamily="18" charset="77"/>
              </a:rPr>
              <a:t>|</a:t>
            </a:r>
            <a:r>
              <a:rPr lang="nl-NL" spc="155" dirty="0">
                <a:latin typeface="Utopia Std" panose="02040603060506020204" pitchFamily="18" charset="77"/>
              </a:rPr>
              <a:t> </a:t>
            </a:r>
            <a:r>
              <a:rPr lang="nl-NL" spc="65" dirty="0">
                <a:latin typeface="Utopia Std" panose="02040603060506020204" pitchFamily="18" charset="77"/>
              </a:rPr>
              <a:t>UvA</a:t>
            </a:r>
            <a:r>
              <a:rPr lang="nl-NL" spc="-5" dirty="0">
                <a:latin typeface="Utopia Std" panose="02040603060506020204" pitchFamily="18" charset="77"/>
              </a:rPr>
              <a:t> </a:t>
            </a:r>
            <a:r>
              <a:rPr lang="nl-NL" spc="-25" dirty="0">
                <a:latin typeface="Utopia Std" panose="02040603060506020204" pitchFamily="18" charset="77"/>
              </a:rPr>
              <a:t>arbeidsmarktcommunicatie</a:t>
            </a:r>
            <a:r>
              <a:rPr lang="nl-NL" spc="-5" dirty="0">
                <a:latin typeface="Utopia Std" panose="02040603060506020204" pitchFamily="18" charset="77"/>
              </a:rPr>
              <a:t> </a:t>
            </a:r>
            <a:r>
              <a:rPr lang="nl-NL" spc="-10" dirty="0" err="1">
                <a:latin typeface="Utopia Std" panose="02040603060506020204" pitchFamily="18" charset="77"/>
              </a:rPr>
              <a:t>toolkit</a:t>
            </a:r>
            <a:r>
              <a:rPr lang="nl-NL" spc="155" dirty="0">
                <a:latin typeface="Utopia Std" panose="02040603060506020204" pitchFamily="18" charset="77"/>
              </a:rPr>
              <a:t> </a:t>
            </a:r>
            <a:r>
              <a:rPr lang="nl-NL" spc="-55" dirty="0">
                <a:latin typeface="Utopia Std" panose="02040603060506020204" pitchFamily="18" charset="77"/>
              </a:rPr>
              <a:t>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88894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Utopia Std" panose="02040603060506020204" pitchFamily="18" charset="77"/>
                <a:cs typeface="Utopia Std" panose="02040603060506020204" pitchFamily="18" charset="77"/>
              </a:defRPr>
            </a:lvl1pPr>
          </a:lstStyle>
          <a:p>
            <a:endParaRPr dirty="0"/>
          </a:p>
        </p:txBody>
      </p:sp>
      <p:sp>
        <p:nvSpPr>
          <p:cNvPr id="3" name="Holder 3"/>
          <p:cNvSpPr>
            <a:spLocks noGrp="1"/>
          </p:cNvSpPr>
          <p:nvPr>
            <p:ph type="body" idx="1"/>
          </p:nvPr>
        </p:nvSpPr>
        <p:spPr/>
        <p:txBody>
          <a:bodyPr lIns="0" tIns="0" rIns="0" bIns="0"/>
          <a:lstStyle>
            <a:lvl1pPr>
              <a:defRPr sz="1500" b="0" i="0">
                <a:solidFill>
                  <a:schemeClr val="tx1"/>
                </a:solidFill>
                <a:latin typeface="Utopia Std" panose="02040603060506020204" pitchFamily="18" charset="77"/>
                <a:cs typeface="Utopia Std" panose="02040603060506020204" pitchFamily="18" charset="77"/>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6" name="Holder 6"/>
          <p:cNvSpPr>
            <a:spLocks noGrp="1"/>
          </p:cNvSpPr>
          <p:nvPr>
            <p:ph type="sldNum" sz="quarter" idx="7"/>
          </p:nvPr>
        </p:nvSpPr>
        <p:spPr>
          <a:xfrm>
            <a:off x="4372461" y="7244567"/>
            <a:ext cx="1958339" cy="107722"/>
          </a:xfrm>
        </p:spPr>
        <p:txBody>
          <a:bodyPr lIns="0" tIns="0" rIns="0" bIns="0"/>
          <a:lstStyle>
            <a:lvl1pPr>
              <a:defRPr sz="700" b="0" i="0">
                <a:solidFill>
                  <a:srgbClr val="878786"/>
                </a:solidFill>
                <a:latin typeface="Cambria"/>
                <a:cs typeface="Cambria"/>
              </a:defRPr>
            </a:lvl1pPr>
          </a:lstStyle>
          <a:p>
            <a:pPr marL="80645">
              <a:spcBef>
                <a:spcPts val="80"/>
              </a:spcBef>
            </a:pPr>
            <a:fld id="{81D60167-4931-47E6-BA6A-407CBD079E47}" type="slidenum">
              <a:rPr lang="nl-NL" spc="-40" smtClean="0">
                <a:latin typeface="Utopia Std" panose="02040603060506020204" pitchFamily="18" charset="77"/>
              </a:rPr>
              <a:pPr marL="80645">
                <a:spcBef>
                  <a:spcPts val="80"/>
                </a:spcBef>
              </a:pPr>
              <a:t>‹nr.›</a:t>
            </a:fld>
            <a:r>
              <a:rPr lang="nl-NL" spc="175" dirty="0">
                <a:latin typeface="Utopia Std" panose="02040603060506020204" pitchFamily="18" charset="77"/>
              </a:rPr>
              <a:t> </a:t>
            </a:r>
            <a:r>
              <a:rPr lang="nl-NL" spc="-70" dirty="0">
                <a:latin typeface="Utopia Std" panose="02040603060506020204" pitchFamily="18" charset="77"/>
              </a:rPr>
              <a:t>|</a:t>
            </a:r>
            <a:r>
              <a:rPr lang="nl-NL" spc="155" dirty="0">
                <a:latin typeface="Utopia Std" panose="02040603060506020204" pitchFamily="18" charset="77"/>
              </a:rPr>
              <a:t> </a:t>
            </a:r>
            <a:r>
              <a:rPr lang="nl-NL" spc="65" dirty="0">
                <a:latin typeface="Utopia Std" panose="02040603060506020204" pitchFamily="18" charset="77"/>
              </a:rPr>
              <a:t>UvA</a:t>
            </a:r>
            <a:r>
              <a:rPr lang="nl-NL" spc="-5" dirty="0">
                <a:latin typeface="Utopia Std" panose="02040603060506020204" pitchFamily="18" charset="77"/>
              </a:rPr>
              <a:t> </a:t>
            </a:r>
            <a:r>
              <a:rPr lang="nl-NL" spc="-25" dirty="0">
                <a:latin typeface="Utopia Std" panose="02040603060506020204" pitchFamily="18" charset="77"/>
              </a:rPr>
              <a:t>arbeidsmarktcommunicatie</a:t>
            </a:r>
            <a:r>
              <a:rPr lang="nl-NL" spc="-5" dirty="0">
                <a:latin typeface="Utopia Std" panose="02040603060506020204" pitchFamily="18" charset="77"/>
              </a:rPr>
              <a:t> </a:t>
            </a:r>
            <a:r>
              <a:rPr lang="nl-NL" spc="-10" dirty="0" err="1">
                <a:latin typeface="Utopia Std" panose="02040603060506020204" pitchFamily="18" charset="77"/>
              </a:rPr>
              <a:t>toolkit</a:t>
            </a:r>
            <a:r>
              <a:rPr lang="nl-NL" spc="155" dirty="0">
                <a:latin typeface="Utopia Std" panose="02040603060506020204" pitchFamily="18" charset="77"/>
              </a:rPr>
              <a:t> </a:t>
            </a:r>
            <a:r>
              <a:rPr lang="nl-NL" spc="-55" dirty="0">
                <a:latin typeface="Utopia Std" panose="02040603060506020204" pitchFamily="18" charset="77"/>
              </a:rPr>
              <a:t>2020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Utopia Std" panose="02040603060506020204" pitchFamily="18" charset="77"/>
                <a:cs typeface="Utopia Std" panose="02040603060506020204" pitchFamily="18" charset="77"/>
              </a:defRPr>
            </a:lvl1pPr>
          </a:lstStyle>
          <a:p>
            <a:endParaRPr dirty="0"/>
          </a:p>
        </p:txBody>
      </p:sp>
      <p:sp>
        <p:nvSpPr>
          <p:cNvPr id="3" name="Holder 3"/>
          <p:cNvSpPr>
            <a:spLocks noGrp="1"/>
          </p:cNvSpPr>
          <p:nvPr>
            <p:ph sz="half" idx="2"/>
          </p:nvPr>
        </p:nvSpPr>
        <p:spPr>
          <a:xfrm>
            <a:off x="534670" y="1739455"/>
            <a:ext cx="4651629" cy="230832"/>
          </a:xfrm>
          <a:prstGeom prst="rect">
            <a:avLst/>
          </a:prstGeom>
        </p:spPr>
        <p:txBody>
          <a:bodyPr wrap="square" lIns="0" tIns="0" rIns="0" bIns="0">
            <a:spAutoFit/>
          </a:bodyPr>
          <a:lstStyle>
            <a:lvl1pPr>
              <a:defRPr b="0" i="0">
                <a:latin typeface="Utopia Std" panose="02040603060506020204" pitchFamily="18" charset="77"/>
              </a:defRPr>
            </a:lvl1pPr>
          </a:lstStyle>
          <a:p>
            <a:endParaRPr dirty="0"/>
          </a:p>
        </p:txBody>
      </p:sp>
      <p:sp>
        <p:nvSpPr>
          <p:cNvPr id="4" name="Holder 4"/>
          <p:cNvSpPr>
            <a:spLocks noGrp="1"/>
          </p:cNvSpPr>
          <p:nvPr>
            <p:ph sz="half" idx="3"/>
          </p:nvPr>
        </p:nvSpPr>
        <p:spPr>
          <a:xfrm>
            <a:off x="5507101" y="1739455"/>
            <a:ext cx="4651629" cy="230832"/>
          </a:xfrm>
          <a:prstGeom prst="rect">
            <a:avLst/>
          </a:prstGeom>
        </p:spPr>
        <p:txBody>
          <a:bodyPr wrap="square" lIns="0" tIns="0" rIns="0" bIns="0">
            <a:spAutoFit/>
          </a:bodyPr>
          <a:lstStyle>
            <a:lvl1pPr>
              <a:defRPr b="0" i="0">
                <a:latin typeface="Utopia Std" panose="02040603060506020204" pitchFamily="18" charset="77"/>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7" name="Holder 7"/>
          <p:cNvSpPr>
            <a:spLocks noGrp="1"/>
          </p:cNvSpPr>
          <p:nvPr>
            <p:ph type="sldNum" sz="quarter" idx="7"/>
          </p:nvPr>
        </p:nvSpPr>
        <p:spPr>
          <a:xfrm>
            <a:off x="4372461" y="7244567"/>
            <a:ext cx="1958339" cy="107722"/>
          </a:xfrm>
        </p:spPr>
        <p:txBody>
          <a:bodyPr lIns="0" tIns="0" rIns="0" bIns="0"/>
          <a:lstStyle>
            <a:lvl1pPr>
              <a:defRPr sz="700" b="0" i="0">
                <a:solidFill>
                  <a:srgbClr val="878786"/>
                </a:solidFill>
                <a:latin typeface="Cambria"/>
                <a:cs typeface="Cambria"/>
              </a:defRPr>
            </a:lvl1pPr>
          </a:lstStyle>
          <a:p>
            <a:pPr marL="80645">
              <a:spcBef>
                <a:spcPts val="80"/>
              </a:spcBef>
            </a:pPr>
            <a:fld id="{81D60167-4931-47E6-BA6A-407CBD079E47}" type="slidenum">
              <a:rPr lang="nl-NL" spc="-40" smtClean="0">
                <a:latin typeface="Utopia Std" panose="02040603060506020204" pitchFamily="18" charset="77"/>
              </a:rPr>
              <a:pPr marL="80645">
                <a:spcBef>
                  <a:spcPts val="80"/>
                </a:spcBef>
              </a:pPr>
              <a:t>‹nr.›</a:t>
            </a:fld>
            <a:r>
              <a:rPr lang="nl-NL" spc="175" dirty="0">
                <a:latin typeface="Utopia Std" panose="02040603060506020204" pitchFamily="18" charset="77"/>
              </a:rPr>
              <a:t> </a:t>
            </a:r>
            <a:r>
              <a:rPr lang="nl-NL" spc="-70" dirty="0">
                <a:latin typeface="Utopia Std" panose="02040603060506020204" pitchFamily="18" charset="77"/>
              </a:rPr>
              <a:t>|</a:t>
            </a:r>
            <a:r>
              <a:rPr lang="nl-NL" spc="155" dirty="0">
                <a:latin typeface="Utopia Std" panose="02040603060506020204" pitchFamily="18" charset="77"/>
              </a:rPr>
              <a:t> </a:t>
            </a:r>
            <a:r>
              <a:rPr lang="nl-NL" spc="65" dirty="0">
                <a:latin typeface="Utopia Std" panose="02040603060506020204" pitchFamily="18" charset="77"/>
              </a:rPr>
              <a:t>UvA</a:t>
            </a:r>
            <a:r>
              <a:rPr lang="nl-NL" spc="-5" dirty="0">
                <a:latin typeface="Utopia Std" panose="02040603060506020204" pitchFamily="18" charset="77"/>
              </a:rPr>
              <a:t> </a:t>
            </a:r>
            <a:r>
              <a:rPr lang="nl-NL" spc="-25" dirty="0">
                <a:latin typeface="Utopia Std" panose="02040603060506020204" pitchFamily="18" charset="77"/>
              </a:rPr>
              <a:t>arbeidsmarktcommunicatie</a:t>
            </a:r>
            <a:r>
              <a:rPr lang="nl-NL" spc="-5" dirty="0">
                <a:latin typeface="Utopia Std" panose="02040603060506020204" pitchFamily="18" charset="77"/>
              </a:rPr>
              <a:t> </a:t>
            </a:r>
            <a:r>
              <a:rPr lang="nl-NL" spc="-10" dirty="0" err="1">
                <a:latin typeface="Utopia Std" panose="02040603060506020204" pitchFamily="18" charset="77"/>
              </a:rPr>
              <a:t>toolkit</a:t>
            </a:r>
            <a:r>
              <a:rPr lang="nl-NL" spc="155" dirty="0">
                <a:latin typeface="Utopia Std" panose="02040603060506020204" pitchFamily="18" charset="77"/>
              </a:rPr>
              <a:t> </a:t>
            </a:r>
            <a:r>
              <a:rPr lang="nl-NL" spc="-55" dirty="0">
                <a:latin typeface="Utopia Std" panose="02040603060506020204" pitchFamily="18" charset="77"/>
              </a:rPr>
              <a:t>2020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Utopia Std" panose="02040603060506020204" pitchFamily="18" charset="77"/>
                <a:cs typeface="Utopia Std" panose="02040603060506020204" pitchFamily="18" charset="77"/>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5" name="Holder 5"/>
          <p:cNvSpPr>
            <a:spLocks noGrp="1"/>
          </p:cNvSpPr>
          <p:nvPr>
            <p:ph type="sldNum" sz="quarter" idx="7"/>
          </p:nvPr>
        </p:nvSpPr>
        <p:spPr>
          <a:xfrm>
            <a:off x="4372461" y="7244567"/>
            <a:ext cx="1958339" cy="107722"/>
          </a:xfrm>
        </p:spPr>
        <p:txBody>
          <a:bodyPr lIns="0" tIns="0" rIns="0" bIns="0"/>
          <a:lstStyle>
            <a:lvl1pPr>
              <a:defRPr sz="700" b="0" i="0">
                <a:solidFill>
                  <a:srgbClr val="878786"/>
                </a:solidFill>
                <a:latin typeface="Cambria"/>
                <a:cs typeface="Cambria"/>
              </a:defRPr>
            </a:lvl1pPr>
          </a:lstStyle>
          <a:p>
            <a:pPr marL="80645">
              <a:spcBef>
                <a:spcPts val="80"/>
              </a:spcBef>
            </a:pPr>
            <a:fld id="{81D60167-4931-47E6-BA6A-407CBD079E47}" type="slidenum">
              <a:rPr lang="nl-NL" spc="-40" smtClean="0">
                <a:latin typeface="Utopia Std" panose="02040603060506020204" pitchFamily="18" charset="77"/>
              </a:rPr>
              <a:pPr marL="80645">
                <a:spcBef>
                  <a:spcPts val="80"/>
                </a:spcBef>
              </a:pPr>
              <a:t>‹nr.›</a:t>
            </a:fld>
            <a:r>
              <a:rPr lang="nl-NL" spc="175" dirty="0">
                <a:latin typeface="Utopia Std" panose="02040603060506020204" pitchFamily="18" charset="77"/>
              </a:rPr>
              <a:t> </a:t>
            </a:r>
            <a:r>
              <a:rPr lang="nl-NL" spc="-70" dirty="0">
                <a:latin typeface="Utopia Std" panose="02040603060506020204" pitchFamily="18" charset="77"/>
              </a:rPr>
              <a:t>|</a:t>
            </a:r>
            <a:r>
              <a:rPr lang="nl-NL" spc="155" dirty="0">
                <a:latin typeface="Utopia Std" panose="02040603060506020204" pitchFamily="18" charset="77"/>
              </a:rPr>
              <a:t> </a:t>
            </a:r>
            <a:r>
              <a:rPr lang="nl-NL" spc="65" dirty="0">
                <a:latin typeface="Utopia Std" panose="02040603060506020204" pitchFamily="18" charset="77"/>
              </a:rPr>
              <a:t>UvA</a:t>
            </a:r>
            <a:r>
              <a:rPr lang="nl-NL" spc="-5" dirty="0">
                <a:latin typeface="Utopia Std" panose="02040603060506020204" pitchFamily="18" charset="77"/>
              </a:rPr>
              <a:t> </a:t>
            </a:r>
            <a:r>
              <a:rPr lang="nl-NL" spc="-25" dirty="0">
                <a:latin typeface="Utopia Std" panose="02040603060506020204" pitchFamily="18" charset="77"/>
              </a:rPr>
              <a:t>arbeidsmarktcommunicatie</a:t>
            </a:r>
            <a:r>
              <a:rPr lang="nl-NL" spc="-5" dirty="0">
                <a:latin typeface="Utopia Std" panose="02040603060506020204" pitchFamily="18" charset="77"/>
              </a:rPr>
              <a:t> </a:t>
            </a:r>
            <a:r>
              <a:rPr lang="nl-NL" spc="-10" dirty="0" err="1">
                <a:latin typeface="Utopia Std" panose="02040603060506020204" pitchFamily="18" charset="77"/>
              </a:rPr>
              <a:t>toolkit</a:t>
            </a:r>
            <a:r>
              <a:rPr lang="nl-NL" spc="155" dirty="0">
                <a:latin typeface="Utopia Std" panose="02040603060506020204" pitchFamily="18" charset="77"/>
              </a:rPr>
              <a:t> </a:t>
            </a:r>
            <a:r>
              <a:rPr lang="nl-NL" spc="-55" dirty="0">
                <a:latin typeface="Utopia Std" panose="02040603060506020204" pitchFamily="18" charset="77"/>
              </a:rPr>
              <a:t>2020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4" name="Holder 4"/>
          <p:cNvSpPr>
            <a:spLocks noGrp="1"/>
          </p:cNvSpPr>
          <p:nvPr>
            <p:ph type="sldNum" sz="quarter" idx="7"/>
          </p:nvPr>
        </p:nvSpPr>
        <p:spPr>
          <a:xfrm>
            <a:off x="4372461" y="7244567"/>
            <a:ext cx="1958339" cy="107722"/>
          </a:xfrm>
        </p:spPr>
        <p:txBody>
          <a:bodyPr lIns="0" tIns="0" rIns="0" bIns="0"/>
          <a:lstStyle>
            <a:lvl1pPr>
              <a:defRPr sz="700" b="0" i="0">
                <a:solidFill>
                  <a:srgbClr val="878786"/>
                </a:solidFill>
                <a:latin typeface="Cambria"/>
                <a:cs typeface="Cambria"/>
              </a:defRPr>
            </a:lvl1pPr>
          </a:lstStyle>
          <a:p>
            <a:pPr marL="80645">
              <a:spcBef>
                <a:spcPts val="80"/>
              </a:spcBef>
            </a:pPr>
            <a:fld id="{81D60167-4931-47E6-BA6A-407CBD079E47}" type="slidenum">
              <a:rPr lang="nl-NL" spc="-40" smtClean="0">
                <a:latin typeface="Utopia Std" panose="02040603060506020204" pitchFamily="18" charset="77"/>
              </a:rPr>
              <a:pPr marL="80645">
                <a:spcBef>
                  <a:spcPts val="80"/>
                </a:spcBef>
              </a:pPr>
              <a:t>‹nr.›</a:t>
            </a:fld>
            <a:r>
              <a:rPr lang="nl-NL" spc="175" dirty="0">
                <a:latin typeface="Utopia Std" panose="02040603060506020204" pitchFamily="18" charset="77"/>
              </a:rPr>
              <a:t> </a:t>
            </a:r>
            <a:r>
              <a:rPr lang="nl-NL" spc="-70" dirty="0">
                <a:latin typeface="Utopia Std" panose="02040603060506020204" pitchFamily="18" charset="77"/>
              </a:rPr>
              <a:t>|</a:t>
            </a:r>
            <a:r>
              <a:rPr lang="nl-NL" spc="155" dirty="0">
                <a:latin typeface="Utopia Std" panose="02040603060506020204" pitchFamily="18" charset="77"/>
              </a:rPr>
              <a:t> </a:t>
            </a:r>
            <a:r>
              <a:rPr lang="nl-NL" spc="65" dirty="0">
                <a:latin typeface="Utopia Std" panose="02040603060506020204" pitchFamily="18" charset="77"/>
              </a:rPr>
              <a:t>UvA</a:t>
            </a:r>
            <a:r>
              <a:rPr lang="nl-NL" spc="-5" dirty="0">
                <a:latin typeface="Utopia Std" panose="02040603060506020204" pitchFamily="18" charset="77"/>
              </a:rPr>
              <a:t> </a:t>
            </a:r>
            <a:r>
              <a:rPr lang="nl-NL" spc="-25" dirty="0">
                <a:latin typeface="Utopia Std" panose="02040603060506020204" pitchFamily="18" charset="77"/>
              </a:rPr>
              <a:t>arbeidsmarktcommunicatie</a:t>
            </a:r>
            <a:r>
              <a:rPr lang="nl-NL" spc="-5" dirty="0">
                <a:latin typeface="Utopia Std" panose="02040603060506020204" pitchFamily="18" charset="77"/>
              </a:rPr>
              <a:t> </a:t>
            </a:r>
            <a:r>
              <a:rPr lang="nl-NL" spc="-10" dirty="0" err="1">
                <a:latin typeface="Utopia Std" panose="02040603060506020204" pitchFamily="18" charset="77"/>
              </a:rPr>
              <a:t>toolkit</a:t>
            </a:r>
            <a:r>
              <a:rPr lang="nl-NL" spc="155" dirty="0">
                <a:latin typeface="Utopia Std" panose="02040603060506020204" pitchFamily="18" charset="77"/>
              </a:rPr>
              <a:t> </a:t>
            </a:r>
            <a:r>
              <a:rPr lang="nl-NL" spc="-55" dirty="0">
                <a:latin typeface="Utopia Std" panose="02040603060506020204" pitchFamily="18" charset="77"/>
              </a:rPr>
              <a:t>2020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1"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81031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9427" y="312034"/>
            <a:ext cx="10094547" cy="261931"/>
          </a:xfrm>
        </p:spPr>
        <p:txBody>
          <a:bodyPr lIns="0" tIns="0" rIns="0" bIns="0"/>
          <a:lstStyle>
            <a:lvl1pPr>
              <a:defRPr sz="1702"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64136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84555" y="1190387"/>
            <a:ext cx="0" cy="5607982"/>
          </a:xfrm>
          <a:custGeom>
            <a:avLst/>
            <a:gdLst/>
            <a:ahLst/>
            <a:cxnLst/>
            <a:rect l="l" t="t" r="r" b="b"/>
            <a:pathLst>
              <a:path h="8131809">
                <a:moveTo>
                  <a:pt x="0" y="8131651"/>
                </a:moveTo>
                <a:lnTo>
                  <a:pt x="0" y="0"/>
                </a:lnTo>
              </a:path>
            </a:pathLst>
          </a:custGeom>
          <a:ln w="5076">
            <a:solidFill>
              <a:srgbClr val="000000"/>
            </a:solidFill>
            <a:prstDash val="lgDash"/>
          </a:ln>
        </p:spPr>
        <p:txBody>
          <a:bodyPr wrap="square" lIns="0" tIns="0" rIns="0" bIns="0" rtlCol="0"/>
          <a:lstStyle/>
          <a:p>
            <a:endParaRPr sz="957"/>
          </a:p>
        </p:txBody>
      </p:sp>
      <p:sp>
        <p:nvSpPr>
          <p:cNvPr id="17" name="bg object 17"/>
          <p:cNvSpPr/>
          <p:nvPr/>
        </p:nvSpPr>
        <p:spPr>
          <a:xfrm>
            <a:off x="303481" y="1190387"/>
            <a:ext cx="0" cy="5607982"/>
          </a:xfrm>
          <a:custGeom>
            <a:avLst/>
            <a:gdLst/>
            <a:ahLst/>
            <a:cxnLst/>
            <a:rect l="l" t="t" r="r" b="b"/>
            <a:pathLst>
              <a:path h="8131809">
                <a:moveTo>
                  <a:pt x="0" y="8131651"/>
                </a:moveTo>
                <a:lnTo>
                  <a:pt x="0" y="0"/>
                </a:lnTo>
              </a:path>
            </a:pathLst>
          </a:custGeom>
          <a:ln w="5076">
            <a:solidFill>
              <a:srgbClr val="000000"/>
            </a:solidFill>
            <a:prstDash val="lgDash"/>
          </a:ln>
        </p:spPr>
        <p:txBody>
          <a:bodyPr wrap="square" lIns="0" tIns="0" rIns="0" bIns="0" rtlCol="0"/>
          <a:lstStyle/>
          <a:p>
            <a:endParaRPr sz="957"/>
          </a:p>
        </p:txBody>
      </p:sp>
      <p:sp>
        <p:nvSpPr>
          <p:cNvPr id="18" name="bg object 18"/>
          <p:cNvSpPr/>
          <p:nvPr/>
        </p:nvSpPr>
        <p:spPr>
          <a:xfrm>
            <a:off x="3665627" y="1190387"/>
            <a:ext cx="0" cy="5607982"/>
          </a:xfrm>
          <a:custGeom>
            <a:avLst/>
            <a:gdLst/>
            <a:ahLst/>
            <a:cxnLst/>
            <a:rect l="l" t="t" r="r" b="b"/>
            <a:pathLst>
              <a:path h="8131809">
                <a:moveTo>
                  <a:pt x="0" y="8131651"/>
                </a:moveTo>
                <a:lnTo>
                  <a:pt x="0" y="0"/>
                </a:lnTo>
              </a:path>
            </a:pathLst>
          </a:custGeom>
          <a:ln w="5076">
            <a:solidFill>
              <a:srgbClr val="000000"/>
            </a:solidFill>
            <a:prstDash val="lgDash"/>
          </a:ln>
        </p:spPr>
        <p:txBody>
          <a:bodyPr wrap="square" lIns="0" tIns="0" rIns="0" bIns="0" rtlCol="0"/>
          <a:lstStyle/>
          <a:p>
            <a:endParaRPr sz="957"/>
          </a:p>
        </p:txBody>
      </p:sp>
      <p:sp>
        <p:nvSpPr>
          <p:cNvPr id="19" name="bg object 19"/>
          <p:cNvSpPr/>
          <p:nvPr/>
        </p:nvSpPr>
        <p:spPr>
          <a:xfrm>
            <a:off x="5346700" y="1190387"/>
            <a:ext cx="0" cy="5607982"/>
          </a:xfrm>
          <a:custGeom>
            <a:avLst/>
            <a:gdLst/>
            <a:ahLst/>
            <a:cxnLst/>
            <a:rect l="l" t="t" r="r" b="b"/>
            <a:pathLst>
              <a:path h="8131809">
                <a:moveTo>
                  <a:pt x="0" y="8131651"/>
                </a:moveTo>
                <a:lnTo>
                  <a:pt x="0" y="0"/>
                </a:lnTo>
              </a:path>
            </a:pathLst>
          </a:custGeom>
          <a:ln w="5076">
            <a:solidFill>
              <a:srgbClr val="000000"/>
            </a:solidFill>
            <a:prstDash val="lgDash"/>
          </a:ln>
        </p:spPr>
        <p:txBody>
          <a:bodyPr wrap="square" lIns="0" tIns="0" rIns="0" bIns="0" rtlCol="0"/>
          <a:lstStyle/>
          <a:p>
            <a:endParaRPr sz="957"/>
          </a:p>
        </p:txBody>
      </p:sp>
      <p:sp>
        <p:nvSpPr>
          <p:cNvPr id="20" name="bg object 20"/>
          <p:cNvSpPr/>
          <p:nvPr/>
        </p:nvSpPr>
        <p:spPr>
          <a:xfrm>
            <a:off x="7027773" y="1190387"/>
            <a:ext cx="0" cy="5607982"/>
          </a:xfrm>
          <a:custGeom>
            <a:avLst/>
            <a:gdLst/>
            <a:ahLst/>
            <a:cxnLst/>
            <a:rect l="l" t="t" r="r" b="b"/>
            <a:pathLst>
              <a:path h="8131809">
                <a:moveTo>
                  <a:pt x="0" y="8131651"/>
                </a:moveTo>
                <a:lnTo>
                  <a:pt x="0" y="0"/>
                </a:lnTo>
              </a:path>
            </a:pathLst>
          </a:custGeom>
          <a:ln w="5076">
            <a:solidFill>
              <a:srgbClr val="000000"/>
            </a:solidFill>
            <a:prstDash val="lgDash"/>
          </a:ln>
        </p:spPr>
        <p:txBody>
          <a:bodyPr wrap="square" lIns="0" tIns="0" rIns="0" bIns="0" rtlCol="0"/>
          <a:lstStyle/>
          <a:p>
            <a:endParaRPr sz="957"/>
          </a:p>
        </p:txBody>
      </p:sp>
      <p:sp>
        <p:nvSpPr>
          <p:cNvPr id="21" name="bg object 21"/>
          <p:cNvSpPr/>
          <p:nvPr/>
        </p:nvSpPr>
        <p:spPr>
          <a:xfrm>
            <a:off x="8708844" y="4551476"/>
            <a:ext cx="0" cy="2246959"/>
          </a:xfrm>
          <a:custGeom>
            <a:avLst/>
            <a:gdLst/>
            <a:ahLst/>
            <a:cxnLst/>
            <a:rect l="l" t="t" r="r" b="b"/>
            <a:pathLst>
              <a:path h="3258184">
                <a:moveTo>
                  <a:pt x="0" y="0"/>
                </a:moveTo>
                <a:lnTo>
                  <a:pt x="0" y="3257932"/>
                </a:lnTo>
              </a:path>
            </a:pathLst>
          </a:custGeom>
          <a:ln w="5076">
            <a:solidFill>
              <a:srgbClr val="000000"/>
            </a:solidFill>
            <a:prstDash val="lgDash"/>
          </a:ln>
        </p:spPr>
        <p:txBody>
          <a:bodyPr wrap="square" lIns="0" tIns="0" rIns="0" bIns="0" rtlCol="0"/>
          <a:lstStyle/>
          <a:p>
            <a:endParaRPr sz="957"/>
          </a:p>
        </p:txBody>
      </p:sp>
      <p:sp>
        <p:nvSpPr>
          <p:cNvPr id="22" name="bg object 22"/>
          <p:cNvSpPr/>
          <p:nvPr/>
        </p:nvSpPr>
        <p:spPr>
          <a:xfrm>
            <a:off x="8708844" y="3151022"/>
            <a:ext cx="0" cy="770298"/>
          </a:xfrm>
          <a:custGeom>
            <a:avLst/>
            <a:gdLst/>
            <a:ahLst/>
            <a:cxnLst/>
            <a:rect l="l" t="t" r="r" b="b"/>
            <a:pathLst>
              <a:path h="1116964">
                <a:moveTo>
                  <a:pt x="0" y="0"/>
                </a:moveTo>
                <a:lnTo>
                  <a:pt x="0" y="1116894"/>
                </a:lnTo>
              </a:path>
            </a:pathLst>
          </a:custGeom>
          <a:ln w="5076">
            <a:solidFill>
              <a:srgbClr val="000000"/>
            </a:solidFill>
            <a:prstDash val="lgDash"/>
          </a:ln>
        </p:spPr>
        <p:txBody>
          <a:bodyPr wrap="square" lIns="0" tIns="0" rIns="0" bIns="0" rtlCol="0"/>
          <a:lstStyle/>
          <a:p>
            <a:endParaRPr sz="957"/>
          </a:p>
        </p:txBody>
      </p:sp>
      <p:sp>
        <p:nvSpPr>
          <p:cNvPr id="23" name="bg object 23"/>
          <p:cNvSpPr/>
          <p:nvPr/>
        </p:nvSpPr>
        <p:spPr>
          <a:xfrm>
            <a:off x="8708844" y="1190387"/>
            <a:ext cx="0" cy="1330833"/>
          </a:xfrm>
          <a:custGeom>
            <a:avLst/>
            <a:gdLst/>
            <a:ahLst/>
            <a:cxnLst/>
            <a:rect l="l" t="t" r="r" b="b"/>
            <a:pathLst>
              <a:path h="1929764">
                <a:moveTo>
                  <a:pt x="0" y="0"/>
                </a:moveTo>
                <a:lnTo>
                  <a:pt x="0" y="1929179"/>
                </a:lnTo>
              </a:path>
            </a:pathLst>
          </a:custGeom>
          <a:ln w="5076">
            <a:solidFill>
              <a:srgbClr val="000000"/>
            </a:solidFill>
            <a:prstDash val="lgDash"/>
          </a:ln>
        </p:spPr>
        <p:txBody>
          <a:bodyPr wrap="square" lIns="0" tIns="0" rIns="0" bIns="0" rtlCol="0"/>
          <a:lstStyle/>
          <a:p>
            <a:endParaRPr sz="957"/>
          </a:p>
        </p:txBody>
      </p:sp>
      <p:sp>
        <p:nvSpPr>
          <p:cNvPr id="24" name="bg object 24"/>
          <p:cNvSpPr/>
          <p:nvPr/>
        </p:nvSpPr>
        <p:spPr>
          <a:xfrm>
            <a:off x="10389917" y="1190387"/>
            <a:ext cx="0" cy="5607982"/>
          </a:xfrm>
          <a:custGeom>
            <a:avLst/>
            <a:gdLst/>
            <a:ahLst/>
            <a:cxnLst/>
            <a:rect l="l" t="t" r="r" b="b"/>
            <a:pathLst>
              <a:path h="8131809">
                <a:moveTo>
                  <a:pt x="0" y="8131651"/>
                </a:moveTo>
                <a:lnTo>
                  <a:pt x="0" y="0"/>
                </a:lnTo>
              </a:path>
            </a:pathLst>
          </a:custGeom>
          <a:ln w="5076">
            <a:solidFill>
              <a:srgbClr val="000000"/>
            </a:solidFill>
            <a:prstDash val="lgDash"/>
          </a:ln>
        </p:spPr>
        <p:txBody>
          <a:bodyPr wrap="square" lIns="0" tIns="0" rIns="0" bIns="0" rtlCol="0"/>
          <a:lstStyle/>
          <a:p>
            <a:endParaRPr sz="957"/>
          </a:p>
        </p:txBody>
      </p:sp>
      <p:sp>
        <p:nvSpPr>
          <p:cNvPr id="25" name="bg object 25"/>
          <p:cNvSpPr/>
          <p:nvPr/>
        </p:nvSpPr>
        <p:spPr>
          <a:xfrm>
            <a:off x="306182" y="6690887"/>
            <a:ext cx="10081046" cy="192684"/>
          </a:xfrm>
          <a:custGeom>
            <a:avLst/>
            <a:gdLst/>
            <a:ahLst/>
            <a:cxnLst/>
            <a:rect l="l" t="t" r="r" b="b"/>
            <a:pathLst>
              <a:path w="18952845" h="279400">
                <a:moveTo>
                  <a:pt x="18952824" y="0"/>
                </a:moveTo>
                <a:lnTo>
                  <a:pt x="0" y="139611"/>
                </a:lnTo>
                <a:lnTo>
                  <a:pt x="18952824" y="279223"/>
                </a:lnTo>
                <a:lnTo>
                  <a:pt x="18952824" y="0"/>
                </a:lnTo>
                <a:close/>
              </a:path>
            </a:pathLst>
          </a:custGeom>
          <a:solidFill>
            <a:srgbClr val="000000"/>
          </a:solidFill>
        </p:spPr>
        <p:txBody>
          <a:bodyPr wrap="square" lIns="0" tIns="0" rIns="0" bIns="0" rtlCol="0"/>
          <a:lstStyle/>
          <a:p>
            <a:endParaRPr sz="957"/>
          </a:p>
        </p:txBody>
      </p:sp>
      <p:sp>
        <p:nvSpPr>
          <p:cNvPr id="26" name="bg object 26"/>
          <p:cNvSpPr/>
          <p:nvPr/>
        </p:nvSpPr>
        <p:spPr>
          <a:xfrm>
            <a:off x="1913767" y="6680029"/>
            <a:ext cx="6878092" cy="190932"/>
          </a:xfrm>
          <a:custGeom>
            <a:avLst/>
            <a:gdLst/>
            <a:ahLst/>
            <a:cxnLst/>
            <a:rect l="l" t="t" r="r" b="b"/>
            <a:pathLst>
              <a:path w="12931140" h="276859">
                <a:moveTo>
                  <a:pt x="276313" y="138176"/>
                </a:moveTo>
                <a:lnTo>
                  <a:pt x="269265" y="94500"/>
                </a:lnTo>
                <a:lnTo>
                  <a:pt x="249656" y="56565"/>
                </a:lnTo>
                <a:lnTo>
                  <a:pt x="219748" y="26657"/>
                </a:lnTo>
                <a:lnTo>
                  <a:pt x="181825" y="7048"/>
                </a:lnTo>
                <a:lnTo>
                  <a:pt x="138150" y="0"/>
                </a:lnTo>
                <a:lnTo>
                  <a:pt x="94488" y="7048"/>
                </a:lnTo>
                <a:lnTo>
                  <a:pt x="56553" y="26657"/>
                </a:lnTo>
                <a:lnTo>
                  <a:pt x="26644" y="56565"/>
                </a:lnTo>
                <a:lnTo>
                  <a:pt x="7035" y="94500"/>
                </a:lnTo>
                <a:lnTo>
                  <a:pt x="0" y="138176"/>
                </a:lnTo>
                <a:lnTo>
                  <a:pt x="7035" y="181838"/>
                </a:lnTo>
                <a:lnTo>
                  <a:pt x="26644" y="219760"/>
                </a:lnTo>
                <a:lnTo>
                  <a:pt x="56553" y="249669"/>
                </a:lnTo>
                <a:lnTo>
                  <a:pt x="94488" y="269290"/>
                </a:lnTo>
                <a:lnTo>
                  <a:pt x="138150" y="276339"/>
                </a:lnTo>
                <a:lnTo>
                  <a:pt x="181825" y="269290"/>
                </a:lnTo>
                <a:lnTo>
                  <a:pt x="219748" y="249669"/>
                </a:lnTo>
                <a:lnTo>
                  <a:pt x="249656" y="219760"/>
                </a:lnTo>
                <a:lnTo>
                  <a:pt x="269265" y="181838"/>
                </a:lnTo>
                <a:lnTo>
                  <a:pt x="276313" y="138176"/>
                </a:lnTo>
                <a:close/>
              </a:path>
              <a:path w="12931140" h="276859">
                <a:moveTo>
                  <a:pt x="12930759" y="138176"/>
                </a:moveTo>
                <a:lnTo>
                  <a:pt x="12923723" y="94500"/>
                </a:lnTo>
                <a:lnTo>
                  <a:pt x="12904102" y="56565"/>
                </a:lnTo>
                <a:lnTo>
                  <a:pt x="12874206" y="26657"/>
                </a:lnTo>
                <a:lnTo>
                  <a:pt x="12836271" y="7048"/>
                </a:lnTo>
                <a:lnTo>
                  <a:pt x="12792609" y="0"/>
                </a:lnTo>
                <a:lnTo>
                  <a:pt x="12748933" y="7048"/>
                </a:lnTo>
                <a:lnTo>
                  <a:pt x="12711011" y="26657"/>
                </a:lnTo>
                <a:lnTo>
                  <a:pt x="12681103" y="56565"/>
                </a:lnTo>
                <a:lnTo>
                  <a:pt x="12661494" y="94500"/>
                </a:lnTo>
                <a:lnTo>
                  <a:pt x="12654445" y="138176"/>
                </a:lnTo>
                <a:lnTo>
                  <a:pt x="12661494" y="181838"/>
                </a:lnTo>
                <a:lnTo>
                  <a:pt x="12681103" y="219760"/>
                </a:lnTo>
                <a:lnTo>
                  <a:pt x="12711011" y="249669"/>
                </a:lnTo>
                <a:lnTo>
                  <a:pt x="12748933" y="269290"/>
                </a:lnTo>
                <a:lnTo>
                  <a:pt x="12792609" y="276339"/>
                </a:lnTo>
                <a:lnTo>
                  <a:pt x="12836271" y="269290"/>
                </a:lnTo>
                <a:lnTo>
                  <a:pt x="12874206" y="249669"/>
                </a:lnTo>
                <a:lnTo>
                  <a:pt x="12904102" y="219760"/>
                </a:lnTo>
                <a:lnTo>
                  <a:pt x="12923723" y="181838"/>
                </a:lnTo>
                <a:lnTo>
                  <a:pt x="12930759" y="138176"/>
                </a:lnTo>
                <a:close/>
              </a:path>
            </a:pathLst>
          </a:custGeom>
          <a:solidFill>
            <a:srgbClr val="E31837"/>
          </a:solidFill>
        </p:spPr>
        <p:txBody>
          <a:bodyPr wrap="square" lIns="0" tIns="0" rIns="0" bIns="0" rtlCol="0"/>
          <a:lstStyle/>
          <a:p>
            <a:endParaRPr sz="957"/>
          </a:p>
        </p:txBody>
      </p:sp>
      <p:sp>
        <p:nvSpPr>
          <p:cNvPr id="27" name="bg object 27"/>
          <p:cNvSpPr/>
          <p:nvPr/>
        </p:nvSpPr>
        <p:spPr>
          <a:xfrm>
            <a:off x="4782934" y="3207040"/>
            <a:ext cx="1172356" cy="0"/>
          </a:xfrm>
          <a:custGeom>
            <a:avLst/>
            <a:gdLst/>
            <a:ahLst/>
            <a:cxnLst/>
            <a:rect l="l" t="t" r="r" b="b"/>
            <a:pathLst>
              <a:path w="2204084">
                <a:moveTo>
                  <a:pt x="0" y="0"/>
                </a:moveTo>
                <a:lnTo>
                  <a:pt x="2204008" y="0"/>
                </a:lnTo>
              </a:path>
            </a:pathLst>
          </a:custGeom>
          <a:ln w="50757">
            <a:solidFill>
              <a:srgbClr val="E31837"/>
            </a:solidFill>
          </a:ln>
        </p:spPr>
        <p:txBody>
          <a:bodyPr wrap="square" lIns="0" tIns="0" rIns="0" bIns="0" rtlCol="0"/>
          <a:lstStyle/>
          <a:p>
            <a:endParaRPr sz="957"/>
          </a:p>
        </p:txBody>
      </p:sp>
      <p:sp>
        <p:nvSpPr>
          <p:cNvPr id="28" name="bg object 28"/>
          <p:cNvSpPr/>
          <p:nvPr/>
        </p:nvSpPr>
        <p:spPr>
          <a:xfrm>
            <a:off x="4782934" y="3907267"/>
            <a:ext cx="874453" cy="0"/>
          </a:xfrm>
          <a:custGeom>
            <a:avLst/>
            <a:gdLst/>
            <a:ahLst/>
            <a:cxnLst/>
            <a:rect l="l" t="t" r="r" b="b"/>
            <a:pathLst>
              <a:path w="1644015">
                <a:moveTo>
                  <a:pt x="0" y="0"/>
                </a:moveTo>
                <a:lnTo>
                  <a:pt x="1643439" y="0"/>
                </a:lnTo>
              </a:path>
            </a:pathLst>
          </a:custGeom>
          <a:ln w="50757">
            <a:solidFill>
              <a:srgbClr val="E31837"/>
            </a:solidFill>
          </a:ln>
        </p:spPr>
        <p:txBody>
          <a:bodyPr wrap="square" lIns="0" tIns="0" rIns="0" bIns="0" rtlCol="0"/>
          <a:lstStyle/>
          <a:p>
            <a:endParaRPr sz="957"/>
          </a:p>
        </p:txBody>
      </p:sp>
      <p:sp>
        <p:nvSpPr>
          <p:cNvPr id="29" name="bg object 29"/>
          <p:cNvSpPr/>
          <p:nvPr/>
        </p:nvSpPr>
        <p:spPr>
          <a:xfrm>
            <a:off x="4782934" y="4607493"/>
            <a:ext cx="1272332" cy="0"/>
          </a:xfrm>
          <a:custGeom>
            <a:avLst/>
            <a:gdLst/>
            <a:ahLst/>
            <a:cxnLst/>
            <a:rect l="l" t="t" r="r" b="b"/>
            <a:pathLst>
              <a:path w="2392045">
                <a:moveTo>
                  <a:pt x="0" y="0"/>
                </a:moveTo>
                <a:lnTo>
                  <a:pt x="2391839" y="0"/>
                </a:lnTo>
              </a:path>
            </a:pathLst>
          </a:custGeom>
          <a:ln w="50757">
            <a:solidFill>
              <a:srgbClr val="E31837"/>
            </a:solidFill>
          </a:ln>
        </p:spPr>
        <p:txBody>
          <a:bodyPr wrap="square" lIns="0" tIns="0" rIns="0" bIns="0" rtlCol="0"/>
          <a:lstStyle/>
          <a:p>
            <a:endParaRPr sz="957"/>
          </a:p>
        </p:txBody>
      </p:sp>
      <p:sp>
        <p:nvSpPr>
          <p:cNvPr id="2" name="Holder 2"/>
          <p:cNvSpPr>
            <a:spLocks noGrp="1"/>
          </p:cNvSpPr>
          <p:nvPr>
            <p:ph type="title"/>
          </p:nvPr>
        </p:nvSpPr>
        <p:spPr>
          <a:xfrm>
            <a:off x="299427" y="312034"/>
            <a:ext cx="10094547" cy="261931"/>
          </a:xfrm>
        </p:spPr>
        <p:txBody>
          <a:bodyPr lIns="0" tIns="0" rIns="0" bIns="0"/>
          <a:lstStyle>
            <a:lvl1pPr>
              <a:defRPr sz="1702"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534670" y="1739456"/>
            <a:ext cx="465162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6"/>
            <a:ext cx="465162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408894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99427" y="312034"/>
            <a:ext cx="10094547" cy="261931"/>
          </a:xfrm>
        </p:spPr>
        <p:txBody>
          <a:bodyPr lIns="0" tIns="0" rIns="0" bIns="0"/>
          <a:lstStyle>
            <a:lvl1pPr>
              <a:defRPr sz="1702"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552610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35300" y="1091643"/>
            <a:ext cx="7622799" cy="430887"/>
          </a:xfrm>
          <a:prstGeom prst="rect">
            <a:avLst/>
          </a:prstGeom>
        </p:spPr>
        <p:txBody>
          <a:bodyPr wrap="square" lIns="0" tIns="0" rIns="0" bIns="0">
            <a:spAutoFit/>
          </a:bodyPr>
          <a:lstStyle>
            <a:lvl1pPr>
              <a:defRPr sz="2800" b="0" i="0">
                <a:solidFill>
                  <a:schemeClr val="tx1"/>
                </a:solidFill>
                <a:latin typeface="Cambria"/>
                <a:cs typeface="Cambria"/>
              </a:defRPr>
            </a:lvl1pPr>
          </a:lstStyle>
          <a:p>
            <a:endParaRPr dirty="0"/>
          </a:p>
        </p:txBody>
      </p:sp>
      <p:sp>
        <p:nvSpPr>
          <p:cNvPr id="3" name="Holder 3"/>
          <p:cNvSpPr>
            <a:spLocks noGrp="1"/>
          </p:cNvSpPr>
          <p:nvPr>
            <p:ph type="body" idx="1"/>
          </p:nvPr>
        </p:nvSpPr>
        <p:spPr>
          <a:xfrm>
            <a:off x="1531114" y="2286005"/>
            <a:ext cx="7631170" cy="230832"/>
          </a:xfrm>
          <a:prstGeom prst="rect">
            <a:avLst/>
          </a:prstGeom>
        </p:spPr>
        <p:txBody>
          <a:bodyPr wrap="square" lIns="0" tIns="0" rIns="0" bIns="0">
            <a:spAutoFit/>
          </a:bodyPr>
          <a:lstStyle>
            <a:lvl1pPr>
              <a:defRPr sz="1500" b="1" i="0">
                <a:solidFill>
                  <a:schemeClr val="tx1"/>
                </a:solidFill>
                <a:latin typeface="Cambria"/>
                <a:cs typeface="Cambria"/>
              </a:defRPr>
            </a:lvl1pPr>
          </a:lstStyle>
          <a:p>
            <a:endParaRPr dirty="0"/>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6" name="Holder 6"/>
          <p:cNvSpPr>
            <a:spLocks noGrp="1"/>
          </p:cNvSpPr>
          <p:nvPr>
            <p:ph type="sldNum" sz="quarter" idx="7"/>
          </p:nvPr>
        </p:nvSpPr>
        <p:spPr>
          <a:xfrm>
            <a:off x="4372461" y="7244567"/>
            <a:ext cx="1958339" cy="107722"/>
          </a:xfrm>
          <a:prstGeom prst="rect">
            <a:avLst/>
          </a:prstGeom>
        </p:spPr>
        <p:txBody>
          <a:bodyPr wrap="square" lIns="0" tIns="0" rIns="0" bIns="0">
            <a:spAutoFit/>
          </a:bodyPr>
          <a:lstStyle>
            <a:lvl1pPr>
              <a:defRPr sz="700" b="0" i="0">
                <a:solidFill>
                  <a:srgbClr val="878786"/>
                </a:solidFill>
                <a:latin typeface="Cambria"/>
                <a:cs typeface="Cambria"/>
              </a:defRPr>
            </a:lvl1pPr>
          </a:lstStyle>
          <a:p>
            <a:pPr marL="80645">
              <a:spcBef>
                <a:spcPts val="80"/>
              </a:spcBef>
            </a:pPr>
            <a:fld id="{81D60167-4931-47E6-BA6A-407CBD079E47}" type="slidenum">
              <a:rPr lang="nl-NL" spc="-40" smtClean="0">
                <a:latin typeface="Utopia Std" panose="02040603060506020204" pitchFamily="18" charset="77"/>
              </a:rPr>
              <a:pPr marL="80645">
                <a:spcBef>
                  <a:spcPts val="80"/>
                </a:spcBef>
              </a:pPr>
              <a:t>‹nr.›</a:t>
            </a:fld>
            <a:r>
              <a:rPr lang="nl-NL" spc="175" dirty="0">
                <a:latin typeface="Utopia Std" panose="02040603060506020204" pitchFamily="18" charset="77"/>
              </a:rPr>
              <a:t> </a:t>
            </a:r>
            <a:r>
              <a:rPr lang="nl-NL" spc="-70" dirty="0">
                <a:latin typeface="Utopia Std" panose="02040603060506020204" pitchFamily="18" charset="77"/>
              </a:rPr>
              <a:t>|</a:t>
            </a:r>
            <a:r>
              <a:rPr lang="nl-NL" spc="155" dirty="0">
                <a:latin typeface="Utopia Std" panose="02040603060506020204" pitchFamily="18" charset="77"/>
              </a:rPr>
              <a:t> </a:t>
            </a:r>
            <a:r>
              <a:rPr lang="nl-NL" spc="65" dirty="0">
                <a:latin typeface="Utopia Std" panose="02040603060506020204" pitchFamily="18" charset="77"/>
              </a:rPr>
              <a:t>UvA</a:t>
            </a:r>
            <a:r>
              <a:rPr lang="nl-NL" spc="-5" dirty="0">
                <a:latin typeface="Utopia Std" panose="02040603060506020204" pitchFamily="18" charset="77"/>
              </a:rPr>
              <a:t> </a:t>
            </a:r>
            <a:r>
              <a:rPr lang="nl-NL" spc="-25" dirty="0">
                <a:latin typeface="Utopia Std" panose="02040603060506020204" pitchFamily="18" charset="77"/>
              </a:rPr>
              <a:t>arbeidsmarktcommunicatie</a:t>
            </a:r>
            <a:r>
              <a:rPr lang="nl-NL" spc="-5" dirty="0">
                <a:latin typeface="Utopia Std" panose="02040603060506020204" pitchFamily="18" charset="77"/>
              </a:rPr>
              <a:t> </a:t>
            </a:r>
            <a:r>
              <a:rPr lang="nl-NL" spc="-10" dirty="0" err="1">
                <a:latin typeface="Utopia Std" panose="02040603060506020204" pitchFamily="18" charset="77"/>
              </a:rPr>
              <a:t>toolkit</a:t>
            </a:r>
            <a:r>
              <a:rPr lang="nl-NL" spc="155" dirty="0">
                <a:latin typeface="Utopia Std" panose="02040603060506020204" pitchFamily="18" charset="77"/>
              </a:rPr>
              <a:t> </a:t>
            </a:r>
            <a:r>
              <a:rPr lang="nl-NL" spc="-55" dirty="0">
                <a:latin typeface="Utopia Std" panose="02040603060506020204" pitchFamily="18" charset="77"/>
              </a:rPr>
              <a:t>2020</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Utopia Std" panose="02040603060506020204" pitchFamily="18" charset="77"/>
          <a:ea typeface="+mj-ea"/>
          <a:cs typeface="+mj-cs"/>
        </a:defRPr>
      </a:lvl1pPr>
    </p:titleStyle>
    <p:bodyStyle>
      <a:lvl1pPr marL="0">
        <a:defRPr b="0" i="0">
          <a:latin typeface="Utopia Std" panose="02040603060506020204" pitchFamily="18"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9427" y="312034"/>
            <a:ext cx="10094547" cy="492443"/>
          </a:xfrm>
          <a:prstGeom prst="rect">
            <a:avLst/>
          </a:prstGeom>
        </p:spPr>
        <p:txBody>
          <a:bodyPr wrap="square" lIns="0" tIns="0" rIns="0" bIns="0">
            <a:spAutoFit/>
          </a:bodyPr>
          <a:lstStyle>
            <a:lvl1pPr>
              <a:defRPr sz="32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2546747" y="1875726"/>
            <a:ext cx="559990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1"/>
            <a:ext cx="34218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1"/>
            <a:ext cx="245948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6" name="Holder 6"/>
          <p:cNvSpPr>
            <a:spLocks noGrp="1"/>
          </p:cNvSpPr>
          <p:nvPr>
            <p:ph type="sldNum" sz="quarter" idx="7"/>
          </p:nvPr>
        </p:nvSpPr>
        <p:spPr>
          <a:xfrm>
            <a:off x="7699249" y="7033451"/>
            <a:ext cx="245948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1432530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243185">
        <a:defRPr>
          <a:latin typeface="+mn-lt"/>
          <a:ea typeface="+mn-ea"/>
          <a:cs typeface="+mn-cs"/>
        </a:defRPr>
      </a:lvl2pPr>
      <a:lvl3pPr marL="486369">
        <a:defRPr>
          <a:latin typeface="+mn-lt"/>
          <a:ea typeface="+mn-ea"/>
          <a:cs typeface="+mn-cs"/>
        </a:defRPr>
      </a:lvl3pPr>
      <a:lvl4pPr marL="729554">
        <a:defRPr>
          <a:latin typeface="+mn-lt"/>
          <a:ea typeface="+mn-ea"/>
          <a:cs typeface="+mn-cs"/>
        </a:defRPr>
      </a:lvl4pPr>
      <a:lvl5pPr marL="972739">
        <a:defRPr>
          <a:latin typeface="+mn-lt"/>
          <a:ea typeface="+mn-ea"/>
          <a:cs typeface="+mn-cs"/>
        </a:defRPr>
      </a:lvl5pPr>
      <a:lvl6pPr marL="1215923">
        <a:defRPr>
          <a:latin typeface="+mn-lt"/>
          <a:ea typeface="+mn-ea"/>
          <a:cs typeface="+mn-cs"/>
        </a:defRPr>
      </a:lvl6pPr>
      <a:lvl7pPr marL="1459108">
        <a:defRPr>
          <a:latin typeface="+mn-lt"/>
          <a:ea typeface="+mn-ea"/>
          <a:cs typeface="+mn-cs"/>
        </a:defRPr>
      </a:lvl7pPr>
      <a:lvl8pPr marL="1702293">
        <a:defRPr>
          <a:latin typeface="+mn-lt"/>
          <a:ea typeface="+mn-ea"/>
          <a:cs typeface="+mn-cs"/>
        </a:defRPr>
      </a:lvl8pPr>
      <a:lvl9pPr marL="1945477">
        <a:defRPr>
          <a:latin typeface="+mn-lt"/>
          <a:ea typeface="+mn-ea"/>
          <a:cs typeface="+mn-cs"/>
        </a:defRPr>
      </a:lvl9pPr>
    </p:bodyStyle>
    <p:otherStyle>
      <a:lvl1pPr marL="0">
        <a:defRPr>
          <a:latin typeface="+mn-lt"/>
          <a:ea typeface="+mn-ea"/>
          <a:cs typeface="+mn-cs"/>
        </a:defRPr>
      </a:lvl1pPr>
      <a:lvl2pPr marL="243185">
        <a:defRPr>
          <a:latin typeface="+mn-lt"/>
          <a:ea typeface="+mn-ea"/>
          <a:cs typeface="+mn-cs"/>
        </a:defRPr>
      </a:lvl2pPr>
      <a:lvl3pPr marL="486369">
        <a:defRPr>
          <a:latin typeface="+mn-lt"/>
          <a:ea typeface="+mn-ea"/>
          <a:cs typeface="+mn-cs"/>
        </a:defRPr>
      </a:lvl3pPr>
      <a:lvl4pPr marL="729554">
        <a:defRPr>
          <a:latin typeface="+mn-lt"/>
          <a:ea typeface="+mn-ea"/>
          <a:cs typeface="+mn-cs"/>
        </a:defRPr>
      </a:lvl4pPr>
      <a:lvl5pPr marL="972739">
        <a:defRPr>
          <a:latin typeface="+mn-lt"/>
          <a:ea typeface="+mn-ea"/>
          <a:cs typeface="+mn-cs"/>
        </a:defRPr>
      </a:lvl5pPr>
      <a:lvl6pPr marL="1215923">
        <a:defRPr>
          <a:latin typeface="+mn-lt"/>
          <a:ea typeface="+mn-ea"/>
          <a:cs typeface="+mn-cs"/>
        </a:defRPr>
      </a:lvl6pPr>
      <a:lvl7pPr marL="1459108">
        <a:defRPr>
          <a:latin typeface="+mn-lt"/>
          <a:ea typeface="+mn-ea"/>
          <a:cs typeface="+mn-cs"/>
        </a:defRPr>
      </a:lvl7pPr>
      <a:lvl8pPr marL="1702293">
        <a:defRPr>
          <a:latin typeface="+mn-lt"/>
          <a:ea typeface="+mn-ea"/>
          <a:cs typeface="+mn-cs"/>
        </a:defRPr>
      </a:lvl8pPr>
      <a:lvl9pPr marL="194547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18.xml"/><Relationship Id="rId7" Type="http://schemas.openxmlformats.org/officeDocument/2006/relationships/slide" Target="slide28.xml"/><Relationship Id="rId2" Type="http://schemas.openxmlformats.org/officeDocument/2006/relationships/slide" Target="slide14.xml"/><Relationship Id="rId1" Type="http://schemas.openxmlformats.org/officeDocument/2006/relationships/slideLayout" Target="../slideLayouts/slideLayout5.xml"/><Relationship Id="rId6" Type="http://schemas.openxmlformats.org/officeDocument/2006/relationships/slide" Target="slide24.xml"/><Relationship Id="rId5" Type="http://schemas.openxmlformats.org/officeDocument/2006/relationships/slide" Target="slide23.xml"/><Relationship Id="rId10" Type="http://schemas.openxmlformats.org/officeDocument/2006/relationships/slide" Target="slide36.xml"/><Relationship Id="rId4" Type="http://schemas.openxmlformats.org/officeDocument/2006/relationships/slide" Target="slide19.xml"/><Relationship Id="rId9" Type="http://schemas.openxmlformats.org/officeDocument/2006/relationships/slide" Target="slide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8.xml"/><Relationship Id="rId18" Type="http://schemas.openxmlformats.org/officeDocument/2006/relationships/slide" Target="slide30.xml"/><Relationship Id="rId3" Type="http://schemas.openxmlformats.org/officeDocument/2006/relationships/slide" Target="slide39.xml"/><Relationship Id="rId7" Type="http://schemas.openxmlformats.org/officeDocument/2006/relationships/slide" Target="slide41.xml"/><Relationship Id="rId12" Type="http://schemas.openxmlformats.org/officeDocument/2006/relationships/slide" Target="slide14.xml"/><Relationship Id="rId17" Type="http://schemas.openxmlformats.org/officeDocument/2006/relationships/slide" Target="slide28.xml"/><Relationship Id="rId2" Type="http://schemas.openxmlformats.org/officeDocument/2006/relationships/slide" Target="slide4.xml"/><Relationship Id="rId16" Type="http://schemas.openxmlformats.org/officeDocument/2006/relationships/slide" Target="slide24.xml"/><Relationship Id="rId20"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43.xml"/><Relationship Id="rId5" Type="http://schemas.openxmlformats.org/officeDocument/2006/relationships/slide" Target="slide40.xml"/><Relationship Id="rId15" Type="http://schemas.openxmlformats.org/officeDocument/2006/relationships/slide" Target="slide23.xml"/><Relationship Id="rId10" Type="http://schemas.openxmlformats.org/officeDocument/2006/relationships/slide" Target="slide13.xml"/><Relationship Id="rId19" Type="http://schemas.openxmlformats.org/officeDocument/2006/relationships/slide" Target="slide34.xml"/><Relationship Id="rId4" Type="http://schemas.openxmlformats.org/officeDocument/2006/relationships/slide" Target="slide5.xml"/><Relationship Id="rId9" Type="http://schemas.openxmlformats.org/officeDocument/2006/relationships/slide" Target="slide42.xml"/><Relationship Id="rId14" Type="http://schemas.openxmlformats.org/officeDocument/2006/relationships/slide" Target="slide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5.xml"/><Relationship Id="rId4" Type="http://schemas.openxmlformats.org/officeDocument/2006/relationships/slide" Target="slide4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64472" y="3498014"/>
            <a:ext cx="8164455" cy="566822"/>
          </a:xfrm>
          <a:prstGeom prst="rect">
            <a:avLst/>
          </a:prstGeom>
        </p:spPr>
        <p:txBody>
          <a:bodyPr vert="horz" wrap="square" lIns="0" tIns="12700" rIns="0" bIns="0" rtlCol="0">
            <a:spAutoFit/>
          </a:bodyPr>
          <a:lstStyle/>
          <a:p>
            <a:pPr marL="12700" algn="ctr">
              <a:lnSpc>
                <a:spcPct val="100000"/>
              </a:lnSpc>
              <a:spcBef>
                <a:spcPts val="100"/>
              </a:spcBef>
            </a:pPr>
            <a:r>
              <a:rPr sz="3600" dirty="0">
                <a:latin typeface="Utopia Std Semibold Subhead" panose="02040603060506020204" pitchFamily="18" charset="77"/>
                <a:cs typeface="Cambria"/>
              </a:rPr>
              <a:t>UvA </a:t>
            </a:r>
            <a:r>
              <a:rPr sz="3600" dirty="0">
                <a:solidFill>
                  <a:srgbClr val="DD0029"/>
                </a:solidFill>
                <a:latin typeface="Utopia Std Semibold Subhead" panose="02040603060506020204" pitchFamily="18" charset="77"/>
                <a:cs typeface="Cambria"/>
              </a:rPr>
              <a:t>arbeidsmarktcommunicatie </a:t>
            </a:r>
            <a:r>
              <a:rPr sz="3600" dirty="0">
                <a:latin typeface="Utopia Std Semibold Subhead" panose="02040603060506020204" pitchFamily="18" charset="77"/>
                <a:cs typeface="Cambria"/>
              </a:rPr>
              <a:t>toolkit</a:t>
            </a:r>
          </a:p>
        </p:txBody>
      </p:sp>
      <p:sp>
        <p:nvSpPr>
          <p:cNvPr id="3" name="object 3"/>
          <p:cNvSpPr txBox="1"/>
          <p:nvPr/>
        </p:nvSpPr>
        <p:spPr>
          <a:xfrm>
            <a:off x="4131369" y="4314825"/>
            <a:ext cx="2430662" cy="289823"/>
          </a:xfrm>
          <a:prstGeom prst="rect">
            <a:avLst/>
          </a:prstGeom>
        </p:spPr>
        <p:txBody>
          <a:bodyPr vert="horz" wrap="square" lIns="0" tIns="12700" rIns="0" bIns="0" rtlCol="0" anchor="t">
            <a:spAutoFit/>
          </a:bodyPr>
          <a:lstStyle/>
          <a:p>
            <a:pPr marL="12700" algn="ctr">
              <a:spcBef>
                <a:spcPts val="100"/>
              </a:spcBef>
            </a:pPr>
            <a:r>
              <a:rPr sz="1800" dirty="0">
                <a:latin typeface="Utopia Std"/>
                <a:cs typeface="Cambria"/>
              </a:rPr>
              <a:t>Versie </a:t>
            </a:r>
            <a:r>
              <a:rPr lang="en-US" dirty="0" err="1">
                <a:latin typeface="Utopia Std"/>
                <a:cs typeface="Cambria"/>
              </a:rPr>
              <a:t>februari</a:t>
            </a:r>
            <a:r>
              <a:rPr lang="en-US" dirty="0">
                <a:latin typeface="Utopia Std"/>
                <a:cs typeface="Cambria"/>
              </a:rPr>
              <a:t> 2023</a:t>
            </a:r>
            <a:endParaRPr sz="1800" dirty="0">
              <a:latin typeface="Utopia Std" panose="02040603060506020204" pitchFamily="18" charset="77"/>
              <a:cs typeface="Cambria"/>
            </a:endParaRPr>
          </a:p>
        </p:txBody>
      </p:sp>
      <p:pic>
        <p:nvPicPr>
          <p:cNvPr id="4" name="object 4"/>
          <p:cNvPicPr/>
          <p:nvPr/>
        </p:nvPicPr>
        <p:blipFill>
          <a:blip r:embed="rId2" cstate="print"/>
          <a:stretch>
            <a:fillRect/>
          </a:stretch>
        </p:blipFill>
        <p:spPr>
          <a:xfrm>
            <a:off x="967929" y="544007"/>
            <a:ext cx="1350354" cy="171583"/>
          </a:xfrm>
          <a:prstGeom prst="rect">
            <a:avLst/>
          </a:prstGeom>
        </p:spPr>
      </p:pic>
      <p:pic>
        <p:nvPicPr>
          <p:cNvPr id="5" name="object 5"/>
          <p:cNvPicPr/>
          <p:nvPr/>
        </p:nvPicPr>
        <p:blipFill>
          <a:blip r:embed="rId3" cstate="print"/>
          <a:stretch>
            <a:fillRect/>
          </a:stretch>
        </p:blipFill>
        <p:spPr>
          <a:xfrm>
            <a:off x="967930" y="794759"/>
            <a:ext cx="1626306" cy="177243"/>
          </a:xfrm>
          <a:prstGeom prst="rect">
            <a:avLst/>
          </a:prstGeom>
        </p:spPr>
      </p:pic>
      <p:sp>
        <p:nvSpPr>
          <p:cNvPr id="6" name="object 6"/>
          <p:cNvSpPr/>
          <p:nvPr/>
        </p:nvSpPr>
        <p:spPr>
          <a:xfrm>
            <a:off x="539998" y="540012"/>
            <a:ext cx="342900" cy="342900"/>
          </a:xfrm>
          <a:custGeom>
            <a:avLst/>
            <a:gdLst/>
            <a:ahLst/>
            <a:cxnLst/>
            <a:rect l="l" t="t" r="r" b="b"/>
            <a:pathLst>
              <a:path w="342900" h="342900">
                <a:moveTo>
                  <a:pt x="342341" y="0"/>
                </a:moveTo>
                <a:lnTo>
                  <a:pt x="0" y="0"/>
                </a:lnTo>
                <a:lnTo>
                  <a:pt x="0" y="342341"/>
                </a:lnTo>
                <a:lnTo>
                  <a:pt x="342341" y="342341"/>
                </a:lnTo>
                <a:lnTo>
                  <a:pt x="342341" y="327380"/>
                </a:lnTo>
                <a:lnTo>
                  <a:pt x="145326" y="327380"/>
                </a:lnTo>
                <a:lnTo>
                  <a:pt x="131013" y="313080"/>
                </a:lnTo>
                <a:lnTo>
                  <a:pt x="156870" y="287223"/>
                </a:lnTo>
                <a:lnTo>
                  <a:pt x="131013" y="261378"/>
                </a:lnTo>
                <a:lnTo>
                  <a:pt x="145326" y="247065"/>
                </a:lnTo>
                <a:lnTo>
                  <a:pt x="342341" y="247065"/>
                </a:lnTo>
                <a:lnTo>
                  <a:pt x="342341" y="239420"/>
                </a:lnTo>
                <a:lnTo>
                  <a:pt x="221310" y="239420"/>
                </a:lnTo>
                <a:lnTo>
                  <a:pt x="221311" y="238107"/>
                </a:lnTo>
                <a:lnTo>
                  <a:pt x="156365" y="238107"/>
                </a:lnTo>
                <a:lnTo>
                  <a:pt x="147018" y="237823"/>
                </a:lnTo>
                <a:lnTo>
                  <a:pt x="109586" y="225040"/>
                </a:lnTo>
                <a:lnTo>
                  <a:pt x="93700" y="205358"/>
                </a:lnTo>
                <a:lnTo>
                  <a:pt x="93818" y="176733"/>
                </a:lnTo>
                <a:lnTo>
                  <a:pt x="93953" y="163944"/>
                </a:lnTo>
                <a:lnTo>
                  <a:pt x="94017" y="154800"/>
                </a:lnTo>
                <a:lnTo>
                  <a:pt x="91567" y="100355"/>
                </a:lnTo>
                <a:lnTo>
                  <a:pt x="114256" y="100355"/>
                </a:lnTo>
                <a:lnTo>
                  <a:pt x="118630" y="99225"/>
                </a:lnTo>
                <a:lnTo>
                  <a:pt x="144728" y="99225"/>
                </a:lnTo>
                <a:lnTo>
                  <a:pt x="131013" y="85521"/>
                </a:lnTo>
                <a:lnTo>
                  <a:pt x="156870" y="59664"/>
                </a:lnTo>
                <a:lnTo>
                  <a:pt x="131013" y="33820"/>
                </a:lnTo>
                <a:lnTo>
                  <a:pt x="145326" y="19507"/>
                </a:lnTo>
                <a:lnTo>
                  <a:pt x="342341" y="19507"/>
                </a:lnTo>
                <a:lnTo>
                  <a:pt x="342341" y="0"/>
                </a:lnTo>
                <a:close/>
              </a:path>
              <a:path w="342900" h="342900">
                <a:moveTo>
                  <a:pt x="171170" y="301536"/>
                </a:moveTo>
                <a:lnTo>
                  <a:pt x="145326" y="327380"/>
                </a:lnTo>
                <a:lnTo>
                  <a:pt x="197027" y="327380"/>
                </a:lnTo>
                <a:lnTo>
                  <a:pt x="171170" y="301536"/>
                </a:lnTo>
                <a:close/>
              </a:path>
              <a:path w="342900" h="342900">
                <a:moveTo>
                  <a:pt x="342341" y="247065"/>
                </a:moveTo>
                <a:lnTo>
                  <a:pt x="197027" y="247065"/>
                </a:lnTo>
                <a:lnTo>
                  <a:pt x="211328" y="261378"/>
                </a:lnTo>
                <a:lnTo>
                  <a:pt x="185483" y="287223"/>
                </a:lnTo>
                <a:lnTo>
                  <a:pt x="211328" y="313080"/>
                </a:lnTo>
                <a:lnTo>
                  <a:pt x="197027" y="327380"/>
                </a:lnTo>
                <a:lnTo>
                  <a:pt x="342341" y="327380"/>
                </a:lnTo>
                <a:lnTo>
                  <a:pt x="342341" y="247065"/>
                </a:lnTo>
                <a:close/>
              </a:path>
              <a:path w="342900" h="342900">
                <a:moveTo>
                  <a:pt x="197027" y="247065"/>
                </a:moveTo>
                <a:lnTo>
                  <a:pt x="145326" y="247065"/>
                </a:lnTo>
                <a:lnTo>
                  <a:pt x="171170" y="272910"/>
                </a:lnTo>
                <a:lnTo>
                  <a:pt x="197027" y="247065"/>
                </a:lnTo>
                <a:close/>
              </a:path>
              <a:path w="342900" h="342900">
                <a:moveTo>
                  <a:pt x="342341" y="99453"/>
                </a:moveTo>
                <a:lnTo>
                  <a:pt x="248983" y="99453"/>
                </a:lnTo>
                <a:lnTo>
                  <a:pt x="247845" y="112809"/>
                </a:lnTo>
                <a:lnTo>
                  <a:pt x="247221" y="124339"/>
                </a:lnTo>
                <a:lnTo>
                  <a:pt x="247148" y="128955"/>
                </a:lnTo>
                <a:lnTo>
                  <a:pt x="247032" y="169113"/>
                </a:lnTo>
                <a:lnTo>
                  <a:pt x="247423" y="187909"/>
                </a:lnTo>
                <a:lnTo>
                  <a:pt x="247547" y="192722"/>
                </a:lnTo>
                <a:lnTo>
                  <a:pt x="248835" y="213136"/>
                </a:lnTo>
                <a:lnTo>
                  <a:pt x="250185" y="226364"/>
                </a:lnTo>
                <a:lnTo>
                  <a:pt x="250774" y="230746"/>
                </a:lnTo>
                <a:lnTo>
                  <a:pt x="221310" y="239420"/>
                </a:lnTo>
                <a:lnTo>
                  <a:pt x="342341" y="239420"/>
                </a:lnTo>
                <a:lnTo>
                  <a:pt x="342341" y="99453"/>
                </a:lnTo>
                <a:close/>
              </a:path>
              <a:path w="342900" h="342900">
                <a:moveTo>
                  <a:pt x="221348" y="208254"/>
                </a:moveTo>
                <a:lnTo>
                  <a:pt x="207314" y="221437"/>
                </a:lnTo>
                <a:lnTo>
                  <a:pt x="202297" y="226364"/>
                </a:lnTo>
                <a:lnTo>
                  <a:pt x="197843" y="229379"/>
                </a:lnTo>
                <a:lnTo>
                  <a:pt x="191452" y="231715"/>
                </a:lnTo>
                <a:lnTo>
                  <a:pt x="180619" y="234607"/>
                </a:lnTo>
                <a:lnTo>
                  <a:pt x="167603" y="237184"/>
                </a:lnTo>
                <a:lnTo>
                  <a:pt x="156365" y="238107"/>
                </a:lnTo>
                <a:lnTo>
                  <a:pt x="221311" y="238107"/>
                </a:lnTo>
                <a:lnTo>
                  <a:pt x="221348" y="208254"/>
                </a:lnTo>
                <a:close/>
              </a:path>
              <a:path w="342900" h="342900">
                <a:moveTo>
                  <a:pt x="144728" y="99225"/>
                </a:moveTo>
                <a:lnTo>
                  <a:pt x="118630" y="99225"/>
                </a:lnTo>
                <a:lnTo>
                  <a:pt x="118795" y="100126"/>
                </a:lnTo>
                <a:lnTo>
                  <a:pt x="118985" y="112809"/>
                </a:lnTo>
                <a:lnTo>
                  <a:pt x="119129" y="139063"/>
                </a:lnTo>
                <a:lnTo>
                  <a:pt x="119253" y="176733"/>
                </a:lnTo>
                <a:lnTo>
                  <a:pt x="120078" y="192722"/>
                </a:lnTo>
                <a:lnTo>
                  <a:pt x="156678" y="215924"/>
                </a:lnTo>
                <a:lnTo>
                  <a:pt x="161582" y="216331"/>
                </a:lnTo>
                <a:lnTo>
                  <a:pt x="166344" y="216915"/>
                </a:lnTo>
                <a:lnTo>
                  <a:pt x="207880" y="207351"/>
                </a:lnTo>
                <a:lnTo>
                  <a:pt x="218320" y="194970"/>
                </a:lnTo>
                <a:lnTo>
                  <a:pt x="145326" y="194970"/>
                </a:lnTo>
                <a:lnTo>
                  <a:pt x="131013" y="180670"/>
                </a:lnTo>
                <a:lnTo>
                  <a:pt x="156870" y="154800"/>
                </a:lnTo>
                <a:lnTo>
                  <a:pt x="131013" y="128955"/>
                </a:lnTo>
                <a:lnTo>
                  <a:pt x="145326" y="114642"/>
                </a:lnTo>
                <a:lnTo>
                  <a:pt x="220624" y="114642"/>
                </a:lnTo>
                <a:lnTo>
                  <a:pt x="219876" y="106215"/>
                </a:lnTo>
                <a:lnTo>
                  <a:pt x="219240" y="100812"/>
                </a:lnTo>
                <a:lnTo>
                  <a:pt x="240922" y="99821"/>
                </a:lnTo>
                <a:lnTo>
                  <a:pt x="145326" y="99821"/>
                </a:lnTo>
                <a:lnTo>
                  <a:pt x="144728" y="99225"/>
                </a:lnTo>
                <a:close/>
              </a:path>
              <a:path w="342900" h="342900">
                <a:moveTo>
                  <a:pt x="171170" y="169113"/>
                </a:moveTo>
                <a:lnTo>
                  <a:pt x="145326" y="194970"/>
                </a:lnTo>
                <a:lnTo>
                  <a:pt x="197027" y="194970"/>
                </a:lnTo>
                <a:lnTo>
                  <a:pt x="171170" y="169113"/>
                </a:lnTo>
                <a:close/>
              </a:path>
              <a:path w="342900" h="342900">
                <a:moveTo>
                  <a:pt x="220624" y="114642"/>
                </a:moveTo>
                <a:lnTo>
                  <a:pt x="197027" y="114642"/>
                </a:lnTo>
                <a:lnTo>
                  <a:pt x="211328" y="128955"/>
                </a:lnTo>
                <a:lnTo>
                  <a:pt x="185483" y="154800"/>
                </a:lnTo>
                <a:lnTo>
                  <a:pt x="211328" y="180670"/>
                </a:lnTo>
                <a:lnTo>
                  <a:pt x="197027" y="194970"/>
                </a:lnTo>
                <a:lnTo>
                  <a:pt x="218320" y="194970"/>
                </a:lnTo>
                <a:lnTo>
                  <a:pt x="219583" y="191123"/>
                </a:lnTo>
                <a:lnTo>
                  <a:pt x="220618" y="181545"/>
                </a:lnTo>
                <a:lnTo>
                  <a:pt x="221691" y="163944"/>
                </a:lnTo>
                <a:lnTo>
                  <a:pt x="222069" y="140696"/>
                </a:lnTo>
                <a:lnTo>
                  <a:pt x="221141" y="120481"/>
                </a:lnTo>
                <a:lnTo>
                  <a:pt x="220624" y="114642"/>
                </a:lnTo>
                <a:close/>
              </a:path>
              <a:path w="342900" h="342900">
                <a:moveTo>
                  <a:pt x="197027" y="114642"/>
                </a:moveTo>
                <a:lnTo>
                  <a:pt x="145326" y="114642"/>
                </a:lnTo>
                <a:lnTo>
                  <a:pt x="171170" y="140500"/>
                </a:lnTo>
                <a:lnTo>
                  <a:pt x="197027" y="114642"/>
                </a:lnTo>
                <a:close/>
              </a:path>
              <a:path w="342900" h="342900">
                <a:moveTo>
                  <a:pt x="114256" y="100355"/>
                </a:moveTo>
                <a:lnTo>
                  <a:pt x="91567" y="100355"/>
                </a:lnTo>
                <a:lnTo>
                  <a:pt x="99898" y="100723"/>
                </a:lnTo>
                <a:lnTo>
                  <a:pt x="112585" y="100787"/>
                </a:lnTo>
                <a:lnTo>
                  <a:pt x="114256" y="100355"/>
                </a:lnTo>
                <a:close/>
              </a:path>
              <a:path w="342900" h="342900">
                <a:moveTo>
                  <a:pt x="171170" y="73977"/>
                </a:moveTo>
                <a:lnTo>
                  <a:pt x="145326" y="99821"/>
                </a:lnTo>
                <a:lnTo>
                  <a:pt x="197027" y="99821"/>
                </a:lnTo>
                <a:lnTo>
                  <a:pt x="171170" y="73977"/>
                </a:lnTo>
                <a:close/>
              </a:path>
              <a:path w="342900" h="342900">
                <a:moveTo>
                  <a:pt x="342341" y="19507"/>
                </a:moveTo>
                <a:lnTo>
                  <a:pt x="197027" y="19507"/>
                </a:lnTo>
                <a:lnTo>
                  <a:pt x="211328" y="33820"/>
                </a:lnTo>
                <a:lnTo>
                  <a:pt x="185483" y="59664"/>
                </a:lnTo>
                <a:lnTo>
                  <a:pt x="211328" y="85521"/>
                </a:lnTo>
                <a:lnTo>
                  <a:pt x="197027" y="99821"/>
                </a:lnTo>
                <a:lnTo>
                  <a:pt x="240922" y="99821"/>
                </a:lnTo>
                <a:lnTo>
                  <a:pt x="248983" y="99453"/>
                </a:lnTo>
                <a:lnTo>
                  <a:pt x="342341" y="99453"/>
                </a:lnTo>
                <a:lnTo>
                  <a:pt x="342341" y="19507"/>
                </a:lnTo>
                <a:close/>
              </a:path>
              <a:path w="342900" h="342900">
                <a:moveTo>
                  <a:pt x="197027" y="19507"/>
                </a:moveTo>
                <a:lnTo>
                  <a:pt x="145326" y="19507"/>
                </a:lnTo>
                <a:lnTo>
                  <a:pt x="171170" y="45351"/>
                </a:lnTo>
                <a:lnTo>
                  <a:pt x="197027" y="19507"/>
                </a:lnTo>
                <a:close/>
              </a:path>
            </a:pathLst>
          </a:custGeom>
          <a:solidFill>
            <a:srgbClr val="000000"/>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bject 17"/>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10</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16" name="object 16"/>
          <p:cNvSpPr txBox="1"/>
          <p:nvPr/>
        </p:nvSpPr>
        <p:spPr>
          <a:xfrm>
            <a:off x="1533026" y="4483105"/>
            <a:ext cx="7395073" cy="1080424"/>
          </a:xfrm>
          <a:prstGeom prst="rect">
            <a:avLst/>
          </a:prstGeom>
        </p:spPr>
        <p:txBody>
          <a:bodyPr vert="horz" wrap="square" lIns="0" tIns="12700" rIns="0" bIns="0" rtlCol="0" anchor="t">
            <a:spAutoFit/>
          </a:bodyPr>
          <a:lstStyle/>
          <a:p>
            <a:pPr marL="12700">
              <a:lnSpc>
                <a:spcPct val="100000"/>
              </a:lnSpc>
              <a:spcBef>
                <a:spcPts val="100"/>
              </a:spcBef>
            </a:pPr>
            <a:r>
              <a:rPr lang="nl-NL" sz="2200" b="1" dirty="0">
                <a:latin typeface="Utopia Std" panose="02040603060506020204" pitchFamily="18" charset="77"/>
                <a:cs typeface="Cambria"/>
              </a:rPr>
              <a:t>Do</a:t>
            </a:r>
            <a:r>
              <a:rPr sz="2200" b="1" dirty="0">
                <a:latin typeface="Utopia Std" panose="02040603060506020204" pitchFamily="18" charset="77"/>
                <a:cs typeface="Cambria"/>
              </a:rPr>
              <a:t>: vervullen van vacatures</a:t>
            </a:r>
          </a:p>
          <a:p>
            <a:pPr marL="12700" marR="5080">
              <a:lnSpc>
                <a:spcPct val="128200"/>
              </a:lnSpc>
              <a:spcBef>
                <a:spcPts val="1820"/>
              </a:spcBef>
            </a:pPr>
            <a:r>
              <a:rPr sz="1300" dirty="0" err="1">
                <a:latin typeface="Utopia Std" panose="02040603060506020204" pitchFamily="18" charset="77"/>
                <a:cs typeface="Cambria"/>
              </a:rPr>
              <a:t>Deze</a:t>
            </a:r>
            <a:r>
              <a:rPr sz="1300" dirty="0">
                <a:latin typeface="Utopia Std" panose="02040603060506020204" pitchFamily="18" charset="77"/>
                <a:cs typeface="Cambria"/>
              </a:rPr>
              <a:t> </a:t>
            </a:r>
            <a:r>
              <a:rPr sz="1300" dirty="0" err="1">
                <a:latin typeface="Utopia Std" panose="02040603060506020204" pitchFamily="18" charset="77"/>
                <a:cs typeface="Cambria"/>
              </a:rPr>
              <a:t>laag</a:t>
            </a:r>
            <a:r>
              <a:rPr sz="1300" dirty="0">
                <a:latin typeface="Utopia Std" panose="02040603060506020204" pitchFamily="18" charset="77"/>
                <a:cs typeface="Cambria"/>
              </a:rPr>
              <a:t> </a:t>
            </a:r>
            <a:r>
              <a:rPr sz="1300" dirty="0" err="1">
                <a:latin typeface="Utopia Std" panose="02040603060506020204" pitchFamily="18" charset="77"/>
                <a:cs typeface="Cambria"/>
              </a:rPr>
              <a:t>koppelt</a:t>
            </a:r>
            <a:r>
              <a:rPr sz="1300" dirty="0">
                <a:latin typeface="Utopia Std" panose="02040603060506020204" pitchFamily="18" charset="77"/>
                <a:cs typeface="Cambria"/>
              </a:rPr>
              <a:t> de </a:t>
            </a:r>
            <a:r>
              <a:rPr sz="1300" dirty="0" err="1">
                <a:latin typeface="Utopia Std" panose="02040603060506020204" pitchFamily="18" charset="77"/>
                <a:cs typeface="Cambria"/>
              </a:rPr>
              <a:t>elementen</a:t>
            </a:r>
            <a:r>
              <a:rPr sz="1300" dirty="0">
                <a:latin typeface="Utopia Std" panose="02040603060506020204" pitchFamily="18" charset="77"/>
                <a:cs typeface="Cambria"/>
              </a:rPr>
              <a:t> van de </a:t>
            </a:r>
            <a:r>
              <a:rPr sz="1300" dirty="0">
                <a:latin typeface="Utopia Std" panose="02040603060506020204" pitchFamily="18" charset="77"/>
                <a:ea typeface="Cambria"/>
              </a:rPr>
              <a:t>EVP</a:t>
            </a:r>
            <a:r>
              <a:rPr sz="1300" dirty="0">
                <a:latin typeface="Utopia Std" panose="02040603060506020204" pitchFamily="18" charset="77"/>
                <a:cs typeface="Cambria"/>
              </a:rPr>
              <a:t> aan de concrete inhoud van vacatures. Het doel is</a:t>
            </a:r>
            <a:r>
              <a:rPr lang="en-US" sz="1300" dirty="0">
                <a:latin typeface="Utopia Std" panose="02040603060506020204" pitchFamily="18" charset="77"/>
                <a:cs typeface="Cambria"/>
              </a:rPr>
              <a:t> </a:t>
            </a:r>
            <a:r>
              <a:rPr sz="1300" dirty="0">
                <a:latin typeface="Utopia Std" panose="02040603060506020204" pitchFamily="18" charset="77"/>
                <a:cs typeface="Cambria"/>
              </a:rPr>
              <a:t>om geschikte kandidaten enthousiast te maken voor een concrete functie </a:t>
            </a:r>
            <a:r>
              <a:rPr sz="1300" dirty="0" err="1">
                <a:latin typeface="Utopia Std" panose="02040603060506020204" pitchFamily="18" charset="77"/>
                <a:cs typeface="Cambria"/>
              </a:rPr>
              <a:t>en</a:t>
            </a:r>
            <a:r>
              <a:rPr sz="1300" dirty="0">
                <a:latin typeface="Utopia Std" panose="02040603060506020204" pitchFamily="18" charset="77"/>
                <a:cs typeface="Cambria"/>
              </a:rPr>
              <a:t> hen </a:t>
            </a:r>
            <a:r>
              <a:rPr sz="1300" dirty="0" err="1">
                <a:latin typeface="Utopia Std" panose="02040603060506020204" pitchFamily="18" charset="77"/>
                <a:cs typeface="Cambria"/>
              </a:rPr>
              <a:t>te</a:t>
            </a:r>
            <a:r>
              <a:rPr sz="1300" dirty="0">
                <a:latin typeface="Utopia Std" panose="02040603060506020204" pitchFamily="18" charset="77"/>
                <a:cs typeface="Cambria"/>
              </a:rPr>
              <a:t> laten </a:t>
            </a:r>
            <a:r>
              <a:rPr sz="1300" dirty="0" err="1">
                <a:latin typeface="Utopia Std" panose="02040603060506020204" pitchFamily="18" charset="77"/>
                <a:cs typeface="Cambria"/>
              </a:rPr>
              <a:t>solliciteren</a:t>
            </a:r>
            <a:r>
              <a:rPr sz="1300" dirty="0">
                <a:latin typeface="Utopia Std" panose="02040603060506020204" pitchFamily="18" charset="77"/>
                <a:cs typeface="Cambria"/>
              </a:rPr>
              <a:t>.</a:t>
            </a:r>
            <a:r>
              <a:rPr lang="en-US" sz="1300" dirty="0">
                <a:latin typeface="Utopia Std" panose="02040603060506020204" pitchFamily="18" charset="77"/>
                <a:cs typeface="Cambria"/>
              </a:rPr>
              <a:t> </a:t>
            </a:r>
            <a:endParaRPr lang="nl-NL" sz="1300" dirty="0">
              <a:latin typeface="Utopia Std" panose="02040603060506020204" pitchFamily="18" charset="77"/>
              <a:cs typeface="Cambria"/>
            </a:endParaRPr>
          </a:p>
        </p:txBody>
      </p:sp>
      <p:sp>
        <p:nvSpPr>
          <p:cNvPr id="19" name="Rectangle: Rounded Corners 18">
            <a:extLst>
              <a:ext uri="{FF2B5EF4-FFF2-40B4-BE49-F238E27FC236}">
                <a16:creationId xmlns:a16="http://schemas.microsoft.com/office/drawing/2014/main" id="{8195ED7C-8BA0-D581-880D-A1F83CF402DB}"/>
              </a:ext>
            </a:extLst>
          </p:cNvPr>
          <p:cNvSpPr/>
          <p:nvPr/>
        </p:nvSpPr>
        <p:spPr>
          <a:xfrm>
            <a:off x="8344540" y="1534066"/>
            <a:ext cx="1089148" cy="58740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object 3">
            <a:extLst>
              <a:ext uri="{FF2B5EF4-FFF2-40B4-BE49-F238E27FC236}">
                <a16:creationId xmlns:a16="http://schemas.microsoft.com/office/drawing/2014/main" id="{9A4B3A86-BACA-A699-CC4A-D48F5416471F}"/>
              </a:ext>
            </a:extLst>
          </p:cNvPr>
          <p:cNvGrpSpPr/>
          <p:nvPr/>
        </p:nvGrpSpPr>
        <p:grpSpPr>
          <a:xfrm>
            <a:off x="1696769" y="1303964"/>
            <a:ext cx="6974541" cy="1062355"/>
            <a:chOff x="2284050" y="1512003"/>
            <a:chExt cx="5861949" cy="1062355"/>
          </a:xfrm>
        </p:grpSpPr>
        <p:sp>
          <p:nvSpPr>
            <p:cNvPr id="21" name="object 4">
              <a:extLst>
                <a:ext uri="{FF2B5EF4-FFF2-40B4-BE49-F238E27FC236}">
                  <a16:creationId xmlns:a16="http://schemas.microsoft.com/office/drawing/2014/main" id="{DABFC099-3D7E-7342-366B-6E28FCA5C85C}"/>
                </a:ext>
              </a:extLst>
            </p:cNvPr>
            <p:cNvSpPr/>
            <p:nvPr/>
          </p:nvSpPr>
          <p:spPr>
            <a:xfrm>
              <a:off x="2376389" y="2043002"/>
              <a:ext cx="5769610" cy="0"/>
            </a:xfrm>
            <a:custGeom>
              <a:avLst/>
              <a:gdLst/>
              <a:ahLst/>
              <a:cxnLst/>
              <a:rect l="l" t="t" r="r" b="b"/>
              <a:pathLst>
                <a:path w="5769609">
                  <a:moveTo>
                    <a:pt x="0" y="0"/>
                  </a:moveTo>
                  <a:lnTo>
                    <a:pt x="5769000" y="0"/>
                  </a:lnTo>
                </a:path>
              </a:pathLst>
            </a:custGeom>
            <a:solidFill>
              <a:schemeClr val="tx1"/>
            </a:solidFill>
            <a:ln w="9004">
              <a:solidFill>
                <a:srgbClr val="000000"/>
              </a:solidFill>
            </a:ln>
          </p:spPr>
          <p:txBody>
            <a:bodyPr wrap="square" lIns="0" tIns="0" rIns="0" bIns="0" rtlCol="0"/>
            <a:lstStyle/>
            <a:p>
              <a:endParaRPr/>
            </a:p>
          </p:txBody>
        </p:sp>
        <p:sp>
          <p:nvSpPr>
            <p:cNvPr id="22" name="object 5">
              <a:extLst>
                <a:ext uri="{FF2B5EF4-FFF2-40B4-BE49-F238E27FC236}">
                  <a16:creationId xmlns:a16="http://schemas.microsoft.com/office/drawing/2014/main" id="{A5A624AC-C676-95E5-0D21-C942783241CE}"/>
                </a:ext>
              </a:extLst>
            </p:cNvPr>
            <p:cNvSpPr/>
            <p:nvPr/>
          </p:nvSpPr>
          <p:spPr>
            <a:xfrm>
              <a:off x="2284050" y="1512003"/>
              <a:ext cx="897823"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chemeClr val="tx1"/>
            </a:solidFill>
          </p:spPr>
          <p:txBody>
            <a:bodyPr wrap="square" lIns="0" tIns="0" rIns="0" bIns="0" rtlCol="0"/>
            <a:lstStyle/>
            <a:p>
              <a:endParaRPr/>
            </a:p>
          </p:txBody>
        </p:sp>
      </p:grpSp>
      <p:sp>
        <p:nvSpPr>
          <p:cNvPr id="25" name="object 6">
            <a:extLst>
              <a:ext uri="{FF2B5EF4-FFF2-40B4-BE49-F238E27FC236}">
                <a16:creationId xmlns:a16="http://schemas.microsoft.com/office/drawing/2014/main" id="{BDDC9BF4-DB04-016B-81F9-A4043662634D}"/>
              </a:ext>
            </a:extLst>
          </p:cNvPr>
          <p:cNvSpPr txBox="1"/>
          <p:nvPr/>
        </p:nvSpPr>
        <p:spPr>
          <a:xfrm>
            <a:off x="1899953" y="1744681"/>
            <a:ext cx="648335" cy="166712"/>
          </a:xfrm>
          <a:prstGeom prst="rect">
            <a:avLst/>
          </a:prstGeom>
        </p:spPr>
        <p:txBody>
          <a:bodyPr vert="horz" wrap="square" lIns="0" tIns="12700" rIns="0" bIns="0" rtlCol="0" anchor="t">
            <a:spAutoFit/>
          </a:bodyPr>
          <a:lstStyle/>
          <a:p>
            <a:pPr marL="12700">
              <a:lnSpc>
                <a:spcPct val="100000"/>
              </a:lnSpc>
              <a:spcBef>
                <a:spcPts val="100"/>
              </a:spcBef>
            </a:pPr>
            <a:r>
              <a:rPr lang="en-US" sz="1000" dirty="0" err="1">
                <a:solidFill>
                  <a:srgbClr val="FFFFFF"/>
                </a:solidFill>
                <a:latin typeface="Utopia Std" panose="02040603060506020204" pitchFamily="18" charset="77"/>
                <a:cs typeface="Cambria"/>
              </a:rPr>
              <a:t>Ontdekken</a:t>
            </a:r>
            <a:endParaRPr sz="1000" dirty="0">
              <a:latin typeface="Utopia Std" panose="02040603060506020204" pitchFamily="18" charset="77"/>
              <a:cs typeface="Cambria"/>
            </a:endParaRPr>
          </a:p>
        </p:txBody>
      </p:sp>
      <p:sp>
        <p:nvSpPr>
          <p:cNvPr id="27" name="object 7">
            <a:extLst>
              <a:ext uri="{FF2B5EF4-FFF2-40B4-BE49-F238E27FC236}">
                <a16:creationId xmlns:a16="http://schemas.microsoft.com/office/drawing/2014/main" id="{85952EC2-BF87-CF27-696C-B9DBE32EAB29}"/>
              </a:ext>
            </a:extLst>
          </p:cNvPr>
          <p:cNvSpPr/>
          <p:nvPr/>
        </p:nvSpPr>
        <p:spPr>
          <a:xfrm>
            <a:off x="345410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chemeClr val="tx1"/>
          </a:solidFill>
        </p:spPr>
        <p:txBody>
          <a:bodyPr wrap="square" lIns="0" tIns="0" rIns="0" bIns="0" rtlCol="0"/>
          <a:lstStyle/>
          <a:p>
            <a:endParaRPr/>
          </a:p>
        </p:txBody>
      </p:sp>
      <p:sp>
        <p:nvSpPr>
          <p:cNvPr id="29" name="object 8">
            <a:extLst>
              <a:ext uri="{FF2B5EF4-FFF2-40B4-BE49-F238E27FC236}">
                <a16:creationId xmlns:a16="http://schemas.microsoft.com/office/drawing/2014/main" id="{47DDE7A7-8F98-3F9A-8B2A-649965674DEB}"/>
              </a:ext>
            </a:extLst>
          </p:cNvPr>
          <p:cNvSpPr txBox="1"/>
          <p:nvPr/>
        </p:nvSpPr>
        <p:spPr>
          <a:xfrm>
            <a:off x="3596202" y="1744681"/>
            <a:ext cx="7702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Leren kennen</a:t>
            </a:r>
            <a:endParaRPr sz="1000" dirty="0">
              <a:latin typeface="Utopia Std" panose="02040603060506020204" pitchFamily="18" charset="77"/>
              <a:cs typeface="Cambria"/>
            </a:endParaRPr>
          </a:p>
        </p:txBody>
      </p:sp>
      <p:sp>
        <p:nvSpPr>
          <p:cNvPr id="31" name="object 9">
            <a:extLst>
              <a:ext uri="{FF2B5EF4-FFF2-40B4-BE49-F238E27FC236}">
                <a16:creationId xmlns:a16="http://schemas.microsoft.com/office/drawing/2014/main" id="{68764CB1-8708-0C9A-216E-1915B8DC3832}"/>
              </a:ext>
            </a:extLst>
          </p:cNvPr>
          <p:cNvSpPr/>
          <p:nvPr/>
        </p:nvSpPr>
        <p:spPr>
          <a:xfrm>
            <a:off x="500210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chemeClr val="tx1"/>
          </a:solidFill>
        </p:spPr>
        <p:txBody>
          <a:bodyPr wrap="square" lIns="0" tIns="0" rIns="0" bIns="0" rtlCol="0"/>
          <a:lstStyle/>
          <a:p>
            <a:endParaRPr/>
          </a:p>
        </p:txBody>
      </p:sp>
      <p:sp>
        <p:nvSpPr>
          <p:cNvPr id="33" name="object 10">
            <a:extLst>
              <a:ext uri="{FF2B5EF4-FFF2-40B4-BE49-F238E27FC236}">
                <a16:creationId xmlns:a16="http://schemas.microsoft.com/office/drawing/2014/main" id="{3F2F1A5F-ABB7-91AB-DFC2-7B03E0903B67}"/>
              </a:ext>
            </a:extLst>
          </p:cNvPr>
          <p:cNvSpPr txBox="1"/>
          <p:nvPr/>
        </p:nvSpPr>
        <p:spPr>
          <a:xfrm>
            <a:off x="5059432" y="1744681"/>
            <a:ext cx="939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Leren waarderen</a:t>
            </a:r>
            <a:endParaRPr sz="1000" dirty="0">
              <a:latin typeface="Utopia Std" panose="02040603060506020204" pitchFamily="18" charset="77"/>
              <a:cs typeface="Cambria"/>
            </a:endParaRPr>
          </a:p>
        </p:txBody>
      </p:sp>
      <p:sp>
        <p:nvSpPr>
          <p:cNvPr id="35" name="object 11">
            <a:extLst>
              <a:ext uri="{FF2B5EF4-FFF2-40B4-BE49-F238E27FC236}">
                <a16:creationId xmlns:a16="http://schemas.microsoft.com/office/drawing/2014/main" id="{FE466354-38B2-3673-2D56-3CF20625945A}"/>
              </a:ext>
            </a:extLst>
          </p:cNvPr>
          <p:cNvSpPr/>
          <p:nvPr/>
        </p:nvSpPr>
        <p:spPr>
          <a:xfrm>
            <a:off x="675476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rgbClr val="DD0029"/>
          </a:solidFill>
        </p:spPr>
        <p:txBody>
          <a:bodyPr wrap="square" lIns="0" tIns="0" rIns="0" bIns="0" rtlCol="0"/>
          <a:lstStyle/>
          <a:p>
            <a:endParaRPr/>
          </a:p>
        </p:txBody>
      </p:sp>
      <p:sp>
        <p:nvSpPr>
          <p:cNvPr id="37" name="object 12">
            <a:extLst>
              <a:ext uri="{FF2B5EF4-FFF2-40B4-BE49-F238E27FC236}">
                <a16:creationId xmlns:a16="http://schemas.microsoft.com/office/drawing/2014/main" id="{15C42F07-C2D8-F54C-3765-888DC6C63DE8}"/>
              </a:ext>
            </a:extLst>
          </p:cNvPr>
          <p:cNvSpPr txBox="1"/>
          <p:nvPr/>
        </p:nvSpPr>
        <p:spPr>
          <a:xfrm>
            <a:off x="6963885" y="1744681"/>
            <a:ext cx="6362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Solliciteren</a:t>
            </a:r>
            <a:endParaRPr sz="1000" dirty="0">
              <a:latin typeface="Utopia Std" panose="02040603060506020204" pitchFamily="18" charset="77"/>
              <a:cs typeface="Cambria"/>
            </a:endParaRPr>
          </a:p>
        </p:txBody>
      </p:sp>
      <p:sp>
        <p:nvSpPr>
          <p:cNvPr id="39" name="object 13">
            <a:extLst>
              <a:ext uri="{FF2B5EF4-FFF2-40B4-BE49-F238E27FC236}">
                <a16:creationId xmlns:a16="http://schemas.microsoft.com/office/drawing/2014/main" id="{F5802436-CE85-8B5A-74F4-5C040FF4A0ED}"/>
              </a:ext>
            </a:extLst>
          </p:cNvPr>
          <p:cNvSpPr/>
          <p:nvPr/>
        </p:nvSpPr>
        <p:spPr>
          <a:xfrm>
            <a:off x="3467610" y="2453691"/>
            <a:ext cx="2583180" cy="362585"/>
          </a:xfrm>
          <a:custGeom>
            <a:avLst/>
            <a:gdLst/>
            <a:ahLst/>
            <a:cxnLst/>
            <a:rect l="l" t="t" r="r" b="b"/>
            <a:pathLst>
              <a:path w="2583179" h="362585">
                <a:moveTo>
                  <a:pt x="0" y="0"/>
                </a:moveTo>
                <a:lnTo>
                  <a:pt x="5708" y="47852"/>
                </a:lnTo>
                <a:lnTo>
                  <a:pt x="21819" y="90850"/>
                </a:lnTo>
                <a:lnTo>
                  <a:pt x="46807" y="127279"/>
                </a:lnTo>
                <a:lnTo>
                  <a:pt x="79150" y="155423"/>
                </a:lnTo>
                <a:lnTo>
                  <a:pt x="117323" y="173567"/>
                </a:lnTo>
                <a:lnTo>
                  <a:pt x="159804" y="179997"/>
                </a:lnTo>
                <a:lnTo>
                  <a:pt x="1231125" y="179997"/>
                </a:lnTo>
                <a:lnTo>
                  <a:pt x="1298968" y="362280"/>
                </a:lnTo>
                <a:lnTo>
                  <a:pt x="1358773" y="179997"/>
                </a:lnTo>
                <a:lnTo>
                  <a:pt x="2423185" y="179997"/>
                </a:lnTo>
                <a:lnTo>
                  <a:pt x="2465671" y="173567"/>
                </a:lnTo>
                <a:lnTo>
                  <a:pt x="2503848" y="155423"/>
                </a:lnTo>
                <a:lnTo>
                  <a:pt x="2536193" y="127279"/>
                </a:lnTo>
                <a:lnTo>
                  <a:pt x="2561182" y="90850"/>
                </a:lnTo>
                <a:lnTo>
                  <a:pt x="2577293" y="47852"/>
                </a:lnTo>
                <a:lnTo>
                  <a:pt x="2583002" y="0"/>
                </a:lnTo>
              </a:path>
            </a:pathLst>
          </a:custGeom>
          <a:ln w="27000">
            <a:solidFill>
              <a:srgbClr val="000000"/>
            </a:solidFill>
          </a:ln>
        </p:spPr>
        <p:txBody>
          <a:bodyPr wrap="square" lIns="0" tIns="0" rIns="0" bIns="0" rtlCol="0"/>
          <a:lstStyle/>
          <a:p>
            <a:endParaRPr/>
          </a:p>
        </p:txBody>
      </p:sp>
      <p:sp>
        <p:nvSpPr>
          <p:cNvPr id="41" name="object 14">
            <a:extLst>
              <a:ext uri="{FF2B5EF4-FFF2-40B4-BE49-F238E27FC236}">
                <a16:creationId xmlns:a16="http://schemas.microsoft.com/office/drawing/2014/main" id="{536A185F-F832-2241-B2D3-4C3032FF856A}"/>
              </a:ext>
            </a:extLst>
          </p:cNvPr>
          <p:cNvSpPr txBox="1"/>
          <p:nvPr/>
        </p:nvSpPr>
        <p:spPr>
          <a:xfrm>
            <a:off x="1561269" y="2903737"/>
            <a:ext cx="1333500" cy="896399"/>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cs typeface="Cambria"/>
              </a:rPr>
              <a:t>See</a:t>
            </a:r>
            <a:br>
              <a:rPr lang="en-US" sz="1300" dirty="0">
                <a:latin typeface="Utopia Std" panose="02040603060506020204" pitchFamily="18" charset="77"/>
                <a:cs typeface="Cambria"/>
              </a:rPr>
            </a:br>
            <a:r>
              <a:rPr sz="1000" dirty="0">
                <a:latin typeface="Utopia Std" panose="02040603060506020204" pitchFamily="18" charset="77"/>
                <a:cs typeface="Cambria"/>
              </a:rPr>
              <a:t>Poster</a:t>
            </a:r>
            <a:r>
              <a:rPr lang="en-US" sz="1000" dirty="0">
                <a:latin typeface="Utopia Std" panose="02040603060506020204" pitchFamily="18" charset="77"/>
                <a:cs typeface="Cambria"/>
              </a:rPr>
              <a:t>  </a:t>
            </a:r>
            <a:br>
              <a:rPr lang="en-US" sz="1000" dirty="0">
                <a:latin typeface="Utopia Std" panose="02040603060506020204" pitchFamily="18" charset="77"/>
                <a:cs typeface="Cambria"/>
              </a:rPr>
            </a:br>
            <a:r>
              <a:rPr sz="1000" dirty="0" err="1">
                <a:latin typeface="Utopia Std" panose="02040603060506020204" pitchFamily="18" charset="77"/>
                <a:cs typeface="Cambria"/>
              </a:rPr>
              <a:t>Advertentie</a:t>
            </a:r>
            <a:endParaRPr lang="en-US" sz="1000" dirty="0">
              <a:latin typeface="Utopia Std" panose="02040603060506020204" pitchFamily="18" charset="77"/>
              <a:ea typeface="Cambria"/>
              <a:cs typeface="Cambria"/>
            </a:endParaRPr>
          </a:p>
          <a:p>
            <a:pPr marL="12700" marR="5080" algn="ctr">
              <a:lnSpc>
                <a:spcPts val="1400"/>
              </a:lnSpc>
            </a:pPr>
            <a:r>
              <a:rPr sz="1000" dirty="0">
                <a:latin typeface="Utopia Std" panose="02040603060506020204" pitchFamily="18" charset="77"/>
                <a:cs typeface="Cambria"/>
              </a:rPr>
              <a:t>Online banners</a:t>
            </a:r>
            <a:br>
              <a:rPr lang="en-US" sz="1000" dirty="0">
                <a:latin typeface="Utopia Std" panose="02040603060506020204" pitchFamily="18" charset="77"/>
                <a:cs typeface="Cambria"/>
              </a:rPr>
            </a:br>
            <a:r>
              <a:rPr sz="1000" dirty="0">
                <a:latin typeface="Utopia Std" panose="02040603060506020204" pitchFamily="18" charset="77"/>
                <a:cs typeface="Cambria"/>
              </a:rPr>
              <a:t>Website</a:t>
            </a:r>
          </a:p>
        </p:txBody>
      </p:sp>
      <p:sp>
        <p:nvSpPr>
          <p:cNvPr id="43" name="object 15">
            <a:extLst>
              <a:ext uri="{FF2B5EF4-FFF2-40B4-BE49-F238E27FC236}">
                <a16:creationId xmlns:a16="http://schemas.microsoft.com/office/drawing/2014/main" id="{D63FB4A7-C138-CF67-D384-297FCCF7C6DB}"/>
              </a:ext>
            </a:extLst>
          </p:cNvPr>
          <p:cNvSpPr txBox="1"/>
          <p:nvPr/>
        </p:nvSpPr>
        <p:spPr>
          <a:xfrm>
            <a:off x="3949821" y="2903737"/>
            <a:ext cx="1617980" cy="1107034"/>
          </a:xfrm>
          <a:prstGeom prst="rect">
            <a:avLst/>
          </a:prstGeom>
        </p:spPr>
        <p:txBody>
          <a:bodyPr vert="horz" wrap="square" lIns="0" tIns="35560" rIns="0" bIns="0" rtlCol="0" anchor="t">
            <a:spAutoFit/>
          </a:bodyPr>
          <a:lstStyle/>
          <a:p>
            <a:pPr algn="ctr">
              <a:lnSpc>
                <a:spcPct val="100000"/>
              </a:lnSpc>
              <a:spcBef>
                <a:spcPts val="280"/>
              </a:spcBef>
            </a:pPr>
            <a:r>
              <a:rPr lang="en-US" sz="1300" b="1" dirty="0">
                <a:latin typeface="Utopia Std" panose="02040603060506020204" pitchFamily="18" charset="77"/>
                <a:cs typeface="Cambria"/>
              </a:rPr>
              <a:t>Think</a:t>
            </a:r>
            <a:endParaRPr sz="1300" b="1" dirty="0">
              <a:latin typeface="Utopia Std" panose="02040603060506020204" pitchFamily="18" charset="77"/>
              <a:cs typeface="Cambria"/>
            </a:endParaRPr>
          </a:p>
          <a:p>
            <a:pPr marL="1270" algn="ctr">
              <a:lnSpc>
                <a:spcPct val="100000"/>
              </a:lnSpc>
              <a:spcBef>
                <a:spcPts val="140"/>
              </a:spcBef>
            </a:pPr>
            <a:r>
              <a:rPr sz="1000" dirty="0">
                <a:latin typeface="Utopia Std" panose="02040603060506020204" pitchFamily="18" charset="77"/>
                <a:cs typeface="Cambria"/>
              </a:rPr>
              <a:t>Testimonials</a:t>
            </a:r>
          </a:p>
          <a:p>
            <a:pPr marL="12065" marR="5080" algn="ctr">
              <a:lnSpc>
                <a:spcPct val="116700"/>
              </a:lnSpc>
            </a:pPr>
            <a:r>
              <a:rPr sz="1000" dirty="0">
                <a:latin typeface="Utopia Std" panose="02040603060506020204" pitchFamily="18" charset="77"/>
                <a:cs typeface="Cambria"/>
              </a:rPr>
              <a:t>Online banners op </a:t>
            </a:r>
            <a:r>
              <a:rPr sz="1000" dirty="0" err="1">
                <a:latin typeface="Utopia Std" panose="02040603060506020204" pitchFamily="18" charset="77"/>
                <a:cs typeface="Cambria"/>
              </a:rPr>
              <a:t>vakgebied</a:t>
            </a:r>
            <a:endParaRPr lang="en-US" sz="1000" dirty="0" err="1">
              <a:latin typeface="Utopia Std" panose="02040603060506020204" pitchFamily="18" charset="77"/>
              <a:cs typeface="Cambria"/>
            </a:endParaRPr>
          </a:p>
          <a:p>
            <a:pPr marL="12065" marR="5080" algn="ctr">
              <a:lnSpc>
                <a:spcPct val="116700"/>
              </a:lnSpc>
            </a:pPr>
            <a:r>
              <a:rPr lang="en-US" sz="1000" dirty="0" err="1">
                <a:latin typeface="Utopia Std" panose="02040603060506020204" pitchFamily="18" charset="77"/>
                <a:cs typeface="Cambria"/>
              </a:rPr>
              <a:t>Advertentie</a:t>
            </a:r>
            <a:br>
              <a:rPr lang="en-US" sz="1000" dirty="0">
                <a:latin typeface="Utopia Std" panose="02040603060506020204" pitchFamily="18" charset="77"/>
                <a:cs typeface="Cambria"/>
              </a:rPr>
            </a:br>
            <a:r>
              <a:rPr lang="en-US" sz="1000" dirty="0">
                <a:latin typeface="Utopia Std" panose="02040603060506020204" pitchFamily="18" charset="77"/>
                <a:cs typeface="Cambria"/>
              </a:rPr>
              <a:t>Always On content </a:t>
            </a:r>
            <a:br>
              <a:rPr lang="en-US" sz="1000" dirty="0">
                <a:latin typeface="Utopia Std" panose="02040603060506020204" pitchFamily="18" charset="77"/>
                <a:cs typeface="Cambria"/>
              </a:rPr>
            </a:br>
            <a:r>
              <a:rPr lang="en-US" sz="1000" dirty="0">
                <a:latin typeface="Utopia Std" panose="02040603060506020204" pitchFamily="18" charset="77"/>
                <a:cs typeface="Cambria"/>
              </a:rPr>
              <a:t> </a:t>
            </a:r>
            <a:r>
              <a:rPr sz="1000" dirty="0">
                <a:latin typeface="Utopia Std" panose="02040603060506020204" pitchFamily="18" charset="77"/>
                <a:cs typeface="Cambria"/>
              </a:rPr>
              <a:t>Website</a:t>
            </a:r>
            <a:endParaRPr sz="1000" dirty="0">
              <a:latin typeface="Utopia Std" panose="02040603060506020204" pitchFamily="18" charset="77"/>
              <a:ea typeface="Cambria"/>
              <a:cs typeface="Cambria"/>
            </a:endParaRPr>
          </a:p>
        </p:txBody>
      </p:sp>
      <p:sp>
        <p:nvSpPr>
          <p:cNvPr id="45" name="object 16">
            <a:extLst>
              <a:ext uri="{FF2B5EF4-FFF2-40B4-BE49-F238E27FC236}">
                <a16:creationId xmlns:a16="http://schemas.microsoft.com/office/drawing/2014/main" id="{FAEAEC41-2005-A0E2-0C05-9761EDE0BB4E}"/>
              </a:ext>
            </a:extLst>
          </p:cNvPr>
          <p:cNvSpPr txBox="1"/>
          <p:nvPr/>
        </p:nvSpPr>
        <p:spPr>
          <a:xfrm>
            <a:off x="6447592" y="2903737"/>
            <a:ext cx="1566170" cy="966931"/>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ea typeface="Cambria"/>
              </a:rPr>
              <a:t>Do</a:t>
            </a:r>
            <a:br>
              <a:rPr lang="en-US" sz="1300" dirty="0">
                <a:latin typeface="Utopia Std" panose="02040603060506020204" pitchFamily="18" charset="77"/>
                <a:ea typeface="Cambria"/>
              </a:rPr>
            </a:br>
            <a:r>
              <a:rPr lang="en-US" sz="1000" dirty="0" err="1">
                <a:latin typeface="Utopia Std" panose="02040603060506020204" pitchFamily="18" charset="77"/>
                <a:ea typeface="Cambria"/>
              </a:rPr>
              <a:t>Vacatureteksten</a:t>
            </a:r>
            <a:r>
              <a:rPr lang="en-US" sz="1000" dirty="0">
                <a:latin typeface="Utopia Std" panose="02040603060506020204" pitchFamily="18" charset="77"/>
                <a:ea typeface="Cambria"/>
              </a:rPr>
              <a:t>  </a:t>
            </a:r>
          </a:p>
          <a:p>
            <a:pPr algn="ctr">
              <a:spcBef>
                <a:spcPts val="280"/>
              </a:spcBef>
            </a:pPr>
            <a:r>
              <a:rPr lang="en-US" sz="1000" dirty="0" err="1">
                <a:latin typeface="Utopia Std" panose="02040603060506020204" pitchFamily="18" charset="77"/>
                <a:ea typeface="Cambria"/>
              </a:rPr>
              <a:t>Advertenties</a:t>
            </a:r>
            <a:r>
              <a:rPr lang="en-US" sz="1000" dirty="0">
                <a:latin typeface="Utopia Std" panose="02040603060506020204" pitchFamily="18" charset="77"/>
                <a:ea typeface="Cambria"/>
              </a:rPr>
              <a:t> op </a:t>
            </a:r>
            <a:r>
              <a:rPr lang="en-US" sz="1000" dirty="0" err="1">
                <a:latin typeface="Utopia Std" panose="02040603060506020204" pitchFamily="18" charset="77"/>
                <a:ea typeface="Cambria"/>
              </a:rPr>
              <a:t>functie</a:t>
            </a:r>
            <a:endParaRPr lang="en-US" sz="1000" dirty="0">
              <a:latin typeface="Utopia Std" panose="02040603060506020204" pitchFamily="18" charset="77"/>
              <a:ea typeface="Cambria"/>
            </a:endParaRPr>
          </a:p>
          <a:p>
            <a:pPr algn="ctr">
              <a:spcBef>
                <a:spcPts val="280"/>
              </a:spcBef>
            </a:pPr>
            <a:r>
              <a:rPr lang="en-US" sz="1000" dirty="0">
                <a:latin typeface="Utopia Std" panose="02040603060506020204" pitchFamily="18" charset="77"/>
                <a:ea typeface="Cambria"/>
              </a:rPr>
              <a:t>Website</a:t>
            </a:r>
          </a:p>
          <a:p>
            <a:pPr algn="ctr">
              <a:spcBef>
                <a:spcPts val="280"/>
              </a:spcBef>
            </a:pPr>
            <a:r>
              <a:rPr lang="en-US" sz="1000" dirty="0">
                <a:latin typeface="Utopia Std" panose="02040603060506020204" pitchFamily="18" charset="77"/>
                <a:ea typeface="Cambria"/>
                <a:cs typeface="Calibri"/>
              </a:rPr>
              <a:t>Pro-</a:t>
            </a:r>
            <a:r>
              <a:rPr lang="en-US" sz="1000" dirty="0" err="1">
                <a:latin typeface="Utopia Std" panose="02040603060506020204" pitchFamily="18" charset="77"/>
                <a:ea typeface="Cambria"/>
                <a:cs typeface="Calibri"/>
              </a:rPr>
              <a:t>actieve</a:t>
            </a:r>
            <a:r>
              <a:rPr lang="en-US" sz="1000" dirty="0">
                <a:latin typeface="Utopia Std" panose="02040603060506020204" pitchFamily="18" charset="77"/>
                <a:ea typeface="Cambria"/>
                <a:cs typeface="Calibri"/>
              </a:rPr>
              <a:t> recruiters</a:t>
            </a:r>
            <a:endParaRPr lang="en-US" dirty="0">
              <a:latin typeface="Calibri"/>
              <a:ea typeface="Cambria"/>
              <a:cs typeface="Calibri"/>
            </a:endParaRPr>
          </a:p>
        </p:txBody>
      </p:sp>
      <p:sp>
        <p:nvSpPr>
          <p:cNvPr id="47" name="object 12">
            <a:extLst>
              <a:ext uri="{FF2B5EF4-FFF2-40B4-BE49-F238E27FC236}">
                <a16:creationId xmlns:a16="http://schemas.microsoft.com/office/drawing/2014/main" id="{D820512D-2E8B-13DB-A75E-ED7D6FD2F7C6}"/>
              </a:ext>
            </a:extLst>
          </p:cNvPr>
          <p:cNvSpPr txBox="1"/>
          <p:nvPr/>
        </p:nvSpPr>
        <p:spPr>
          <a:xfrm>
            <a:off x="8568313" y="1744681"/>
            <a:ext cx="636270" cy="166712"/>
          </a:xfrm>
          <a:prstGeom prst="rect">
            <a:avLst/>
          </a:prstGeom>
        </p:spPr>
        <p:txBody>
          <a:bodyPr vert="horz" wrap="square" lIns="0" tIns="12700" rIns="0" bIns="0" rtlCol="0" anchor="t">
            <a:spAutoFit/>
          </a:bodyPr>
          <a:lstStyle/>
          <a:p>
            <a:pPr marL="12700" algn="ctr">
              <a:lnSpc>
                <a:spcPct val="100000"/>
              </a:lnSpc>
              <a:spcBef>
                <a:spcPts val="100"/>
              </a:spcBef>
            </a:pPr>
            <a:r>
              <a:rPr lang="en-US" sz="1000" dirty="0" err="1">
                <a:solidFill>
                  <a:srgbClr val="FFFFFF"/>
                </a:solidFill>
                <a:latin typeface="Utopia Std" panose="02040603060506020204" pitchFamily="18" charset="77"/>
                <a:cs typeface="Cambria"/>
              </a:rPr>
              <a:t>Behoud</a:t>
            </a:r>
            <a:endParaRPr lang="en-US" sz="1000" dirty="0" err="1">
              <a:latin typeface="Utopia Std" panose="02040603060506020204" pitchFamily="18" charset="77"/>
              <a:ea typeface="Cambria"/>
              <a:cs typeface="Cambria"/>
            </a:endParaRPr>
          </a:p>
        </p:txBody>
      </p:sp>
      <p:sp>
        <p:nvSpPr>
          <p:cNvPr id="49" name="object 16">
            <a:extLst>
              <a:ext uri="{FF2B5EF4-FFF2-40B4-BE49-F238E27FC236}">
                <a16:creationId xmlns:a16="http://schemas.microsoft.com/office/drawing/2014/main" id="{1B0DB28D-06DF-B0F1-187D-D87544B79A6D}"/>
              </a:ext>
            </a:extLst>
          </p:cNvPr>
          <p:cNvSpPr txBox="1"/>
          <p:nvPr/>
        </p:nvSpPr>
        <p:spPr>
          <a:xfrm>
            <a:off x="8113107" y="2903737"/>
            <a:ext cx="1456055" cy="966931"/>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rPr>
              <a:t>Care</a:t>
            </a:r>
            <a:br>
              <a:rPr lang="en-US" sz="1300" dirty="0">
                <a:latin typeface="Utopia Std" panose="02040603060506020204" pitchFamily="18" charset="77"/>
                <a:ea typeface="Cambria"/>
              </a:rPr>
            </a:br>
            <a:r>
              <a:rPr lang="en-US" sz="1000" dirty="0">
                <a:latin typeface="Utopia Std" panose="02040603060506020204" pitchFamily="18" charset="77"/>
              </a:rPr>
              <a:t>Interne </a:t>
            </a:r>
            <a:r>
              <a:rPr lang="en-US" sz="1000" dirty="0" err="1">
                <a:latin typeface="Utopia Std" panose="02040603060506020204" pitchFamily="18" charset="77"/>
              </a:rPr>
              <a:t>communicatie</a:t>
            </a:r>
            <a:endParaRPr lang="en-US" sz="1000" dirty="0">
              <a:latin typeface="Utopia Std" panose="02040603060506020204" pitchFamily="18" charset="77"/>
            </a:endParaRPr>
          </a:p>
          <a:p>
            <a:pPr algn="ctr">
              <a:spcBef>
                <a:spcPts val="280"/>
              </a:spcBef>
            </a:pPr>
            <a:r>
              <a:rPr lang="en-US" sz="1000" dirty="0">
                <a:latin typeface="Utopia Std" panose="02040603060506020204" pitchFamily="18" charset="77"/>
              </a:rPr>
              <a:t>Community building</a:t>
            </a:r>
            <a:endParaRPr lang="en-US" sz="1000" dirty="0">
              <a:latin typeface="Utopia Std" panose="02040603060506020204" pitchFamily="18" charset="77"/>
              <a:ea typeface="Cambria"/>
            </a:endParaRPr>
          </a:p>
          <a:p>
            <a:pPr algn="ctr">
              <a:spcBef>
                <a:spcPts val="280"/>
              </a:spcBef>
            </a:pPr>
            <a:r>
              <a:rPr lang="en-US" sz="1000" dirty="0">
                <a:latin typeface="Utopia Std" panose="02040603060506020204" pitchFamily="18" charset="77"/>
                <a:ea typeface="Cambria"/>
              </a:rPr>
              <a:t>Onboarding</a:t>
            </a:r>
          </a:p>
          <a:p>
            <a:pPr algn="ctr">
              <a:spcBef>
                <a:spcPts val="280"/>
              </a:spcBef>
            </a:pPr>
            <a:r>
              <a:rPr lang="en-US" sz="1000" dirty="0" err="1">
                <a:latin typeface="Utopia Std" panose="02040603060506020204" pitchFamily="18" charset="77"/>
                <a:ea typeface="Cambria"/>
              </a:rPr>
              <a:t>Ambassadeursschap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61269" y="4423290"/>
            <a:ext cx="7257415" cy="2455672"/>
          </a:xfrm>
          <a:prstGeom prst="rect">
            <a:avLst/>
          </a:prstGeom>
        </p:spPr>
        <p:txBody>
          <a:bodyPr vert="horz" wrap="square" lIns="0" tIns="12700" rIns="0" bIns="0" rtlCol="0" anchor="t">
            <a:spAutoFit/>
          </a:bodyPr>
          <a:lstStyle/>
          <a:p>
            <a:pPr marL="12700">
              <a:lnSpc>
                <a:spcPct val="128000"/>
              </a:lnSpc>
              <a:spcBef>
                <a:spcPts val="1820"/>
              </a:spcBef>
            </a:pPr>
            <a:r>
              <a:rPr lang="en-US" sz="2200" b="1" dirty="0">
                <a:latin typeface="Utopia Std" panose="02040603060506020204" pitchFamily="18" charset="77"/>
                <a:cs typeface="Cambria"/>
              </a:rPr>
              <a:t>Care</a:t>
            </a:r>
            <a:r>
              <a:rPr sz="2200" b="1" dirty="0">
                <a:latin typeface="Utopia Std" panose="02040603060506020204" pitchFamily="18" charset="77"/>
                <a:cs typeface="Cambria"/>
              </a:rPr>
              <a:t>: het </a:t>
            </a:r>
            <a:r>
              <a:rPr lang="en-US" sz="2200" b="1" dirty="0" err="1">
                <a:latin typeface="Utopia Std" panose="02040603060506020204" pitchFamily="18" charset="77"/>
                <a:cs typeface="Cambria"/>
              </a:rPr>
              <a:t>behoud</a:t>
            </a:r>
            <a:r>
              <a:rPr lang="en-US" sz="2200" b="1" dirty="0">
                <a:latin typeface="Utopia Std" panose="02040603060506020204" pitchFamily="18" charset="77"/>
                <a:cs typeface="Cambria"/>
              </a:rPr>
              <a:t> van de employees</a:t>
            </a:r>
            <a:endParaRPr lang="en-US" sz="2200" dirty="0">
              <a:latin typeface="Utopia Std" panose="02040603060506020204" pitchFamily="18" charset="77"/>
              <a:cs typeface="Cambria"/>
            </a:endParaRPr>
          </a:p>
          <a:p>
            <a:pPr marL="12700">
              <a:lnSpc>
                <a:spcPct val="128000"/>
              </a:lnSpc>
              <a:spcBef>
                <a:spcPts val="1820"/>
              </a:spcBef>
            </a:pPr>
            <a:r>
              <a:rPr lang="en-US" sz="1300" dirty="0">
                <a:latin typeface="Utopia Std" panose="02040603060506020204" pitchFamily="18" charset="77"/>
                <a:ea typeface="Cambria"/>
              </a:rPr>
              <a:t>De </a:t>
            </a:r>
            <a:r>
              <a:rPr lang="en-US" sz="1300" dirty="0" err="1">
                <a:latin typeface="Utopia Std" panose="02040603060506020204" pitchFamily="18" charset="77"/>
                <a:ea typeface="Cambria"/>
              </a:rPr>
              <a:t>uitdaging</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ligt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niet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alleen</a:t>
            </a:r>
            <a:r>
              <a:rPr lang="en-US" sz="1300" dirty="0">
                <a:latin typeface="Utopia Std" panose="02040603060506020204" pitchFamily="18" charset="77"/>
                <a:ea typeface="Cambria"/>
              </a:rPr>
              <a:t> in het </a:t>
            </a:r>
            <a:r>
              <a:rPr lang="en-US" sz="1300" dirty="0" err="1">
                <a:latin typeface="Utopia Std" panose="02040603060506020204" pitchFamily="18" charset="77"/>
                <a:ea typeface="Cambria"/>
              </a:rPr>
              <a:t>benaderen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aantrekken</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nieuwe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medewerkers</a:t>
            </a:r>
            <a:r>
              <a:rPr lang="en-US" sz="1300" dirty="0">
                <a:latin typeface="Utopia Std" panose="02040603060506020204" pitchFamily="18" charset="77"/>
                <a:ea typeface="Cambria"/>
              </a:rPr>
              <a:t>, maar </a:t>
            </a:r>
            <a:r>
              <a:rPr lang="en-US" sz="1300" dirty="0" err="1">
                <a:latin typeface="Utopia Std" panose="02040603060506020204" pitchFamily="18" charset="77"/>
                <a:ea typeface="Cambria"/>
              </a:rPr>
              <a:t>zeker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ook</a:t>
            </a:r>
            <a:r>
              <a:rPr lang="en-US" sz="1300" dirty="0">
                <a:latin typeface="Utopia Std" panose="02040603060506020204" pitchFamily="18" charset="77"/>
                <a:ea typeface="Cambria"/>
              </a:rPr>
              <a:t> in het </a:t>
            </a:r>
            <a:r>
              <a:rPr lang="en-US" sz="1300" dirty="0" err="1">
                <a:latin typeface="Utopia Std" panose="02040603060506020204" pitchFamily="18" charset="77"/>
                <a:ea typeface="Cambria"/>
              </a:rPr>
              <a:t>behouden</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medewerkers</a:t>
            </a:r>
            <a:r>
              <a:rPr lang="en-US" sz="1300" dirty="0">
                <a:latin typeface="Utopia Std" panose="02040603060506020204" pitchFamily="18" charset="77"/>
                <a:ea typeface="Cambria"/>
              </a:rPr>
              <a:t> die al in </a:t>
            </a:r>
            <a:r>
              <a:rPr lang="en-US" sz="1300" dirty="0" err="1">
                <a:latin typeface="Utopia Std" panose="02040603060506020204" pitchFamily="18" charset="77"/>
                <a:ea typeface="Cambria"/>
              </a:rPr>
              <a:t>dienst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zijn</a:t>
            </a:r>
            <a:r>
              <a:rPr lang="en-US" sz="1300" dirty="0">
                <a:latin typeface="Utopia Std" panose="02040603060506020204" pitchFamily="18" charset="77"/>
                <a:ea typeface="Cambria"/>
              </a:rPr>
              <a:t> van de </a:t>
            </a:r>
            <a:r>
              <a:rPr lang="en-US" sz="1300" dirty="0" err="1">
                <a:latin typeface="Utopia Std" panose="02040603060506020204" pitchFamily="18" charset="77"/>
                <a:ea typeface="Cambria"/>
              </a:rPr>
              <a:t>uva</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Daar</a:t>
            </a:r>
            <a:r>
              <a:rPr lang="en-US" sz="1300" dirty="0">
                <a:latin typeface="Utopia Std" panose="02040603060506020204" pitchFamily="18" charset="77"/>
                <a:ea typeface="Cambria"/>
              </a:rPr>
              <a:t> is interne </a:t>
            </a:r>
            <a:r>
              <a:rPr lang="en-US" sz="1300" dirty="0" err="1">
                <a:latin typeface="Utopia Std" panose="02040603060506020204" pitchFamily="18" charset="77"/>
                <a:ea typeface="Cambria"/>
              </a:rPr>
              <a:t>communicatie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het (online) </a:t>
            </a:r>
            <a:r>
              <a:rPr lang="en-US" sz="1300" dirty="0" err="1">
                <a:latin typeface="Utopia Std" panose="02040603060506020204" pitchFamily="18" charset="77"/>
                <a:ea typeface="Cambria"/>
              </a:rPr>
              <a:t>bouwen</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gemeenschap</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uva</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medewerkers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ondersteunend</a:t>
            </a:r>
            <a:r>
              <a:rPr lang="en-US" sz="1300" dirty="0">
                <a:latin typeface="Utopia Std" panose="02040603060506020204" pitchFamily="18" charset="77"/>
                <a:ea typeface="Cambria"/>
              </a:rPr>
              <a:t> in. Het is </a:t>
            </a:r>
            <a:r>
              <a:rPr lang="en-US" sz="1300" dirty="0" err="1">
                <a:latin typeface="Utopia Std" panose="02040603060506020204" pitchFamily="18" charset="77"/>
                <a:ea typeface="Cambria"/>
              </a:rPr>
              <a:t>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onderdeel</a:t>
            </a:r>
            <a:r>
              <a:rPr lang="en-US" sz="1300" dirty="0">
                <a:latin typeface="Utopia Std" panose="02040603060506020204" pitchFamily="18" charset="77"/>
                <a:ea typeface="Cambria"/>
              </a:rPr>
              <a:t> van de </a:t>
            </a:r>
            <a:r>
              <a:rPr lang="en-US" sz="1300" dirty="0" err="1">
                <a:latin typeface="Utopia Std" panose="02040603060506020204" pitchFamily="18" charset="77"/>
                <a:ea typeface="Cambria"/>
              </a:rPr>
              <a:t>volledige</a:t>
            </a:r>
            <a:r>
              <a:rPr lang="en-US" sz="1300" dirty="0">
                <a:latin typeface="Utopia Std" panose="02040603060506020204" pitchFamily="18" charset="77"/>
                <a:ea typeface="Cambria"/>
              </a:rPr>
              <a:t> customer journey </a:t>
            </a:r>
            <a:r>
              <a:rPr lang="en-US" sz="1300" dirty="0" err="1">
                <a:latin typeface="Utopia Std" panose="02040603060506020204" pitchFamily="18" charset="77"/>
                <a:ea typeface="Cambria"/>
              </a:rPr>
              <a:t>wanneer</a:t>
            </a:r>
            <a:r>
              <a:rPr lang="en-US" sz="1300" dirty="0">
                <a:latin typeface="Utopia Std" panose="02040603060506020204" pitchFamily="18" charset="77"/>
                <a:ea typeface="Cambria"/>
              </a:rPr>
              <a:t> we het </a:t>
            </a:r>
            <a:r>
              <a:rPr lang="en-US" sz="1300" dirty="0" err="1">
                <a:latin typeface="Utopia Std" panose="02040603060506020204" pitchFamily="18" charset="77"/>
                <a:ea typeface="Cambria"/>
              </a:rPr>
              <a:t>hebben</a:t>
            </a:r>
            <a:r>
              <a:rPr lang="en-US" sz="1300" dirty="0">
                <a:latin typeface="Utopia Std" panose="02040603060506020204" pitchFamily="18" charset="77"/>
                <a:ea typeface="Cambria"/>
              </a:rPr>
              <a:t> over </a:t>
            </a:r>
            <a:r>
              <a:rPr lang="en-US" sz="1300" dirty="0" err="1">
                <a:latin typeface="Utopia Std" panose="02040603060506020204" pitchFamily="18" charset="77"/>
                <a:ea typeface="Cambria"/>
              </a:rPr>
              <a:t>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magneet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zijn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voor</a:t>
            </a:r>
            <a:r>
              <a:rPr lang="en-US" sz="1300" dirty="0">
                <a:latin typeface="Utopia Std" panose="02040603060506020204" pitchFamily="18" charset="77"/>
                <a:ea typeface="Cambria"/>
              </a:rPr>
              <a:t> talent: </a:t>
            </a:r>
            <a:r>
              <a:rPr lang="en-US" sz="1300" dirty="0" err="1">
                <a:latin typeface="Utopia Std" panose="02040603060506020204" pitchFamily="18" charset="77"/>
                <a:ea typeface="Cambria"/>
              </a:rPr>
              <a:t>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magneet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trekt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niet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alleen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a:t>
            </a:r>
            <a:r>
              <a:rPr lang="en-US" sz="1300" dirty="0">
                <a:latin typeface="Utopia Std" panose="02040603060506020204" pitchFamily="18" charset="77"/>
                <a:ea typeface="Cambria"/>
              </a:rPr>
              <a:t>, maar </a:t>
            </a:r>
            <a:r>
              <a:rPr lang="en-US" sz="1300" dirty="0" err="1">
                <a:latin typeface="Utopia Std" panose="02040603060506020204" pitchFamily="18" charset="77"/>
                <a:ea typeface="Cambria"/>
              </a:rPr>
              <a:t>houdt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ook</a:t>
            </a:r>
            <a:r>
              <a:rPr lang="en-US" sz="1300" dirty="0">
                <a:latin typeface="Utopia Std" panose="02040603060506020204" pitchFamily="18" charset="77"/>
                <a:ea typeface="Cambria"/>
              </a:rPr>
              <a:t> vast. De </a:t>
            </a:r>
            <a:r>
              <a:rPr lang="en-US" sz="1300" dirty="0" err="1">
                <a:latin typeface="Utopia Std" panose="02040603060506020204" pitchFamily="18" charset="77"/>
                <a:ea typeface="Cambria"/>
              </a:rPr>
              <a:t>bijkomende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waarde</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langdurige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werknemersrelaties</a:t>
            </a:r>
            <a:r>
              <a:rPr lang="en-US" sz="1300" dirty="0">
                <a:latin typeface="Utopia Std" panose="02040603060506020204" pitchFamily="18" charset="77"/>
                <a:ea typeface="Cambria"/>
              </a:rPr>
              <a:t> is (</a:t>
            </a:r>
            <a:r>
              <a:rPr lang="en-US" sz="1300" dirty="0" err="1">
                <a:latin typeface="Utopia Std" panose="02040603060506020204" pitchFamily="18" charset="77"/>
                <a:ea typeface="Cambria"/>
              </a:rPr>
              <a:t>digitaal</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ambassadeursschap</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dat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bijdraagt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a:t>
            </a:r>
            <a:r>
              <a:rPr lang="en-US" sz="1300" dirty="0">
                <a:latin typeface="Utopia Std" panose="02040603060506020204" pitchFamily="18" charset="77"/>
                <a:ea typeface="Cambria"/>
              </a:rPr>
              <a:t> de See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Think </a:t>
            </a:r>
            <a:r>
              <a:rPr lang="en-US" sz="1300" dirty="0" err="1">
                <a:latin typeface="Utopia Std" panose="02040603060506020204" pitchFamily="18" charset="77"/>
                <a:ea typeface="Cambria"/>
              </a:rPr>
              <a:t>laag</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Hierdoor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wordt</a:t>
            </a:r>
            <a:r>
              <a:rPr lang="en-US" sz="1300" dirty="0">
                <a:latin typeface="Utopia Std" panose="02040603060506020204" pitchFamily="18" charset="77"/>
                <a:ea typeface="Cambria"/>
              </a:rPr>
              <a:t> de journey </a:t>
            </a:r>
            <a:r>
              <a:rPr lang="en-US" sz="1300" dirty="0" err="1">
                <a:latin typeface="Utopia Std" panose="02040603060506020204" pitchFamily="18" charset="77"/>
                <a:ea typeface="Cambria"/>
              </a:rPr>
              <a:t>circulair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duurzamer</a:t>
            </a:r>
            <a:r>
              <a:rPr lang="en-US" sz="1300" dirty="0">
                <a:latin typeface="Utopia Std" panose="02040603060506020204" pitchFamily="18" charset="77"/>
                <a:ea typeface="Cambria"/>
              </a:rPr>
              <a:t>. </a:t>
            </a:r>
          </a:p>
        </p:txBody>
      </p:sp>
      <p:sp>
        <p:nvSpPr>
          <p:cNvPr id="17" name="object 17"/>
          <p:cNvSpPr txBox="1">
            <a:spLocks noGrp="1"/>
          </p:cNvSpPr>
          <p:nvPr>
            <p:ph type="sldNum" sz="quarter" idx="7"/>
          </p:nvPr>
        </p:nvSpPr>
        <p:spPr>
          <a:xfrm>
            <a:off x="4259802" y="7261598"/>
            <a:ext cx="1958339" cy="117981"/>
          </a:xfrm>
          <a:prstGeom prst="rect">
            <a:avLst/>
          </a:prstGeom>
        </p:spPr>
        <p:txBody>
          <a:bodyPr vert="horz" wrap="square" lIns="0" tIns="10160" rIns="0" bIns="0" rtlCol="0" anchor="t">
            <a:spAutoFit/>
          </a:bodyPr>
          <a:lstStyle/>
          <a:p>
            <a:pPr marL="80645">
              <a:lnSpc>
                <a:spcPct val="100000"/>
              </a:lnSpc>
              <a:spcBef>
                <a:spcPts val="80"/>
              </a:spcBef>
            </a:pPr>
            <a:fld id="{81D60167-4931-47E6-BA6A-407CBD079E47}" type="slidenum">
              <a:rPr dirty="0">
                <a:latin typeface="Utopia Std" panose="02040603060506020204" pitchFamily="18" charset="77"/>
              </a:rPr>
              <a:t>11</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grpSp>
        <p:nvGrpSpPr>
          <p:cNvPr id="26" name="object 3">
            <a:extLst>
              <a:ext uri="{FF2B5EF4-FFF2-40B4-BE49-F238E27FC236}">
                <a16:creationId xmlns:a16="http://schemas.microsoft.com/office/drawing/2014/main" id="{C609F611-6B16-0B63-3857-57D6BCFC3556}"/>
              </a:ext>
            </a:extLst>
          </p:cNvPr>
          <p:cNvGrpSpPr/>
          <p:nvPr/>
        </p:nvGrpSpPr>
        <p:grpSpPr>
          <a:xfrm>
            <a:off x="1696769" y="1303964"/>
            <a:ext cx="6974541" cy="1062355"/>
            <a:chOff x="2284050" y="1512003"/>
            <a:chExt cx="5861949" cy="1062355"/>
          </a:xfrm>
        </p:grpSpPr>
        <p:sp>
          <p:nvSpPr>
            <p:cNvPr id="24" name="object 4">
              <a:extLst>
                <a:ext uri="{FF2B5EF4-FFF2-40B4-BE49-F238E27FC236}">
                  <a16:creationId xmlns:a16="http://schemas.microsoft.com/office/drawing/2014/main" id="{CDDF0E7E-DFD7-2BE5-B11A-4159E3074279}"/>
                </a:ext>
              </a:extLst>
            </p:cNvPr>
            <p:cNvSpPr/>
            <p:nvPr/>
          </p:nvSpPr>
          <p:spPr>
            <a:xfrm>
              <a:off x="2376389" y="2043002"/>
              <a:ext cx="5769610" cy="0"/>
            </a:xfrm>
            <a:custGeom>
              <a:avLst/>
              <a:gdLst/>
              <a:ahLst/>
              <a:cxnLst/>
              <a:rect l="l" t="t" r="r" b="b"/>
              <a:pathLst>
                <a:path w="5769609">
                  <a:moveTo>
                    <a:pt x="0" y="0"/>
                  </a:moveTo>
                  <a:lnTo>
                    <a:pt x="5769000" y="0"/>
                  </a:lnTo>
                </a:path>
              </a:pathLst>
            </a:custGeom>
            <a:solidFill>
              <a:schemeClr val="tx1"/>
            </a:solidFill>
            <a:ln w="9004">
              <a:solidFill>
                <a:srgbClr val="000000"/>
              </a:solidFill>
            </a:ln>
          </p:spPr>
          <p:txBody>
            <a:bodyPr wrap="square" lIns="0" tIns="0" rIns="0" bIns="0" rtlCol="0"/>
            <a:lstStyle/>
            <a:p>
              <a:endParaRPr/>
            </a:p>
          </p:txBody>
        </p:sp>
        <p:sp>
          <p:nvSpPr>
            <p:cNvPr id="25" name="object 5">
              <a:extLst>
                <a:ext uri="{FF2B5EF4-FFF2-40B4-BE49-F238E27FC236}">
                  <a16:creationId xmlns:a16="http://schemas.microsoft.com/office/drawing/2014/main" id="{C0FC8C91-03CD-19FE-49B3-7359F7C6D220}"/>
                </a:ext>
              </a:extLst>
            </p:cNvPr>
            <p:cNvSpPr/>
            <p:nvPr/>
          </p:nvSpPr>
          <p:spPr>
            <a:xfrm>
              <a:off x="2284050" y="1512003"/>
              <a:ext cx="897823"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chemeClr val="tx1"/>
            </a:solidFill>
          </p:spPr>
          <p:txBody>
            <a:bodyPr wrap="square" lIns="0" tIns="0" rIns="0" bIns="0" rtlCol="0"/>
            <a:lstStyle/>
            <a:p>
              <a:endParaRPr/>
            </a:p>
          </p:txBody>
        </p:sp>
      </p:grpSp>
      <p:sp>
        <p:nvSpPr>
          <p:cNvPr id="28" name="object 6">
            <a:extLst>
              <a:ext uri="{FF2B5EF4-FFF2-40B4-BE49-F238E27FC236}">
                <a16:creationId xmlns:a16="http://schemas.microsoft.com/office/drawing/2014/main" id="{99B480F4-DDA3-03CA-CE92-CE0B9938D46E}"/>
              </a:ext>
            </a:extLst>
          </p:cNvPr>
          <p:cNvSpPr txBox="1"/>
          <p:nvPr/>
        </p:nvSpPr>
        <p:spPr>
          <a:xfrm>
            <a:off x="1899953" y="1744681"/>
            <a:ext cx="648335" cy="166712"/>
          </a:xfrm>
          <a:prstGeom prst="rect">
            <a:avLst/>
          </a:prstGeom>
        </p:spPr>
        <p:txBody>
          <a:bodyPr vert="horz" wrap="square" lIns="0" tIns="12700" rIns="0" bIns="0" rtlCol="0" anchor="t">
            <a:spAutoFit/>
          </a:bodyPr>
          <a:lstStyle/>
          <a:p>
            <a:pPr marL="12700">
              <a:lnSpc>
                <a:spcPct val="100000"/>
              </a:lnSpc>
              <a:spcBef>
                <a:spcPts val="100"/>
              </a:spcBef>
            </a:pPr>
            <a:r>
              <a:rPr lang="en-US" sz="1000" dirty="0" err="1">
                <a:solidFill>
                  <a:srgbClr val="FFFFFF"/>
                </a:solidFill>
                <a:latin typeface="Utopia Std" panose="02040603060506020204" pitchFamily="18" charset="77"/>
                <a:cs typeface="Cambria"/>
              </a:rPr>
              <a:t>Ontdekken</a:t>
            </a:r>
            <a:endParaRPr sz="1000" dirty="0">
              <a:latin typeface="Utopia Std" panose="02040603060506020204" pitchFamily="18" charset="77"/>
              <a:cs typeface="Cambria"/>
            </a:endParaRPr>
          </a:p>
        </p:txBody>
      </p:sp>
      <p:sp>
        <p:nvSpPr>
          <p:cNvPr id="30" name="object 7">
            <a:extLst>
              <a:ext uri="{FF2B5EF4-FFF2-40B4-BE49-F238E27FC236}">
                <a16:creationId xmlns:a16="http://schemas.microsoft.com/office/drawing/2014/main" id="{9A1911E7-4858-29E5-D72A-3D04D5A43395}"/>
              </a:ext>
            </a:extLst>
          </p:cNvPr>
          <p:cNvSpPr/>
          <p:nvPr/>
        </p:nvSpPr>
        <p:spPr>
          <a:xfrm>
            <a:off x="345410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chemeClr val="tx1"/>
          </a:solidFill>
        </p:spPr>
        <p:txBody>
          <a:bodyPr wrap="square" lIns="0" tIns="0" rIns="0" bIns="0" rtlCol="0"/>
          <a:lstStyle/>
          <a:p>
            <a:endParaRPr/>
          </a:p>
        </p:txBody>
      </p:sp>
      <p:sp>
        <p:nvSpPr>
          <p:cNvPr id="32" name="object 8">
            <a:extLst>
              <a:ext uri="{FF2B5EF4-FFF2-40B4-BE49-F238E27FC236}">
                <a16:creationId xmlns:a16="http://schemas.microsoft.com/office/drawing/2014/main" id="{4D8089FB-5E04-CBFE-F6DE-2E23EE98C7E6}"/>
              </a:ext>
            </a:extLst>
          </p:cNvPr>
          <p:cNvSpPr txBox="1"/>
          <p:nvPr/>
        </p:nvSpPr>
        <p:spPr>
          <a:xfrm>
            <a:off x="3596202" y="1744681"/>
            <a:ext cx="7702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Leren kennen</a:t>
            </a:r>
            <a:endParaRPr sz="1000" dirty="0">
              <a:latin typeface="Utopia Std" panose="02040603060506020204" pitchFamily="18" charset="77"/>
              <a:cs typeface="Cambria"/>
            </a:endParaRPr>
          </a:p>
        </p:txBody>
      </p:sp>
      <p:sp>
        <p:nvSpPr>
          <p:cNvPr id="34" name="object 9">
            <a:extLst>
              <a:ext uri="{FF2B5EF4-FFF2-40B4-BE49-F238E27FC236}">
                <a16:creationId xmlns:a16="http://schemas.microsoft.com/office/drawing/2014/main" id="{B86BAF32-4287-B75C-AADE-37C69AB76F9E}"/>
              </a:ext>
            </a:extLst>
          </p:cNvPr>
          <p:cNvSpPr/>
          <p:nvPr/>
        </p:nvSpPr>
        <p:spPr>
          <a:xfrm>
            <a:off x="500210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chemeClr val="tx1"/>
          </a:solidFill>
        </p:spPr>
        <p:txBody>
          <a:bodyPr wrap="square" lIns="0" tIns="0" rIns="0" bIns="0" rtlCol="0"/>
          <a:lstStyle/>
          <a:p>
            <a:endParaRPr/>
          </a:p>
        </p:txBody>
      </p:sp>
      <p:sp>
        <p:nvSpPr>
          <p:cNvPr id="36" name="object 10">
            <a:extLst>
              <a:ext uri="{FF2B5EF4-FFF2-40B4-BE49-F238E27FC236}">
                <a16:creationId xmlns:a16="http://schemas.microsoft.com/office/drawing/2014/main" id="{B1B0C9AC-45EF-EDBC-CE1F-D250DA6BF3C7}"/>
              </a:ext>
            </a:extLst>
          </p:cNvPr>
          <p:cNvSpPr txBox="1"/>
          <p:nvPr/>
        </p:nvSpPr>
        <p:spPr>
          <a:xfrm>
            <a:off x="5059432" y="1744681"/>
            <a:ext cx="939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Leren waarderen</a:t>
            </a:r>
            <a:endParaRPr sz="1000" dirty="0">
              <a:latin typeface="Utopia Std" panose="02040603060506020204" pitchFamily="18" charset="77"/>
              <a:cs typeface="Cambria"/>
            </a:endParaRPr>
          </a:p>
        </p:txBody>
      </p:sp>
      <p:sp>
        <p:nvSpPr>
          <p:cNvPr id="38" name="object 11">
            <a:extLst>
              <a:ext uri="{FF2B5EF4-FFF2-40B4-BE49-F238E27FC236}">
                <a16:creationId xmlns:a16="http://schemas.microsoft.com/office/drawing/2014/main" id="{B4CAB1FD-00CC-246B-9321-C57D32A5D9DA}"/>
              </a:ext>
            </a:extLst>
          </p:cNvPr>
          <p:cNvSpPr/>
          <p:nvPr/>
        </p:nvSpPr>
        <p:spPr>
          <a:xfrm>
            <a:off x="675476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chemeClr val="tx1"/>
          </a:solidFill>
        </p:spPr>
        <p:txBody>
          <a:bodyPr wrap="square" lIns="0" tIns="0" rIns="0" bIns="0" rtlCol="0"/>
          <a:lstStyle/>
          <a:p>
            <a:endParaRPr/>
          </a:p>
        </p:txBody>
      </p:sp>
      <p:sp>
        <p:nvSpPr>
          <p:cNvPr id="40" name="object 12">
            <a:extLst>
              <a:ext uri="{FF2B5EF4-FFF2-40B4-BE49-F238E27FC236}">
                <a16:creationId xmlns:a16="http://schemas.microsoft.com/office/drawing/2014/main" id="{ECDCACFE-6FB4-6904-7AB5-D6E907495070}"/>
              </a:ext>
            </a:extLst>
          </p:cNvPr>
          <p:cNvSpPr txBox="1"/>
          <p:nvPr/>
        </p:nvSpPr>
        <p:spPr>
          <a:xfrm>
            <a:off x="6963885" y="1744681"/>
            <a:ext cx="6362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Solliciteren</a:t>
            </a:r>
            <a:endParaRPr sz="1000" dirty="0">
              <a:latin typeface="Utopia Std" panose="02040603060506020204" pitchFamily="18" charset="77"/>
              <a:cs typeface="Cambria"/>
            </a:endParaRPr>
          </a:p>
        </p:txBody>
      </p:sp>
      <p:sp>
        <p:nvSpPr>
          <p:cNvPr id="42" name="object 13">
            <a:extLst>
              <a:ext uri="{FF2B5EF4-FFF2-40B4-BE49-F238E27FC236}">
                <a16:creationId xmlns:a16="http://schemas.microsoft.com/office/drawing/2014/main" id="{AD05A7B0-A02F-8510-B29C-6A5E55CF61A3}"/>
              </a:ext>
            </a:extLst>
          </p:cNvPr>
          <p:cNvSpPr/>
          <p:nvPr/>
        </p:nvSpPr>
        <p:spPr>
          <a:xfrm>
            <a:off x="3467610" y="2453691"/>
            <a:ext cx="2583180" cy="362585"/>
          </a:xfrm>
          <a:custGeom>
            <a:avLst/>
            <a:gdLst/>
            <a:ahLst/>
            <a:cxnLst/>
            <a:rect l="l" t="t" r="r" b="b"/>
            <a:pathLst>
              <a:path w="2583179" h="362585">
                <a:moveTo>
                  <a:pt x="0" y="0"/>
                </a:moveTo>
                <a:lnTo>
                  <a:pt x="5708" y="47852"/>
                </a:lnTo>
                <a:lnTo>
                  <a:pt x="21819" y="90850"/>
                </a:lnTo>
                <a:lnTo>
                  <a:pt x="46807" y="127279"/>
                </a:lnTo>
                <a:lnTo>
                  <a:pt x="79150" y="155423"/>
                </a:lnTo>
                <a:lnTo>
                  <a:pt x="117323" y="173567"/>
                </a:lnTo>
                <a:lnTo>
                  <a:pt x="159804" y="179997"/>
                </a:lnTo>
                <a:lnTo>
                  <a:pt x="1231125" y="179997"/>
                </a:lnTo>
                <a:lnTo>
                  <a:pt x="1298968" y="362280"/>
                </a:lnTo>
                <a:lnTo>
                  <a:pt x="1358773" y="179997"/>
                </a:lnTo>
                <a:lnTo>
                  <a:pt x="2423185" y="179997"/>
                </a:lnTo>
                <a:lnTo>
                  <a:pt x="2465671" y="173567"/>
                </a:lnTo>
                <a:lnTo>
                  <a:pt x="2503848" y="155423"/>
                </a:lnTo>
                <a:lnTo>
                  <a:pt x="2536193" y="127279"/>
                </a:lnTo>
                <a:lnTo>
                  <a:pt x="2561182" y="90850"/>
                </a:lnTo>
                <a:lnTo>
                  <a:pt x="2577293" y="47852"/>
                </a:lnTo>
                <a:lnTo>
                  <a:pt x="2583002" y="0"/>
                </a:lnTo>
              </a:path>
            </a:pathLst>
          </a:custGeom>
          <a:ln w="27000">
            <a:solidFill>
              <a:srgbClr val="000000"/>
            </a:solidFill>
          </a:ln>
        </p:spPr>
        <p:txBody>
          <a:bodyPr wrap="square" lIns="0" tIns="0" rIns="0" bIns="0" rtlCol="0"/>
          <a:lstStyle/>
          <a:p>
            <a:endParaRPr/>
          </a:p>
        </p:txBody>
      </p:sp>
      <p:sp>
        <p:nvSpPr>
          <p:cNvPr id="44" name="object 14">
            <a:extLst>
              <a:ext uri="{FF2B5EF4-FFF2-40B4-BE49-F238E27FC236}">
                <a16:creationId xmlns:a16="http://schemas.microsoft.com/office/drawing/2014/main" id="{623BFA81-D394-E012-2DC0-AC9B8F980065}"/>
              </a:ext>
            </a:extLst>
          </p:cNvPr>
          <p:cNvSpPr txBox="1"/>
          <p:nvPr/>
        </p:nvSpPr>
        <p:spPr>
          <a:xfrm>
            <a:off x="1561269" y="2903737"/>
            <a:ext cx="1333500" cy="896399"/>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cs typeface="Cambria"/>
              </a:rPr>
              <a:t>See</a:t>
            </a:r>
            <a:br>
              <a:rPr lang="en-US" sz="1300" dirty="0">
                <a:latin typeface="Utopia Std" panose="02040603060506020204" pitchFamily="18" charset="77"/>
                <a:cs typeface="Cambria"/>
              </a:rPr>
            </a:br>
            <a:r>
              <a:rPr sz="1000" dirty="0">
                <a:latin typeface="Utopia Std" panose="02040603060506020204" pitchFamily="18" charset="77"/>
                <a:cs typeface="Cambria"/>
              </a:rPr>
              <a:t>Poster</a:t>
            </a:r>
            <a:r>
              <a:rPr lang="en-US" sz="1000" dirty="0">
                <a:latin typeface="Utopia Std" panose="02040603060506020204" pitchFamily="18" charset="77"/>
                <a:cs typeface="Cambria"/>
              </a:rPr>
              <a:t>  </a:t>
            </a:r>
            <a:br>
              <a:rPr lang="en-US" sz="1000" dirty="0">
                <a:latin typeface="Utopia Std" panose="02040603060506020204" pitchFamily="18" charset="77"/>
                <a:cs typeface="Cambria"/>
              </a:rPr>
            </a:br>
            <a:r>
              <a:rPr sz="1000" dirty="0" err="1">
                <a:latin typeface="Utopia Std" panose="02040603060506020204" pitchFamily="18" charset="77"/>
                <a:cs typeface="Cambria"/>
              </a:rPr>
              <a:t>Advertentie</a:t>
            </a:r>
            <a:endParaRPr lang="en-US" sz="1000" dirty="0">
              <a:latin typeface="Utopia Std" panose="02040603060506020204" pitchFamily="18" charset="77"/>
              <a:ea typeface="Cambria"/>
              <a:cs typeface="Cambria"/>
            </a:endParaRPr>
          </a:p>
          <a:p>
            <a:pPr marL="12700" marR="5080" algn="ctr">
              <a:lnSpc>
                <a:spcPts val="1400"/>
              </a:lnSpc>
            </a:pPr>
            <a:r>
              <a:rPr sz="1000" dirty="0">
                <a:latin typeface="Utopia Std" panose="02040603060506020204" pitchFamily="18" charset="77"/>
                <a:cs typeface="Cambria"/>
              </a:rPr>
              <a:t>Online banners</a:t>
            </a:r>
            <a:br>
              <a:rPr lang="en-US" sz="1000" dirty="0">
                <a:latin typeface="Utopia Std" panose="02040603060506020204" pitchFamily="18" charset="77"/>
                <a:cs typeface="Cambria"/>
              </a:rPr>
            </a:br>
            <a:r>
              <a:rPr sz="1000" dirty="0">
                <a:latin typeface="Utopia Std" panose="02040603060506020204" pitchFamily="18" charset="77"/>
                <a:cs typeface="Cambria"/>
              </a:rPr>
              <a:t>Website</a:t>
            </a:r>
          </a:p>
        </p:txBody>
      </p:sp>
      <p:sp>
        <p:nvSpPr>
          <p:cNvPr id="46" name="object 15">
            <a:extLst>
              <a:ext uri="{FF2B5EF4-FFF2-40B4-BE49-F238E27FC236}">
                <a16:creationId xmlns:a16="http://schemas.microsoft.com/office/drawing/2014/main" id="{799B2E17-9307-B0E0-6284-930C6DD72F39}"/>
              </a:ext>
            </a:extLst>
          </p:cNvPr>
          <p:cNvSpPr txBox="1"/>
          <p:nvPr/>
        </p:nvSpPr>
        <p:spPr>
          <a:xfrm>
            <a:off x="3949821" y="2903737"/>
            <a:ext cx="1617980" cy="1107034"/>
          </a:xfrm>
          <a:prstGeom prst="rect">
            <a:avLst/>
          </a:prstGeom>
        </p:spPr>
        <p:txBody>
          <a:bodyPr vert="horz" wrap="square" lIns="0" tIns="35560" rIns="0" bIns="0" rtlCol="0" anchor="t">
            <a:spAutoFit/>
          </a:bodyPr>
          <a:lstStyle/>
          <a:p>
            <a:pPr algn="ctr">
              <a:lnSpc>
                <a:spcPct val="100000"/>
              </a:lnSpc>
              <a:spcBef>
                <a:spcPts val="280"/>
              </a:spcBef>
            </a:pPr>
            <a:r>
              <a:rPr lang="en-US" sz="1300" b="1" dirty="0">
                <a:latin typeface="Utopia Std" panose="02040603060506020204" pitchFamily="18" charset="77"/>
                <a:cs typeface="Cambria"/>
              </a:rPr>
              <a:t>Think</a:t>
            </a:r>
            <a:endParaRPr lang="en-US" sz="1300" b="1" dirty="0">
              <a:latin typeface="Utopia Std" panose="02040603060506020204" pitchFamily="18" charset="77"/>
              <a:ea typeface="Cambria"/>
              <a:cs typeface="Cambria"/>
            </a:endParaRPr>
          </a:p>
          <a:p>
            <a:pPr marL="1270" algn="ctr">
              <a:lnSpc>
                <a:spcPct val="100000"/>
              </a:lnSpc>
              <a:spcBef>
                <a:spcPts val="140"/>
              </a:spcBef>
            </a:pPr>
            <a:r>
              <a:rPr sz="1000" dirty="0">
                <a:latin typeface="Utopia Std" panose="02040603060506020204" pitchFamily="18" charset="77"/>
                <a:cs typeface="Cambria"/>
              </a:rPr>
              <a:t>Testimonials</a:t>
            </a:r>
          </a:p>
          <a:p>
            <a:pPr marL="12065" marR="5080" algn="ctr">
              <a:lnSpc>
                <a:spcPct val="116700"/>
              </a:lnSpc>
            </a:pPr>
            <a:r>
              <a:rPr sz="1000" dirty="0">
                <a:latin typeface="Utopia Std" panose="02040603060506020204" pitchFamily="18" charset="77"/>
                <a:cs typeface="Cambria"/>
              </a:rPr>
              <a:t>Online banners op </a:t>
            </a:r>
            <a:r>
              <a:rPr sz="1000" dirty="0" err="1">
                <a:latin typeface="Utopia Std" panose="02040603060506020204" pitchFamily="18" charset="77"/>
                <a:cs typeface="Cambria"/>
              </a:rPr>
              <a:t>vakgebied</a:t>
            </a:r>
            <a:endParaRPr lang="en-US" sz="1000" dirty="0" err="1">
              <a:latin typeface="Utopia Std" panose="02040603060506020204" pitchFamily="18" charset="77"/>
              <a:cs typeface="Cambria"/>
            </a:endParaRPr>
          </a:p>
          <a:p>
            <a:pPr marL="12065" marR="5080" algn="ctr">
              <a:lnSpc>
                <a:spcPct val="116700"/>
              </a:lnSpc>
            </a:pPr>
            <a:r>
              <a:rPr lang="en-US" sz="1000" dirty="0" err="1">
                <a:latin typeface="Utopia Std" panose="02040603060506020204" pitchFamily="18" charset="77"/>
                <a:cs typeface="Cambria"/>
              </a:rPr>
              <a:t>Advertentie</a:t>
            </a:r>
            <a:br>
              <a:rPr lang="en-US" sz="1000" dirty="0">
                <a:latin typeface="Utopia Std" panose="02040603060506020204" pitchFamily="18" charset="77"/>
                <a:cs typeface="Cambria"/>
              </a:rPr>
            </a:br>
            <a:r>
              <a:rPr lang="en-US" sz="1000" dirty="0">
                <a:latin typeface="Utopia Std" panose="02040603060506020204" pitchFamily="18" charset="77"/>
                <a:cs typeface="Cambria"/>
              </a:rPr>
              <a:t>Always On content </a:t>
            </a:r>
            <a:br>
              <a:rPr lang="en-US" sz="1000" dirty="0">
                <a:latin typeface="Utopia Std" panose="02040603060506020204" pitchFamily="18" charset="77"/>
                <a:cs typeface="Cambria"/>
              </a:rPr>
            </a:br>
            <a:r>
              <a:rPr lang="en-US" sz="1000" dirty="0">
                <a:latin typeface="Utopia Std" panose="02040603060506020204" pitchFamily="18" charset="77"/>
                <a:cs typeface="Cambria"/>
              </a:rPr>
              <a:t> </a:t>
            </a:r>
            <a:r>
              <a:rPr sz="1000" dirty="0">
                <a:latin typeface="Utopia Std" panose="02040603060506020204" pitchFamily="18" charset="77"/>
                <a:cs typeface="Cambria"/>
              </a:rPr>
              <a:t>Website</a:t>
            </a:r>
            <a:endParaRPr sz="1000" dirty="0">
              <a:latin typeface="Utopia Std" panose="02040603060506020204" pitchFamily="18" charset="77"/>
              <a:ea typeface="Cambria"/>
              <a:cs typeface="Cambria"/>
            </a:endParaRPr>
          </a:p>
        </p:txBody>
      </p:sp>
      <p:sp>
        <p:nvSpPr>
          <p:cNvPr id="48" name="object 16">
            <a:extLst>
              <a:ext uri="{FF2B5EF4-FFF2-40B4-BE49-F238E27FC236}">
                <a16:creationId xmlns:a16="http://schemas.microsoft.com/office/drawing/2014/main" id="{4801FDA4-97D4-3ED8-71CC-AADA0B14D619}"/>
              </a:ext>
            </a:extLst>
          </p:cNvPr>
          <p:cNvSpPr txBox="1"/>
          <p:nvPr/>
        </p:nvSpPr>
        <p:spPr>
          <a:xfrm>
            <a:off x="6447592" y="2903737"/>
            <a:ext cx="1566170" cy="966931"/>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ea typeface="Cambria"/>
              </a:rPr>
              <a:t>Do</a:t>
            </a:r>
            <a:br>
              <a:rPr lang="en-US" sz="1300" dirty="0">
                <a:latin typeface="Utopia Std" panose="02040603060506020204" pitchFamily="18" charset="77"/>
                <a:ea typeface="Cambria"/>
              </a:rPr>
            </a:br>
            <a:r>
              <a:rPr lang="en-US" sz="1000" dirty="0" err="1">
                <a:latin typeface="Utopia Std" panose="02040603060506020204" pitchFamily="18" charset="77"/>
                <a:ea typeface="Cambria"/>
              </a:rPr>
              <a:t>Vacatureteksten</a:t>
            </a:r>
            <a:r>
              <a:rPr lang="en-US" sz="1000" dirty="0">
                <a:latin typeface="Utopia Std" panose="02040603060506020204" pitchFamily="18" charset="77"/>
                <a:ea typeface="Cambria"/>
              </a:rPr>
              <a:t>  </a:t>
            </a:r>
          </a:p>
          <a:p>
            <a:pPr algn="ctr">
              <a:spcBef>
                <a:spcPts val="280"/>
              </a:spcBef>
            </a:pPr>
            <a:r>
              <a:rPr lang="en-US" sz="1000" dirty="0" err="1">
                <a:latin typeface="Utopia Std" panose="02040603060506020204" pitchFamily="18" charset="77"/>
                <a:ea typeface="Cambria"/>
              </a:rPr>
              <a:t>Advertenties</a:t>
            </a:r>
            <a:r>
              <a:rPr lang="en-US" sz="1000" dirty="0">
                <a:latin typeface="Utopia Std" panose="02040603060506020204" pitchFamily="18" charset="77"/>
                <a:ea typeface="Cambria"/>
              </a:rPr>
              <a:t> op </a:t>
            </a:r>
            <a:r>
              <a:rPr lang="en-US" sz="1000" dirty="0" err="1">
                <a:latin typeface="Utopia Std" panose="02040603060506020204" pitchFamily="18" charset="77"/>
                <a:ea typeface="Cambria"/>
              </a:rPr>
              <a:t>functie</a:t>
            </a:r>
            <a:endParaRPr lang="en-US" sz="1000" dirty="0">
              <a:latin typeface="Utopia Std" panose="02040603060506020204" pitchFamily="18" charset="77"/>
              <a:ea typeface="Cambria"/>
            </a:endParaRPr>
          </a:p>
          <a:p>
            <a:pPr algn="ctr">
              <a:spcBef>
                <a:spcPts val="280"/>
              </a:spcBef>
            </a:pPr>
            <a:r>
              <a:rPr lang="en-US" sz="1000" dirty="0">
                <a:latin typeface="Utopia Std" panose="02040603060506020204" pitchFamily="18" charset="77"/>
                <a:ea typeface="Cambria"/>
              </a:rPr>
              <a:t>Website</a:t>
            </a:r>
          </a:p>
          <a:p>
            <a:pPr algn="ctr">
              <a:spcBef>
                <a:spcPts val="280"/>
              </a:spcBef>
            </a:pPr>
            <a:r>
              <a:rPr lang="en-US" sz="1000" dirty="0">
                <a:latin typeface="Utopia Std" panose="02040603060506020204" pitchFamily="18" charset="77"/>
                <a:ea typeface="Cambria"/>
                <a:cs typeface="Calibri"/>
              </a:rPr>
              <a:t>Pro-</a:t>
            </a:r>
            <a:r>
              <a:rPr lang="en-US" sz="1000" dirty="0" err="1">
                <a:latin typeface="Utopia Std" panose="02040603060506020204" pitchFamily="18" charset="77"/>
                <a:ea typeface="Cambria"/>
                <a:cs typeface="Calibri"/>
              </a:rPr>
              <a:t>actieve</a:t>
            </a:r>
            <a:r>
              <a:rPr lang="en-US" sz="1000" dirty="0">
                <a:latin typeface="Utopia Std" panose="02040603060506020204" pitchFamily="18" charset="77"/>
                <a:ea typeface="Cambria"/>
                <a:cs typeface="Calibri"/>
              </a:rPr>
              <a:t> recruiters</a:t>
            </a:r>
            <a:endParaRPr lang="en-US" dirty="0">
              <a:latin typeface="Calibri"/>
              <a:ea typeface="Cambria"/>
              <a:cs typeface="Calibri"/>
            </a:endParaRPr>
          </a:p>
        </p:txBody>
      </p:sp>
      <p:sp>
        <p:nvSpPr>
          <p:cNvPr id="52" name="object 16">
            <a:extLst>
              <a:ext uri="{FF2B5EF4-FFF2-40B4-BE49-F238E27FC236}">
                <a16:creationId xmlns:a16="http://schemas.microsoft.com/office/drawing/2014/main" id="{978E796A-28B3-D565-8D39-3512A80A9E30}"/>
              </a:ext>
            </a:extLst>
          </p:cNvPr>
          <p:cNvSpPr txBox="1"/>
          <p:nvPr/>
        </p:nvSpPr>
        <p:spPr>
          <a:xfrm>
            <a:off x="8113107" y="2903737"/>
            <a:ext cx="1456055" cy="966931"/>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rPr>
              <a:t>Care</a:t>
            </a:r>
            <a:br>
              <a:rPr lang="en-US" sz="1300" dirty="0">
                <a:latin typeface="Utopia Std" panose="02040603060506020204" pitchFamily="18" charset="77"/>
                <a:ea typeface="Cambria"/>
              </a:rPr>
            </a:br>
            <a:r>
              <a:rPr lang="en-US" sz="1000" dirty="0">
                <a:latin typeface="Utopia Std" panose="02040603060506020204" pitchFamily="18" charset="77"/>
              </a:rPr>
              <a:t>Interne </a:t>
            </a:r>
            <a:r>
              <a:rPr lang="en-US" sz="1000" dirty="0" err="1">
                <a:latin typeface="Utopia Std" panose="02040603060506020204" pitchFamily="18" charset="77"/>
              </a:rPr>
              <a:t>communicatie</a:t>
            </a:r>
            <a:endParaRPr lang="en-US" sz="1000" dirty="0">
              <a:latin typeface="Utopia Std" panose="02040603060506020204" pitchFamily="18" charset="77"/>
            </a:endParaRPr>
          </a:p>
          <a:p>
            <a:pPr algn="ctr">
              <a:spcBef>
                <a:spcPts val="280"/>
              </a:spcBef>
            </a:pPr>
            <a:r>
              <a:rPr lang="en-US" sz="1000" dirty="0">
                <a:latin typeface="Utopia Std" panose="02040603060506020204" pitchFamily="18" charset="77"/>
              </a:rPr>
              <a:t>Community building</a:t>
            </a:r>
            <a:endParaRPr lang="en-US" sz="1000" dirty="0">
              <a:latin typeface="Utopia Std" panose="02040603060506020204" pitchFamily="18" charset="77"/>
              <a:ea typeface="Cambria"/>
            </a:endParaRPr>
          </a:p>
          <a:p>
            <a:pPr algn="ctr">
              <a:spcBef>
                <a:spcPts val="280"/>
              </a:spcBef>
            </a:pPr>
            <a:r>
              <a:rPr lang="en-US" sz="1000" dirty="0">
                <a:latin typeface="Utopia Std" panose="02040603060506020204" pitchFamily="18" charset="77"/>
                <a:ea typeface="Cambria"/>
              </a:rPr>
              <a:t>Onboarding</a:t>
            </a:r>
          </a:p>
          <a:p>
            <a:pPr algn="ctr">
              <a:spcBef>
                <a:spcPts val="280"/>
              </a:spcBef>
            </a:pPr>
            <a:r>
              <a:rPr lang="en-US" sz="1000" dirty="0" err="1">
                <a:latin typeface="Utopia Std" panose="02040603060506020204" pitchFamily="18" charset="77"/>
                <a:ea typeface="Cambria"/>
              </a:rPr>
              <a:t>Ambassadeursschap</a:t>
            </a:r>
          </a:p>
        </p:txBody>
      </p:sp>
      <p:sp>
        <p:nvSpPr>
          <p:cNvPr id="22" name="Rectangle: Rounded Corners 21">
            <a:extLst>
              <a:ext uri="{FF2B5EF4-FFF2-40B4-BE49-F238E27FC236}">
                <a16:creationId xmlns:a16="http://schemas.microsoft.com/office/drawing/2014/main" id="{1547961F-5C74-BA1F-A9C4-7F646DE611AC}"/>
              </a:ext>
            </a:extLst>
          </p:cNvPr>
          <p:cNvSpPr/>
          <p:nvPr/>
        </p:nvSpPr>
        <p:spPr>
          <a:xfrm>
            <a:off x="8344540" y="1534066"/>
            <a:ext cx="1089148" cy="587405"/>
          </a:xfrm>
          <a:prstGeom prst="roundRect">
            <a:avLst/>
          </a:prstGeom>
          <a:solidFill>
            <a:srgbClr val="DD0029"/>
          </a:solidFill>
          <a:ln>
            <a:solidFill>
              <a:srgbClr val="DD0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bject 12">
            <a:extLst>
              <a:ext uri="{FF2B5EF4-FFF2-40B4-BE49-F238E27FC236}">
                <a16:creationId xmlns:a16="http://schemas.microsoft.com/office/drawing/2014/main" id="{FA56BFE5-479D-DEF1-A8AA-AC87FFFDB0ED}"/>
              </a:ext>
            </a:extLst>
          </p:cNvPr>
          <p:cNvSpPr txBox="1"/>
          <p:nvPr/>
        </p:nvSpPr>
        <p:spPr>
          <a:xfrm>
            <a:off x="8568313" y="1744681"/>
            <a:ext cx="636270" cy="166712"/>
          </a:xfrm>
          <a:prstGeom prst="rect">
            <a:avLst/>
          </a:prstGeom>
          <a:ln>
            <a:solidFill>
              <a:srgbClr val="DD0029"/>
            </a:solidFill>
          </a:ln>
        </p:spPr>
        <p:txBody>
          <a:bodyPr vert="horz" wrap="square" lIns="0" tIns="12700" rIns="0" bIns="0" rtlCol="0" anchor="t">
            <a:spAutoFit/>
          </a:bodyPr>
          <a:lstStyle/>
          <a:p>
            <a:pPr marL="12700" algn="ctr">
              <a:lnSpc>
                <a:spcPct val="100000"/>
              </a:lnSpc>
              <a:spcBef>
                <a:spcPts val="100"/>
              </a:spcBef>
            </a:pPr>
            <a:r>
              <a:rPr lang="en-US" sz="1000" dirty="0" err="1">
                <a:solidFill>
                  <a:srgbClr val="FFFFFF"/>
                </a:solidFill>
                <a:latin typeface="Utopia Std" panose="02040603060506020204" pitchFamily="18" charset="77"/>
                <a:cs typeface="Cambria"/>
              </a:rPr>
              <a:t>Behoud</a:t>
            </a:r>
            <a:endParaRPr lang="en-US" sz="1000" dirty="0" err="1">
              <a:latin typeface="Utopia Std" panose="02040603060506020204" pitchFamily="18" charset="77"/>
              <a:ea typeface="Cambria"/>
              <a:cs typeface="Cambria"/>
            </a:endParaRPr>
          </a:p>
        </p:txBody>
      </p:sp>
    </p:spTree>
    <p:extLst>
      <p:ext uri="{BB962C8B-B14F-4D97-AF65-F5344CB8AC3E}">
        <p14:creationId xmlns:p14="http://schemas.microsoft.com/office/powerpoint/2010/main" val="353653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D6581CC-0A9D-EE99-838B-DF25A4B033F5}"/>
              </a:ext>
            </a:extLst>
          </p:cNvPr>
          <p:cNvSpPr/>
          <p:nvPr/>
        </p:nvSpPr>
        <p:spPr>
          <a:xfrm>
            <a:off x="8344540" y="1534066"/>
            <a:ext cx="1089148" cy="58740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546237" y="4537933"/>
            <a:ext cx="7257415" cy="2104807"/>
          </a:xfrm>
          <a:prstGeom prst="rect">
            <a:avLst/>
          </a:prstGeom>
        </p:spPr>
        <p:txBody>
          <a:bodyPr vert="horz" wrap="square" lIns="0" tIns="12700" rIns="0" bIns="0" rtlCol="0" anchor="t">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200" b="1" i="0" u="none" strike="noStrike" kern="1200" cap="none" normalizeH="0" baseline="0" noProof="0" dirty="0" err="1">
                <a:ln>
                  <a:noFill/>
                </a:ln>
                <a:solidFill>
                  <a:prstClr val="black"/>
                </a:solidFill>
                <a:effectLst/>
                <a:uLnTx/>
                <a:uFillTx/>
                <a:latin typeface="Utopia Std" panose="02040603060506020204" pitchFamily="18" charset="77"/>
                <a:cs typeface="Cambria"/>
              </a:rPr>
              <a:t>Eigenaa</a:t>
            </a:r>
            <a:r>
              <a:rPr lang="en-US" sz="2200" b="1" dirty="0">
                <a:solidFill>
                  <a:prstClr val="black"/>
                </a:solidFill>
                <a:latin typeface="Utopia Std" panose="02040603060506020204" pitchFamily="18" charset="77"/>
                <a:cs typeface="Cambria"/>
              </a:rPr>
              <a:t>r van de </a:t>
            </a:r>
            <a:r>
              <a:rPr lang="en-US" sz="2200" b="1" dirty="0" err="1">
                <a:solidFill>
                  <a:prstClr val="black"/>
                </a:solidFill>
                <a:latin typeface="Utopia Std" panose="02040603060506020204" pitchFamily="18" charset="77"/>
                <a:cs typeface="Cambria"/>
              </a:rPr>
              <a:t>communicatielaag</a:t>
            </a:r>
            <a:endParaRPr kumimoji="0" lang="en-US" sz="1300" b="1" i="0" u="none" strike="noStrike" kern="1200" cap="none" normalizeH="0" baseline="0" noProof="0" dirty="0">
              <a:ln>
                <a:noFill/>
              </a:ln>
              <a:solidFill>
                <a:prstClr val="black"/>
              </a:solidFill>
              <a:effectLst/>
              <a:uLnTx/>
              <a:uFillTx/>
              <a:latin typeface="Utopia Std" panose="02040603060506020204" pitchFamily="18" charset="77"/>
              <a:cs typeface="Cambria"/>
            </a:endParaRPr>
          </a:p>
          <a:p>
            <a:pPr marL="12700" marR="5080">
              <a:lnSpc>
                <a:spcPct val="128200"/>
              </a:lnSpc>
              <a:spcBef>
                <a:spcPts val="1820"/>
              </a:spcBef>
            </a:pPr>
            <a:r>
              <a:rPr lang="en-US" sz="1300" dirty="0" err="1">
                <a:latin typeface="Utopia Std" panose="02040603060506020204" pitchFamily="18" charset="77"/>
                <a:ea typeface="Cambria"/>
              </a:rPr>
              <a:t>Wanneer</a:t>
            </a:r>
            <a:r>
              <a:rPr lang="en-US" sz="1300" dirty="0">
                <a:latin typeface="Utopia Std" panose="02040603060506020204" pitchFamily="18" charset="77"/>
                <a:ea typeface="Cambria"/>
              </a:rPr>
              <a:t> we het </a:t>
            </a:r>
            <a:r>
              <a:rPr lang="en-US" sz="1300" dirty="0" err="1">
                <a:latin typeface="Utopia Std" panose="02040603060506020204" pitchFamily="18" charset="77"/>
                <a:ea typeface="Cambria"/>
              </a:rPr>
              <a:t>hebben</a:t>
            </a:r>
            <a:r>
              <a:rPr lang="en-US" sz="1300" dirty="0">
                <a:latin typeface="Utopia Std" panose="02040603060506020204" pitchFamily="18" charset="77"/>
                <a:ea typeface="Cambria"/>
              </a:rPr>
              <a:t> over de (</a:t>
            </a:r>
            <a:r>
              <a:rPr lang="en-US" sz="1300" dirty="0" err="1">
                <a:latin typeface="Utopia Std" panose="02040603060506020204" pitchFamily="18" charset="77"/>
                <a:ea typeface="Cambria"/>
              </a:rPr>
              <a:t>primaire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eigenaar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gaat</a:t>
            </a:r>
            <a:r>
              <a:rPr lang="en-US" sz="1300" dirty="0">
                <a:latin typeface="Utopia Std" panose="02040603060506020204" pitchFamily="18" charset="77"/>
                <a:ea typeface="Cambria"/>
              </a:rPr>
              <a:t> het </a:t>
            </a:r>
            <a:r>
              <a:rPr lang="en-US" sz="1300" dirty="0" err="1">
                <a:latin typeface="Utopia Std" panose="02040603060506020204" pitchFamily="18" charset="77"/>
                <a:ea typeface="Cambria"/>
              </a:rPr>
              <a:t>vooral</a:t>
            </a:r>
            <a:r>
              <a:rPr lang="en-US" sz="1300" dirty="0">
                <a:latin typeface="Utopia Std" panose="02040603060506020204" pitchFamily="18" charset="77"/>
                <a:ea typeface="Cambria"/>
              </a:rPr>
              <a:t> om de </a:t>
            </a:r>
            <a:r>
              <a:rPr lang="en-US" sz="1300" dirty="0" err="1">
                <a:latin typeface="Utopia Std" panose="02040603060506020204" pitchFamily="18" charset="77"/>
                <a:ea typeface="Cambria"/>
              </a:rPr>
              <a:t>uitvoerder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verantwoordelijke</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deze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laag</a:t>
            </a:r>
            <a:r>
              <a:rPr lang="en-US" sz="1300" dirty="0">
                <a:latin typeface="Utopia Std" panose="02040603060506020204" pitchFamily="18" charset="77"/>
                <a:ea typeface="Cambria"/>
              </a:rPr>
              <a:t>. Maar we </a:t>
            </a:r>
            <a:r>
              <a:rPr lang="en-US" sz="1300" dirty="0" err="1">
                <a:latin typeface="Utopia Std" panose="02040603060506020204" pitchFamily="18" charset="77"/>
                <a:ea typeface="Cambria"/>
              </a:rPr>
              <a:t>zoeken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zeker</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samenwerking</a:t>
            </a:r>
            <a:r>
              <a:rPr lang="en-US" sz="1300" dirty="0">
                <a:latin typeface="Utopia Std" panose="02040603060506020204" pitchFamily="18" charset="77"/>
                <a:ea typeface="Cambria"/>
              </a:rPr>
              <a:t> op. We </a:t>
            </a:r>
            <a:r>
              <a:rPr lang="en-US" sz="1300" dirty="0" err="1">
                <a:latin typeface="Utopia Std" panose="02040603060506020204" pitchFamily="18" charset="77"/>
                <a:ea typeface="Cambria"/>
              </a:rPr>
              <a:t>streven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naar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cohesie</a:t>
            </a:r>
            <a:r>
              <a:rPr lang="en-US" sz="1300" dirty="0">
                <a:latin typeface="Utopia Std" panose="02040603060506020204" pitchFamily="18" charset="77"/>
                <a:ea typeface="Cambria"/>
              </a:rPr>
              <a:t> in de customer journey, </a:t>
            </a:r>
            <a:r>
              <a:rPr lang="en-US" sz="1300" dirty="0" err="1">
                <a:latin typeface="Utopia Std" panose="02040603060506020204" pitchFamily="18" charset="77"/>
                <a:ea typeface="Cambria"/>
              </a:rPr>
              <a:t>zodat</a:t>
            </a:r>
            <a:r>
              <a:rPr lang="en-US" sz="1300" dirty="0">
                <a:latin typeface="Utopia Std" panose="02040603060506020204" pitchFamily="18" charset="77"/>
                <a:ea typeface="Cambria"/>
              </a:rPr>
              <a:t> van See tot Care </a:t>
            </a:r>
            <a:r>
              <a:rPr lang="en-US" sz="1300" dirty="0" err="1">
                <a:latin typeface="Utopia Std" panose="02040603060506020204" pitchFamily="18" charset="77"/>
                <a:ea typeface="Cambria"/>
              </a:rPr>
              <a:t>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samenhangend</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verhaal</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wordt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verteld</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vanuit</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UvA</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als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organisatie</a:t>
            </a:r>
            <a:r>
              <a:rPr lang="en-US" sz="1300" dirty="0">
                <a:latin typeface="Utopia Std" panose="02040603060506020204" pitchFamily="18" charset="77"/>
                <a:ea typeface="Cambria"/>
              </a:rPr>
              <a:t>. Een </a:t>
            </a:r>
            <a:r>
              <a:rPr lang="en-US" sz="1300" dirty="0" err="1">
                <a:latin typeface="Utopia Std" panose="02040603060506020204" pitchFamily="18" charset="77"/>
                <a:ea typeface="Cambria"/>
              </a:rPr>
              <a:t>volledige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blik</a:t>
            </a:r>
            <a:r>
              <a:rPr lang="en-US" sz="1300" dirty="0">
                <a:latin typeface="Utopia Std" panose="02040603060506020204" pitchFamily="18" charset="77"/>
                <a:ea typeface="Cambria"/>
              </a:rPr>
              <a:t> op de customer journey </a:t>
            </a:r>
            <a:r>
              <a:rPr lang="en-US" sz="1300" dirty="0" err="1">
                <a:latin typeface="Utopia Std" panose="02040603060506020204" pitchFamily="18" charset="77"/>
                <a:ea typeface="Cambria"/>
              </a:rPr>
              <a:t>geeft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ons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meer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inzicht</a:t>
            </a:r>
            <a:r>
              <a:rPr lang="en-US" sz="1300" dirty="0">
                <a:latin typeface="Utopia Std" panose="02040603060506020204" pitchFamily="18" charset="77"/>
                <a:ea typeface="Cambria"/>
              </a:rPr>
              <a:t> op de </a:t>
            </a:r>
            <a:r>
              <a:rPr lang="en-US" sz="1300" dirty="0" err="1">
                <a:latin typeface="Utopia Std" panose="02040603060506020204" pitchFamily="18" charset="77"/>
                <a:ea typeface="Cambria"/>
              </a:rPr>
              <a:t>behoeften</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onze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werknemers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waar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zaken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goed</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waar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zaken</a:t>
            </a:r>
            <a:r>
              <a:rPr lang="en-US" sz="1300" dirty="0">
                <a:latin typeface="Utopia Std" panose="02040603060506020204" pitchFamily="18" charset="77"/>
                <a:ea typeface="Cambria"/>
              </a:rPr>
              <a:t> minder </a:t>
            </a:r>
            <a:r>
              <a:rPr lang="en-US" sz="1300" dirty="0" err="1">
                <a:latin typeface="Utopia Std" panose="02040603060506020204" pitchFamily="18" charset="77"/>
                <a:ea typeface="Cambria"/>
              </a:rPr>
              <a:t>gaan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kunnen</a:t>
            </a:r>
            <a:r>
              <a:rPr lang="en-US" sz="1300" dirty="0">
                <a:latin typeface="Utopia Std" panose="02040603060506020204" pitchFamily="18" charset="77"/>
                <a:ea typeface="Cambria"/>
              </a:rPr>
              <a:t> zo </a:t>
            </a:r>
            <a:r>
              <a:rPr lang="en-US" sz="1300" dirty="0" err="1">
                <a:latin typeface="Utopia Std" panose="02040603060506020204" pitchFamily="18" charset="77"/>
                <a:ea typeface="Cambria"/>
              </a:rPr>
              <a:t>bijsturen</a:t>
            </a:r>
            <a:r>
              <a:rPr lang="en-US" sz="1300" dirty="0">
                <a:latin typeface="Utopia Std" panose="02040603060506020204" pitchFamily="18" charset="77"/>
                <a:ea typeface="Cambria"/>
              </a:rPr>
              <a:t> om </a:t>
            </a:r>
            <a:r>
              <a:rPr lang="en-US" sz="1300" dirty="0" err="1">
                <a:latin typeface="Utopia Std" panose="02040603060506020204" pitchFamily="18" charset="77"/>
                <a:ea typeface="Cambria"/>
              </a:rPr>
              <a:t>meer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werknemers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trekken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onze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huidige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werknemers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behouden</a:t>
            </a:r>
            <a:r>
              <a:rPr lang="en-US" sz="1300" dirty="0">
                <a:latin typeface="Utopia Std" panose="02040603060506020204" pitchFamily="18" charset="77"/>
                <a:ea typeface="Cambria"/>
              </a:rPr>
              <a:t>.</a:t>
            </a:r>
          </a:p>
        </p:txBody>
      </p:sp>
      <p:grpSp>
        <p:nvGrpSpPr>
          <p:cNvPr id="3" name="object 3"/>
          <p:cNvGrpSpPr/>
          <p:nvPr/>
        </p:nvGrpSpPr>
        <p:grpSpPr>
          <a:xfrm>
            <a:off x="1696769" y="1303964"/>
            <a:ext cx="6974541" cy="1062355"/>
            <a:chOff x="2284050" y="1512003"/>
            <a:chExt cx="5861949" cy="1062355"/>
          </a:xfrm>
        </p:grpSpPr>
        <p:sp>
          <p:nvSpPr>
            <p:cNvPr id="4" name="object 4"/>
            <p:cNvSpPr/>
            <p:nvPr/>
          </p:nvSpPr>
          <p:spPr>
            <a:xfrm>
              <a:off x="2376389" y="2043002"/>
              <a:ext cx="5769610" cy="0"/>
            </a:xfrm>
            <a:custGeom>
              <a:avLst/>
              <a:gdLst/>
              <a:ahLst/>
              <a:cxnLst/>
              <a:rect l="l" t="t" r="r" b="b"/>
              <a:pathLst>
                <a:path w="5769609">
                  <a:moveTo>
                    <a:pt x="0" y="0"/>
                  </a:moveTo>
                  <a:lnTo>
                    <a:pt x="5769000" y="0"/>
                  </a:lnTo>
                </a:path>
              </a:pathLst>
            </a:custGeom>
            <a:ln w="9004">
              <a:solidFill>
                <a:srgbClr val="000000"/>
              </a:solidFill>
            </a:ln>
          </p:spPr>
          <p:txBody>
            <a:bodyPr wrap="square" lIns="0" tIns="0" rIns="0" bIns="0" rtlCol="0"/>
            <a:lstStyle/>
            <a:p>
              <a:endParaRPr/>
            </a:p>
          </p:txBody>
        </p:sp>
        <p:sp>
          <p:nvSpPr>
            <p:cNvPr id="5" name="object 5"/>
            <p:cNvSpPr/>
            <p:nvPr/>
          </p:nvSpPr>
          <p:spPr>
            <a:xfrm>
              <a:off x="2284050" y="1512003"/>
              <a:ext cx="897823"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chemeClr val="tx1"/>
            </a:solidFill>
          </p:spPr>
          <p:txBody>
            <a:bodyPr wrap="square" lIns="0" tIns="0" rIns="0" bIns="0" rtlCol="0"/>
            <a:lstStyle/>
            <a:p>
              <a:endParaRPr/>
            </a:p>
          </p:txBody>
        </p:sp>
      </p:grpSp>
      <p:sp>
        <p:nvSpPr>
          <p:cNvPr id="6" name="object 6"/>
          <p:cNvSpPr txBox="1"/>
          <p:nvPr/>
        </p:nvSpPr>
        <p:spPr>
          <a:xfrm>
            <a:off x="1899953" y="1744681"/>
            <a:ext cx="648335" cy="166712"/>
          </a:xfrm>
          <a:prstGeom prst="rect">
            <a:avLst/>
          </a:prstGeom>
        </p:spPr>
        <p:txBody>
          <a:bodyPr vert="horz" wrap="square" lIns="0" tIns="12700" rIns="0" bIns="0" rtlCol="0" anchor="t">
            <a:spAutoFit/>
          </a:bodyPr>
          <a:lstStyle/>
          <a:p>
            <a:pPr marL="12700">
              <a:lnSpc>
                <a:spcPct val="100000"/>
              </a:lnSpc>
              <a:spcBef>
                <a:spcPts val="100"/>
              </a:spcBef>
            </a:pPr>
            <a:r>
              <a:rPr lang="en-US" sz="1000" dirty="0" err="1">
                <a:solidFill>
                  <a:srgbClr val="FFFFFF"/>
                </a:solidFill>
                <a:latin typeface="Utopia Std" panose="02040603060506020204" pitchFamily="18" charset="77"/>
                <a:cs typeface="Cambria"/>
              </a:rPr>
              <a:t>Ontdekken</a:t>
            </a:r>
            <a:endParaRPr sz="1000" dirty="0">
              <a:latin typeface="Utopia Std" panose="02040603060506020204" pitchFamily="18" charset="77"/>
              <a:cs typeface="Cambria"/>
            </a:endParaRPr>
          </a:p>
        </p:txBody>
      </p:sp>
      <p:sp>
        <p:nvSpPr>
          <p:cNvPr id="7" name="object 7"/>
          <p:cNvSpPr/>
          <p:nvPr/>
        </p:nvSpPr>
        <p:spPr>
          <a:xfrm>
            <a:off x="345410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rgbClr val="000000"/>
          </a:solidFill>
        </p:spPr>
        <p:txBody>
          <a:bodyPr wrap="square" lIns="0" tIns="0" rIns="0" bIns="0" rtlCol="0"/>
          <a:lstStyle/>
          <a:p>
            <a:endParaRPr/>
          </a:p>
        </p:txBody>
      </p:sp>
      <p:sp>
        <p:nvSpPr>
          <p:cNvPr id="8" name="object 8"/>
          <p:cNvSpPr txBox="1"/>
          <p:nvPr/>
        </p:nvSpPr>
        <p:spPr>
          <a:xfrm>
            <a:off x="3596202" y="1744681"/>
            <a:ext cx="7702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Leren kennen</a:t>
            </a:r>
            <a:endParaRPr sz="1000" dirty="0">
              <a:latin typeface="Utopia Std" panose="02040603060506020204" pitchFamily="18" charset="77"/>
              <a:cs typeface="Cambria"/>
            </a:endParaRPr>
          </a:p>
        </p:txBody>
      </p:sp>
      <p:sp>
        <p:nvSpPr>
          <p:cNvPr id="9" name="object 9"/>
          <p:cNvSpPr/>
          <p:nvPr/>
        </p:nvSpPr>
        <p:spPr>
          <a:xfrm>
            <a:off x="500210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rgbClr val="000000"/>
          </a:solidFill>
        </p:spPr>
        <p:txBody>
          <a:bodyPr wrap="square" lIns="0" tIns="0" rIns="0" bIns="0" rtlCol="0"/>
          <a:lstStyle/>
          <a:p>
            <a:endParaRPr/>
          </a:p>
        </p:txBody>
      </p:sp>
      <p:sp>
        <p:nvSpPr>
          <p:cNvPr id="10" name="object 10"/>
          <p:cNvSpPr txBox="1"/>
          <p:nvPr/>
        </p:nvSpPr>
        <p:spPr>
          <a:xfrm>
            <a:off x="5059432" y="1744681"/>
            <a:ext cx="939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Leren waarderen</a:t>
            </a:r>
            <a:endParaRPr sz="1000" dirty="0">
              <a:latin typeface="Utopia Std" panose="02040603060506020204" pitchFamily="18" charset="77"/>
              <a:cs typeface="Cambria"/>
            </a:endParaRPr>
          </a:p>
        </p:txBody>
      </p:sp>
      <p:sp>
        <p:nvSpPr>
          <p:cNvPr id="11" name="object 11"/>
          <p:cNvSpPr/>
          <p:nvPr/>
        </p:nvSpPr>
        <p:spPr>
          <a:xfrm>
            <a:off x="675476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rgbClr val="000000"/>
          </a:solidFill>
        </p:spPr>
        <p:txBody>
          <a:bodyPr wrap="square" lIns="0" tIns="0" rIns="0" bIns="0" rtlCol="0"/>
          <a:lstStyle/>
          <a:p>
            <a:endParaRPr/>
          </a:p>
        </p:txBody>
      </p:sp>
      <p:sp>
        <p:nvSpPr>
          <p:cNvPr id="12" name="object 12"/>
          <p:cNvSpPr txBox="1"/>
          <p:nvPr/>
        </p:nvSpPr>
        <p:spPr>
          <a:xfrm>
            <a:off x="6963885" y="1744681"/>
            <a:ext cx="6362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Solliciteren</a:t>
            </a:r>
            <a:endParaRPr sz="1000" dirty="0">
              <a:latin typeface="Utopia Std" panose="02040603060506020204" pitchFamily="18" charset="77"/>
              <a:cs typeface="Cambria"/>
            </a:endParaRPr>
          </a:p>
        </p:txBody>
      </p:sp>
      <p:sp>
        <p:nvSpPr>
          <p:cNvPr id="13" name="object 13"/>
          <p:cNvSpPr/>
          <p:nvPr/>
        </p:nvSpPr>
        <p:spPr>
          <a:xfrm>
            <a:off x="3467610" y="2453691"/>
            <a:ext cx="2583180" cy="362585"/>
          </a:xfrm>
          <a:custGeom>
            <a:avLst/>
            <a:gdLst/>
            <a:ahLst/>
            <a:cxnLst/>
            <a:rect l="l" t="t" r="r" b="b"/>
            <a:pathLst>
              <a:path w="2583179" h="362585">
                <a:moveTo>
                  <a:pt x="0" y="0"/>
                </a:moveTo>
                <a:lnTo>
                  <a:pt x="5708" y="47852"/>
                </a:lnTo>
                <a:lnTo>
                  <a:pt x="21819" y="90850"/>
                </a:lnTo>
                <a:lnTo>
                  <a:pt x="46807" y="127279"/>
                </a:lnTo>
                <a:lnTo>
                  <a:pt x="79150" y="155423"/>
                </a:lnTo>
                <a:lnTo>
                  <a:pt x="117323" y="173567"/>
                </a:lnTo>
                <a:lnTo>
                  <a:pt x="159804" y="179997"/>
                </a:lnTo>
                <a:lnTo>
                  <a:pt x="1231125" y="179997"/>
                </a:lnTo>
                <a:lnTo>
                  <a:pt x="1298968" y="362280"/>
                </a:lnTo>
                <a:lnTo>
                  <a:pt x="1358773" y="179997"/>
                </a:lnTo>
                <a:lnTo>
                  <a:pt x="2423185" y="179997"/>
                </a:lnTo>
                <a:lnTo>
                  <a:pt x="2465671" y="173567"/>
                </a:lnTo>
                <a:lnTo>
                  <a:pt x="2503848" y="155423"/>
                </a:lnTo>
                <a:lnTo>
                  <a:pt x="2536193" y="127279"/>
                </a:lnTo>
                <a:lnTo>
                  <a:pt x="2561182" y="90850"/>
                </a:lnTo>
                <a:lnTo>
                  <a:pt x="2577293" y="47852"/>
                </a:lnTo>
                <a:lnTo>
                  <a:pt x="2583002" y="0"/>
                </a:lnTo>
              </a:path>
            </a:pathLst>
          </a:custGeom>
          <a:ln w="27000">
            <a:solidFill>
              <a:srgbClr val="000000"/>
            </a:solidFill>
          </a:ln>
        </p:spPr>
        <p:txBody>
          <a:bodyPr wrap="square" lIns="0" tIns="0" rIns="0" bIns="0" rtlCol="0"/>
          <a:lstStyle/>
          <a:p>
            <a:endParaRPr/>
          </a:p>
        </p:txBody>
      </p:sp>
      <p:sp>
        <p:nvSpPr>
          <p:cNvPr id="14" name="object 14"/>
          <p:cNvSpPr txBox="1"/>
          <p:nvPr/>
        </p:nvSpPr>
        <p:spPr>
          <a:xfrm>
            <a:off x="1561269" y="2903737"/>
            <a:ext cx="1333500" cy="389850"/>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cs typeface="Cambria"/>
              </a:rPr>
              <a:t>See</a:t>
            </a:r>
            <a:br>
              <a:rPr lang="en-US" sz="1300" dirty="0">
                <a:latin typeface="Utopia Std" panose="02040603060506020204" pitchFamily="18" charset="77"/>
                <a:cs typeface="Cambria"/>
              </a:rPr>
            </a:br>
            <a:endParaRPr lang="en-US" sz="1000" dirty="0">
              <a:latin typeface="Utopia Std" panose="02040603060506020204" pitchFamily="18" charset="77"/>
              <a:ea typeface="Cambria"/>
              <a:cs typeface="Cambria"/>
            </a:endParaRPr>
          </a:p>
        </p:txBody>
      </p:sp>
      <p:sp>
        <p:nvSpPr>
          <p:cNvPr id="17" name="object 17"/>
          <p:cNvSpPr txBox="1">
            <a:spLocks noGrp="1"/>
          </p:cNvSpPr>
          <p:nvPr>
            <p:ph type="sldNum" sz="quarter" idx="7"/>
          </p:nvPr>
        </p:nvSpPr>
        <p:spPr>
          <a:xfrm>
            <a:off x="4366457" y="7242244"/>
            <a:ext cx="1958339" cy="117981"/>
          </a:xfrm>
          <a:prstGeom prst="rect">
            <a:avLst/>
          </a:prstGeom>
        </p:spPr>
        <p:txBody>
          <a:bodyPr vert="horz" wrap="square" lIns="0" tIns="10160" rIns="0" bIns="0" rtlCol="0" anchor="t">
            <a:spAutoFit/>
          </a:bodyPr>
          <a:lstStyle/>
          <a:p>
            <a:pPr marL="80645">
              <a:lnSpc>
                <a:spcPct val="100000"/>
              </a:lnSpc>
              <a:spcBef>
                <a:spcPts val="80"/>
              </a:spcBef>
            </a:pPr>
            <a:fld id="{81D60167-4931-47E6-BA6A-407CBD079E47}" type="slidenum">
              <a:rPr dirty="0">
                <a:latin typeface="Utopia Std" panose="02040603060506020204" pitchFamily="18" charset="77"/>
              </a:rPr>
              <a:t>12</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15" name="object 15"/>
          <p:cNvSpPr txBox="1"/>
          <p:nvPr/>
        </p:nvSpPr>
        <p:spPr>
          <a:xfrm>
            <a:off x="3949821" y="2903737"/>
            <a:ext cx="1617980" cy="235962"/>
          </a:xfrm>
          <a:prstGeom prst="rect">
            <a:avLst/>
          </a:prstGeom>
        </p:spPr>
        <p:txBody>
          <a:bodyPr vert="horz" wrap="square" lIns="0" tIns="35560" rIns="0" bIns="0" rtlCol="0" anchor="t">
            <a:spAutoFit/>
          </a:bodyPr>
          <a:lstStyle/>
          <a:p>
            <a:pPr algn="ctr">
              <a:lnSpc>
                <a:spcPct val="100000"/>
              </a:lnSpc>
              <a:spcBef>
                <a:spcPts val="280"/>
              </a:spcBef>
            </a:pPr>
            <a:r>
              <a:rPr lang="en-US" sz="1300" b="1" dirty="0">
                <a:latin typeface="Utopia Std" panose="02040603060506020204" pitchFamily="18" charset="77"/>
                <a:ea typeface="Cambria"/>
              </a:rPr>
              <a:t>Think</a:t>
            </a:r>
            <a:endParaRPr lang="en-US" sz="1000" b="1" dirty="0">
              <a:latin typeface="Utopia Std" panose="02040603060506020204" pitchFamily="18" charset="77"/>
              <a:ea typeface="Cambria"/>
              <a:cs typeface="Calibri"/>
            </a:endParaRPr>
          </a:p>
        </p:txBody>
      </p:sp>
      <p:sp>
        <p:nvSpPr>
          <p:cNvPr id="19" name="object 12">
            <a:extLst>
              <a:ext uri="{FF2B5EF4-FFF2-40B4-BE49-F238E27FC236}">
                <a16:creationId xmlns:a16="http://schemas.microsoft.com/office/drawing/2014/main" id="{2587E84B-93DD-04A7-1466-C613F5C92929}"/>
              </a:ext>
            </a:extLst>
          </p:cNvPr>
          <p:cNvSpPr txBox="1"/>
          <p:nvPr/>
        </p:nvSpPr>
        <p:spPr>
          <a:xfrm>
            <a:off x="8568313" y="1744681"/>
            <a:ext cx="636270" cy="166712"/>
          </a:xfrm>
          <a:prstGeom prst="rect">
            <a:avLst/>
          </a:prstGeom>
        </p:spPr>
        <p:txBody>
          <a:bodyPr vert="horz" wrap="square" lIns="0" tIns="12700" rIns="0" bIns="0" rtlCol="0" anchor="t">
            <a:spAutoFit/>
          </a:bodyPr>
          <a:lstStyle/>
          <a:p>
            <a:pPr marL="12700" algn="ctr">
              <a:lnSpc>
                <a:spcPct val="100000"/>
              </a:lnSpc>
              <a:spcBef>
                <a:spcPts val="100"/>
              </a:spcBef>
            </a:pPr>
            <a:r>
              <a:rPr lang="en-US" sz="1000" dirty="0" err="1">
                <a:solidFill>
                  <a:srgbClr val="FFFFFF"/>
                </a:solidFill>
                <a:latin typeface="Utopia Std" panose="02040603060506020204" pitchFamily="18" charset="77"/>
                <a:cs typeface="Cambria"/>
              </a:rPr>
              <a:t>Behoud</a:t>
            </a:r>
            <a:endParaRPr lang="en-US" sz="1000" dirty="0" err="1">
              <a:latin typeface="Utopia Std" panose="02040603060506020204" pitchFamily="18" charset="77"/>
              <a:ea typeface="Cambria"/>
              <a:cs typeface="Cambria"/>
            </a:endParaRPr>
          </a:p>
        </p:txBody>
      </p:sp>
      <p:sp>
        <p:nvSpPr>
          <p:cNvPr id="20" name="object 16">
            <a:extLst>
              <a:ext uri="{FF2B5EF4-FFF2-40B4-BE49-F238E27FC236}">
                <a16:creationId xmlns:a16="http://schemas.microsoft.com/office/drawing/2014/main" id="{C3B9F9C5-D2BF-CE12-5B2E-3B53CCDA164D}"/>
              </a:ext>
            </a:extLst>
          </p:cNvPr>
          <p:cNvSpPr txBox="1"/>
          <p:nvPr/>
        </p:nvSpPr>
        <p:spPr>
          <a:xfrm>
            <a:off x="8113107" y="2903737"/>
            <a:ext cx="1456055" cy="389850"/>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rPr>
              <a:t>Care</a:t>
            </a:r>
            <a:br>
              <a:rPr lang="en-US" sz="1300" dirty="0">
                <a:latin typeface="Utopia Std" panose="02040603060506020204" pitchFamily="18" charset="77"/>
                <a:ea typeface="Cambria"/>
              </a:rPr>
            </a:br>
            <a:endParaRPr lang="en-US" sz="1000" dirty="0">
              <a:latin typeface="Utopia Std" panose="02040603060506020204" pitchFamily="18" charset="77"/>
              <a:ea typeface="Cambria"/>
            </a:endParaRPr>
          </a:p>
        </p:txBody>
      </p:sp>
      <p:sp>
        <p:nvSpPr>
          <p:cNvPr id="23" name="object 16">
            <a:extLst>
              <a:ext uri="{FF2B5EF4-FFF2-40B4-BE49-F238E27FC236}">
                <a16:creationId xmlns:a16="http://schemas.microsoft.com/office/drawing/2014/main" id="{F14EFA14-3199-2C76-CCD6-90A504E9BB55}"/>
              </a:ext>
            </a:extLst>
          </p:cNvPr>
          <p:cNvSpPr txBox="1"/>
          <p:nvPr/>
        </p:nvSpPr>
        <p:spPr>
          <a:xfrm>
            <a:off x="6447592" y="2903737"/>
            <a:ext cx="1566170" cy="389850"/>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ea typeface="Cambria"/>
              </a:rPr>
              <a:t>Do</a:t>
            </a:r>
            <a:br>
              <a:rPr lang="en-US" sz="1300" dirty="0">
                <a:latin typeface="Utopia Std" panose="02040603060506020204" pitchFamily="18" charset="77"/>
                <a:ea typeface="Cambria"/>
              </a:rPr>
            </a:br>
            <a:endParaRPr lang="en-US" sz="1000" dirty="0">
              <a:latin typeface="Utopia Std" panose="02040603060506020204" pitchFamily="18" charset="77"/>
              <a:ea typeface="Cambria"/>
              <a:cs typeface="Calibri"/>
            </a:endParaRPr>
          </a:p>
        </p:txBody>
      </p:sp>
      <p:sp>
        <p:nvSpPr>
          <p:cNvPr id="22" name="object 14">
            <a:extLst>
              <a:ext uri="{FF2B5EF4-FFF2-40B4-BE49-F238E27FC236}">
                <a16:creationId xmlns:a16="http://schemas.microsoft.com/office/drawing/2014/main" id="{64B7A816-A0D0-B959-12F8-016C60E73ADA}"/>
              </a:ext>
            </a:extLst>
          </p:cNvPr>
          <p:cNvSpPr txBox="1"/>
          <p:nvPr/>
        </p:nvSpPr>
        <p:spPr>
          <a:xfrm>
            <a:off x="1546237" y="3163471"/>
            <a:ext cx="1333500" cy="843821"/>
          </a:xfrm>
          <a:prstGeom prst="rect">
            <a:avLst/>
          </a:prstGeom>
        </p:spPr>
        <p:txBody>
          <a:bodyPr vert="horz" wrap="square" lIns="0" tIns="35560" rIns="0" bIns="0" rtlCol="0" anchor="t">
            <a:spAutoFit/>
          </a:bodyPr>
          <a:lstStyle/>
          <a:p>
            <a:pPr algn="ctr">
              <a:spcBef>
                <a:spcPts val="280"/>
              </a:spcBef>
            </a:pPr>
            <a:r>
              <a:rPr lang="en-US" sz="1000" dirty="0">
                <a:latin typeface="Utopia Std" panose="02040603060506020204" pitchFamily="18" charset="77"/>
                <a:cs typeface="Cambria"/>
              </a:rPr>
              <a:t>Bureau </a:t>
            </a:r>
            <a:r>
              <a:rPr lang="en-US" sz="1000" dirty="0" err="1">
                <a:latin typeface="Utopia Std" panose="02040603060506020204" pitchFamily="18" charset="77"/>
                <a:cs typeface="Cambria"/>
              </a:rPr>
              <a:t>Communicatie</a:t>
            </a:r>
            <a:r>
              <a:rPr lang="en-US" sz="1000" dirty="0">
                <a:latin typeface="Utopia Std" panose="02040603060506020204" pitchFamily="18" charset="77"/>
                <a:cs typeface="Cambria"/>
              </a:rPr>
              <a:t> met in het </a:t>
            </a:r>
            <a:r>
              <a:rPr lang="en-US" sz="1000" dirty="0" err="1">
                <a:latin typeface="Utopia Std" panose="02040603060506020204" pitchFamily="18" charset="77"/>
                <a:cs typeface="Cambria"/>
              </a:rPr>
              <a:t>bijzonder</a:t>
            </a:r>
            <a:r>
              <a:rPr lang="en-US" sz="1000" dirty="0">
                <a:latin typeface="Utopia Std" panose="02040603060506020204" pitchFamily="18" charset="77"/>
                <a:cs typeface="Cambria"/>
              </a:rPr>
              <a:t> </a:t>
            </a:r>
            <a:r>
              <a:rPr lang="en-US" sz="1000" dirty="0" err="1">
                <a:latin typeface="Utopia Std" panose="02040603060506020204" pitchFamily="18" charset="77"/>
                <a:cs typeface="Cambria"/>
              </a:rPr>
              <a:t>Arbeidsmarkt</a:t>
            </a:r>
          </a:p>
          <a:p>
            <a:pPr algn="ctr">
              <a:spcBef>
                <a:spcPts val="280"/>
              </a:spcBef>
            </a:pPr>
            <a:r>
              <a:rPr lang="en-US" sz="1000" dirty="0" err="1">
                <a:latin typeface="Utopia Std" panose="02040603060506020204" pitchFamily="18" charset="77"/>
                <a:cs typeface="Cambria"/>
              </a:rPr>
              <a:t>communicatie</a:t>
            </a:r>
            <a:br>
              <a:rPr lang="en-US" sz="1000" dirty="0">
                <a:latin typeface="Utopia Std" panose="02040603060506020204" pitchFamily="18" charset="77"/>
                <a:cs typeface="Cambria"/>
              </a:rPr>
            </a:br>
            <a:endParaRPr lang="en-US" sz="1000" dirty="0">
              <a:latin typeface="Utopia Std" panose="02040603060506020204" pitchFamily="18" charset="77"/>
              <a:ea typeface="Cambria"/>
              <a:cs typeface="Cambria"/>
            </a:endParaRPr>
          </a:p>
        </p:txBody>
      </p:sp>
      <p:sp>
        <p:nvSpPr>
          <p:cNvPr id="25" name="object 14">
            <a:extLst>
              <a:ext uri="{FF2B5EF4-FFF2-40B4-BE49-F238E27FC236}">
                <a16:creationId xmlns:a16="http://schemas.microsoft.com/office/drawing/2014/main" id="{FF843C0B-55FA-3D04-A30C-D24326AAED49}"/>
              </a:ext>
            </a:extLst>
          </p:cNvPr>
          <p:cNvSpPr txBox="1"/>
          <p:nvPr/>
        </p:nvSpPr>
        <p:spPr>
          <a:xfrm>
            <a:off x="4082343" y="3163471"/>
            <a:ext cx="1333500" cy="843821"/>
          </a:xfrm>
          <a:prstGeom prst="rect">
            <a:avLst/>
          </a:prstGeom>
        </p:spPr>
        <p:txBody>
          <a:bodyPr vert="horz" wrap="square" lIns="0" tIns="35560" rIns="0" bIns="0" rtlCol="0" anchor="t">
            <a:spAutoFit/>
          </a:bodyPr>
          <a:lstStyle/>
          <a:p>
            <a:pPr algn="ctr">
              <a:spcBef>
                <a:spcPts val="280"/>
              </a:spcBef>
            </a:pPr>
            <a:r>
              <a:rPr lang="en-US" sz="1000" dirty="0">
                <a:latin typeface="Utopia Std" panose="02040603060506020204" pitchFamily="18" charset="77"/>
                <a:cs typeface="Cambria"/>
              </a:rPr>
              <a:t>Bureau </a:t>
            </a:r>
            <a:r>
              <a:rPr lang="en-US" sz="1000" dirty="0" err="1">
                <a:latin typeface="Utopia Std" panose="02040603060506020204" pitchFamily="18" charset="77"/>
                <a:cs typeface="Cambria"/>
              </a:rPr>
              <a:t>Communicatie</a:t>
            </a:r>
            <a:r>
              <a:rPr lang="en-US" sz="1000" dirty="0">
                <a:latin typeface="Utopia Std" panose="02040603060506020204" pitchFamily="18" charset="77"/>
                <a:cs typeface="Cambria"/>
              </a:rPr>
              <a:t> met in het </a:t>
            </a:r>
            <a:r>
              <a:rPr lang="en-US" sz="1000" dirty="0" err="1">
                <a:latin typeface="Utopia Std" panose="02040603060506020204" pitchFamily="18" charset="77"/>
                <a:cs typeface="Cambria"/>
              </a:rPr>
              <a:t>bijzonder</a:t>
            </a:r>
            <a:r>
              <a:rPr lang="en-US" sz="1000" dirty="0">
                <a:latin typeface="Utopia Std" panose="02040603060506020204" pitchFamily="18" charset="77"/>
                <a:cs typeface="Cambria"/>
              </a:rPr>
              <a:t> </a:t>
            </a:r>
            <a:r>
              <a:rPr lang="en-US" sz="1000" dirty="0" err="1">
                <a:latin typeface="Utopia Std" panose="02040603060506020204" pitchFamily="18" charset="77"/>
                <a:cs typeface="Cambria"/>
              </a:rPr>
              <a:t>Arbeidsmarkt</a:t>
            </a:r>
          </a:p>
          <a:p>
            <a:pPr algn="ctr">
              <a:spcBef>
                <a:spcPts val="280"/>
              </a:spcBef>
            </a:pPr>
            <a:r>
              <a:rPr lang="en-US" sz="1000" dirty="0" err="1">
                <a:latin typeface="Utopia Std" panose="02040603060506020204" pitchFamily="18" charset="77"/>
                <a:cs typeface="Cambria"/>
              </a:rPr>
              <a:t>communicatie</a:t>
            </a:r>
            <a:br>
              <a:rPr lang="en-US" sz="1000" dirty="0">
                <a:latin typeface="Utopia Std" panose="02040603060506020204" pitchFamily="18" charset="77"/>
                <a:cs typeface="Cambria"/>
              </a:rPr>
            </a:br>
            <a:endParaRPr lang="en-US" sz="1000" dirty="0">
              <a:latin typeface="Utopia Std" panose="02040603060506020204" pitchFamily="18" charset="77"/>
              <a:ea typeface="Cambria"/>
              <a:cs typeface="Cambria"/>
            </a:endParaRPr>
          </a:p>
        </p:txBody>
      </p:sp>
      <p:sp>
        <p:nvSpPr>
          <p:cNvPr id="26" name="object 14">
            <a:extLst>
              <a:ext uri="{FF2B5EF4-FFF2-40B4-BE49-F238E27FC236}">
                <a16:creationId xmlns:a16="http://schemas.microsoft.com/office/drawing/2014/main" id="{34F8FA7A-9277-A0D1-0F6E-D57C2624204A}"/>
              </a:ext>
            </a:extLst>
          </p:cNvPr>
          <p:cNvSpPr txBox="1"/>
          <p:nvPr/>
        </p:nvSpPr>
        <p:spPr>
          <a:xfrm>
            <a:off x="6557708" y="3132914"/>
            <a:ext cx="1333500" cy="1036181"/>
          </a:xfrm>
          <a:prstGeom prst="rect">
            <a:avLst/>
          </a:prstGeom>
        </p:spPr>
        <p:txBody>
          <a:bodyPr vert="horz" wrap="square" lIns="0" tIns="35560" rIns="0" bIns="0" rtlCol="0" anchor="t">
            <a:spAutoFit/>
          </a:bodyPr>
          <a:lstStyle/>
          <a:p>
            <a:pPr algn="ctr">
              <a:spcBef>
                <a:spcPts val="280"/>
              </a:spcBef>
            </a:pPr>
            <a:r>
              <a:rPr lang="en-US" sz="1000" dirty="0">
                <a:latin typeface="Utopia Std" panose="02040603060506020204" pitchFamily="18" charset="77"/>
              </a:rPr>
              <a:t>HR</a:t>
            </a:r>
            <a:endParaRPr lang="en-US" sz="1000" dirty="0">
              <a:latin typeface="Calibri"/>
              <a:cs typeface="Calibri"/>
            </a:endParaRPr>
          </a:p>
          <a:p>
            <a:pPr algn="ctr">
              <a:spcBef>
                <a:spcPts val="280"/>
              </a:spcBef>
            </a:pPr>
            <a:r>
              <a:rPr lang="en-US" sz="1000" dirty="0">
                <a:latin typeface="Utopia Std" panose="02040603060506020204" pitchFamily="18" charset="77"/>
              </a:rPr>
              <a:t>Recruitment</a:t>
            </a:r>
          </a:p>
          <a:p>
            <a:pPr algn="ctr">
              <a:spcBef>
                <a:spcPts val="280"/>
              </a:spcBef>
            </a:pPr>
            <a:r>
              <a:rPr lang="en-US" sz="1000" dirty="0" err="1">
                <a:latin typeface="Utopia Std" panose="02040603060506020204" pitchFamily="18" charset="77"/>
                <a:cs typeface="Calibri"/>
              </a:rPr>
              <a:t>Mogelijke</a:t>
            </a:r>
            <a:r>
              <a:rPr lang="en-US" sz="1000" dirty="0">
                <a:latin typeface="Utopia Std" panose="02040603060506020204" pitchFamily="18" charset="77"/>
                <a:cs typeface="Calibri"/>
              </a:rPr>
              <a:t> </a:t>
            </a:r>
            <a:r>
              <a:rPr lang="en-US" sz="1000" dirty="0" err="1">
                <a:latin typeface="Utopia Std" panose="02040603060506020204" pitchFamily="18" charset="77"/>
                <a:cs typeface="Calibri"/>
              </a:rPr>
              <a:t>ondersteuning</a:t>
            </a:r>
            <a:r>
              <a:rPr lang="en-US" sz="1000" dirty="0">
                <a:latin typeface="Utopia Std" panose="02040603060506020204" pitchFamily="18" charset="77"/>
                <a:cs typeface="Calibri"/>
              </a:rPr>
              <a:t> </a:t>
            </a:r>
            <a:r>
              <a:rPr lang="en-US" sz="1000" dirty="0" err="1">
                <a:latin typeface="Utopia Std" panose="02040603060506020204" pitchFamily="18" charset="77"/>
                <a:cs typeface="Calibri"/>
              </a:rPr>
              <a:t>Arbeidsmarkt</a:t>
            </a:r>
            <a:br>
              <a:rPr lang="en-US" sz="1000" dirty="0">
                <a:latin typeface="Utopia Std" panose="02040603060506020204" pitchFamily="18" charset="77"/>
                <a:cs typeface="Calibri"/>
              </a:rPr>
            </a:br>
            <a:r>
              <a:rPr lang="en-US" sz="1000" dirty="0" err="1">
                <a:latin typeface="Utopia Std" panose="02040603060506020204" pitchFamily="18" charset="77"/>
                <a:cs typeface="Calibri"/>
              </a:rPr>
              <a:t>communicatie</a:t>
            </a:r>
            <a:r>
              <a:rPr lang="en-US" sz="1000" dirty="0">
                <a:latin typeface="Utopia Std" panose="02040603060506020204" pitchFamily="18" charset="77"/>
                <a:cs typeface="Calibri"/>
              </a:rPr>
              <a:t> </a:t>
            </a:r>
            <a:endParaRPr lang="en-US" sz="1000" dirty="0">
              <a:cs typeface="Calibri"/>
            </a:endParaRPr>
          </a:p>
        </p:txBody>
      </p:sp>
      <p:sp>
        <p:nvSpPr>
          <p:cNvPr id="27" name="object 14">
            <a:extLst>
              <a:ext uri="{FF2B5EF4-FFF2-40B4-BE49-F238E27FC236}">
                <a16:creationId xmlns:a16="http://schemas.microsoft.com/office/drawing/2014/main" id="{1927DA5B-558B-3546-D3F6-30043CF68E0F}"/>
              </a:ext>
            </a:extLst>
          </p:cNvPr>
          <p:cNvSpPr txBox="1"/>
          <p:nvPr/>
        </p:nvSpPr>
        <p:spPr>
          <a:xfrm>
            <a:off x="8223787" y="3163471"/>
            <a:ext cx="1333500" cy="1036181"/>
          </a:xfrm>
          <a:prstGeom prst="rect">
            <a:avLst/>
          </a:prstGeom>
        </p:spPr>
        <p:txBody>
          <a:bodyPr vert="horz" wrap="square" lIns="0" tIns="35560" rIns="0" bIns="0" rtlCol="0" anchor="t">
            <a:spAutoFit/>
          </a:bodyPr>
          <a:lstStyle/>
          <a:p>
            <a:pPr algn="ctr">
              <a:spcBef>
                <a:spcPts val="280"/>
              </a:spcBef>
            </a:pPr>
            <a:r>
              <a:rPr lang="en-US" sz="1000" dirty="0">
                <a:latin typeface="Utopia Std" panose="02040603060506020204" pitchFamily="18" charset="77"/>
              </a:rPr>
              <a:t>HR</a:t>
            </a:r>
            <a:endParaRPr lang="en-US" sz="1000" dirty="0"/>
          </a:p>
          <a:p>
            <a:pPr algn="ctr">
              <a:spcBef>
                <a:spcPts val="280"/>
              </a:spcBef>
            </a:pPr>
            <a:r>
              <a:rPr lang="en-US" sz="1000" dirty="0">
                <a:latin typeface="Utopia Std" panose="02040603060506020204" pitchFamily="18" charset="77"/>
                <a:ea typeface="Cambria"/>
              </a:rPr>
              <a:t>Interne </a:t>
            </a:r>
            <a:r>
              <a:rPr lang="en-US" sz="1000" dirty="0" err="1">
                <a:latin typeface="Utopia Std" panose="02040603060506020204" pitchFamily="18" charset="77"/>
                <a:ea typeface="Cambria"/>
              </a:rPr>
              <a:t>Communicatie</a:t>
            </a:r>
          </a:p>
          <a:p>
            <a:pPr algn="ctr">
              <a:spcBef>
                <a:spcPts val="280"/>
              </a:spcBef>
            </a:pPr>
            <a:r>
              <a:rPr lang="en-US" sz="1000" dirty="0" err="1">
                <a:latin typeface="Utopia Std" panose="02040603060506020204" pitchFamily="18" charset="77"/>
                <a:ea typeface="Cambria"/>
              </a:rPr>
              <a:t>Mogelijke</a:t>
            </a:r>
            <a:r>
              <a:rPr lang="en-US" sz="1000" dirty="0">
                <a:latin typeface="Utopia Std" panose="02040603060506020204" pitchFamily="18" charset="77"/>
                <a:ea typeface="Cambria"/>
              </a:rPr>
              <a:t> </a:t>
            </a:r>
            <a:r>
              <a:rPr lang="en-US" sz="1000" dirty="0" err="1">
                <a:latin typeface="Utopia Std" panose="02040603060506020204" pitchFamily="18" charset="77"/>
                <a:ea typeface="Cambria"/>
              </a:rPr>
              <a:t>ondersteuning</a:t>
            </a:r>
            <a:r>
              <a:rPr lang="en-US" sz="1000" dirty="0">
                <a:latin typeface="Utopia Std" panose="02040603060506020204" pitchFamily="18" charset="77"/>
                <a:ea typeface="Cambria"/>
              </a:rPr>
              <a:t> </a:t>
            </a:r>
            <a:r>
              <a:rPr lang="en-US" sz="1000" dirty="0" err="1">
                <a:latin typeface="Utopia Std" panose="02040603060506020204" pitchFamily="18" charset="77"/>
                <a:ea typeface="Cambria"/>
              </a:rPr>
              <a:t>Arbeidsmarkt</a:t>
            </a:r>
            <a:br>
              <a:rPr lang="en-US" sz="1000" dirty="0">
                <a:latin typeface="Utopia Std" panose="02040603060506020204" pitchFamily="18" charset="77"/>
                <a:ea typeface="Cambria"/>
              </a:rPr>
            </a:br>
            <a:r>
              <a:rPr lang="en-US" sz="1000" dirty="0" err="1">
                <a:latin typeface="Utopia Std" panose="02040603060506020204" pitchFamily="18" charset="77"/>
                <a:ea typeface="Cambria"/>
              </a:rPr>
              <a:t>communicatie</a:t>
            </a:r>
            <a:endParaRPr lang="en-US" sz="1000" dirty="0">
              <a:latin typeface="Utopia Std" panose="02040603060506020204" pitchFamily="18" charset="77"/>
              <a:ea typeface="Cambria"/>
            </a:endParaRPr>
          </a:p>
        </p:txBody>
      </p:sp>
    </p:spTree>
    <p:extLst>
      <p:ext uri="{BB962C8B-B14F-4D97-AF65-F5344CB8AC3E}">
        <p14:creationId xmlns:p14="http://schemas.microsoft.com/office/powerpoint/2010/main" val="22713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4367530" y="7210425"/>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13</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1636212" y="3331985"/>
            <a:ext cx="3437890" cy="452120"/>
          </a:xfrm>
          <a:prstGeom prst="rect">
            <a:avLst/>
          </a:prstGeom>
        </p:spPr>
        <p:txBody>
          <a:bodyPr vert="horz" wrap="square" lIns="0" tIns="12700" rIns="0" bIns="0" rtlCol="0">
            <a:spAutoFit/>
          </a:bodyPr>
          <a:lstStyle/>
          <a:p>
            <a:pPr marL="12700">
              <a:lnSpc>
                <a:spcPct val="100000"/>
              </a:lnSpc>
              <a:spcBef>
                <a:spcPts val="100"/>
              </a:spcBef>
            </a:pPr>
            <a:r>
              <a:rPr sz="2800" b="1" dirty="0">
                <a:latin typeface="Utopia Std Semibold Subhead" panose="02040603060506020204" pitchFamily="18" charset="77"/>
                <a:cs typeface="Cambria"/>
              </a:rPr>
              <a:t>2. Het gebruik: teksten</a:t>
            </a:r>
          </a:p>
        </p:txBody>
      </p:sp>
      <p:graphicFrame>
        <p:nvGraphicFramePr>
          <p:cNvPr id="8" name="Tabel 7">
            <a:extLst>
              <a:ext uri="{FF2B5EF4-FFF2-40B4-BE49-F238E27FC236}">
                <a16:creationId xmlns:a16="http://schemas.microsoft.com/office/drawing/2014/main" id="{C8160AAF-BC89-E10A-A91D-7E98D7A3DB38}"/>
              </a:ext>
            </a:extLst>
          </p:cNvPr>
          <p:cNvGraphicFramePr>
            <a:graphicFrameLocks noGrp="1"/>
          </p:cNvGraphicFramePr>
          <p:nvPr>
            <p:extLst>
              <p:ext uri="{D42A27DB-BD31-4B8C-83A1-F6EECF244321}">
                <p14:modId xmlns:p14="http://schemas.microsoft.com/office/powerpoint/2010/main" val="3900916773"/>
              </p:ext>
            </p:extLst>
          </p:nvPr>
        </p:nvGraphicFramePr>
        <p:xfrm>
          <a:off x="5499100" y="2187525"/>
          <a:ext cx="4264603" cy="2741040"/>
        </p:xfrm>
        <a:graphic>
          <a:graphicData uri="http://schemas.openxmlformats.org/drawingml/2006/table">
            <a:tbl>
              <a:tblPr firstRow="1" bandRow="1">
                <a:tableStyleId>{2D5ABB26-0587-4C30-8999-92F81FD0307C}</a:tableStyleId>
              </a:tblPr>
              <a:tblGrid>
                <a:gridCol w="3655003">
                  <a:extLst>
                    <a:ext uri="{9D8B030D-6E8A-4147-A177-3AD203B41FA5}">
                      <a16:colId xmlns:a16="http://schemas.microsoft.com/office/drawing/2014/main" val="256871713"/>
                    </a:ext>
                  </a:extLst>
                </a:gridCol>
                <a:gridCol w="609600">
                  <a:extLst>
                    <a:ext uri="{9D8B030D-6E8A-4147-A177-3AD203B41FA5}">
                      <a16:colId xmlns:a16="http://schemas.microsoft.com/office/drawing/2014/main" val="2046151409"/>
                    </a:ext>
                  </a:extLst>
                </a:gridCol>
              </a:tblGrid>
              <a:tr h="319277">
                <a:tc>
                  <a:txBody>
                    <a:bodyPr/>
                    <a:lstStyle/>
                    <a:p>
                      <a:pPr marL="31750" algn="l">
                        <a:lnSpc>
                          <a:spcPct val="100000"/>
                        </a:lnSpc>
                        <a:spcBef>
                          <a:spcPts val="254"/>
                        </a:spcBef>
                      </a:pPr>
                      <a:r>
                        <a:rPr sz="1500" b="0" i="0" spc="-55" dirty="0">
                          <a:latin typeface="Utopia Std" panose="02040603060506020204" pitchFamily="18" charset="77"/>
                          <a:cs typeface="Cambria"/>
                        </a:rPr>
                        <a:t>2.1</a:t>
                      </a:r>
                      <a:r>
                        <a:rPr sz="1500" b="0" i="0" spc="275" dirty="0">
                          <a:latin typeface="Utopia Std" panose="02040603060506020204" pitchFamily="18" charset="77"/>
                          <a:cs typeface="Cambria"/>
                        </a:rPr>
                        <a:t> </a:t>
                      </a:r>
                      <a:r>
                        <a:rPr sz="1500" b="0" i="0" spc="20" dirty="0">
                          <a:latin typeface="Utopia Std" panose="02040603060506020204" pitchFamily="18" charset="77"/>
                          <a:cs typeface="Cambria"/>
                        </a:rPr>
                        <a:t>Concept </a:t>
                      </a:r>
                      <a:r>
                        <a:rPr sz="1500" b="0" i="0" spc="5" dirty="0">
                          <a:latin typeface="Utopia Std" panose="02040603060506020204" pitchFamily="18" charset="77"/>
                          <a:cs typeface="Cambria"/>
                        </a:rPr>
                        <a:t>copy</a:t>
                      </a:r>
                      <a:r>
                        <a:rPr sz="1500" b="0" i="0" spc="25" dirty="0">
                          <a:latin typeface="Utopia Std" panose="02040603060506020204" pitchFamily="18" charset="77"/>
                          <a:cs typeface="Cambria"/>
                        </a:rPr>
                        <a:t> </a:t>
                      </a:r>
                      <a:r>
                        <a:rPr sz="1500" b="0" i="0" spc="-45" dirty="0">
                          <a:latin typeface="Utopia Std" panose="02040603060506020204" pitchFamily="18" charset="77"/>
                          <a:cs typeface="Cambria"/>
                        </a:rPr>
                        <a:t>en</a:t>
                      </a:r>
                      <a:r>
                        <a:rPr sz="1500" b="0" i="0" spc="25" dirty="0">
                          <a:latin typeface="Utopia Std" panose="02040603060506020204" pitchFamily="18" charset="77"/>
                          <a:cs typeface="Cambria"/>
                        </a:rPr>
                        <a:t> </a:t>
                      </a:r>
                      <a:r>
                        <a:rPr sz="1500" b="0" i="0" spc="-40" dirty="0">
                          <a:latin typeface="Utopia Std" panose="02040603060506020204" pitchFamily="18" charset="77"/>
                          <a:cs typeface="Cambria"/>
                        </a:rPr>
                        <a:t>kopregels</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sz="1500" b="0" i="0" strike="noStrike" spc="-110" dirty="0">
                          <a:solidFill>
                            <a:schemeClr val="bg1"/>
                          </a:solidFill>
                          <a:latin typeface="Utopia Std" panose="02040603060506020204" pitchFamily="18" charset="77"/>
                          <a:cs typeface="Cambria"/>
                          <a:hlinkClick r:id="rId2" action="ppaction://hlinksldjump">
                            <a:extLst>
                              <a:ext uri="{A12FA001-AC4F-418D-AE19-62706E023703}">
                                <ahyp:hlinkClr xmlns:ahyp="http://schemas.microsoft.com/office/drawing/2018/hyperlinkcolor" val="tx"/>
                              </a:ext>
                            </a:extLst>
                          </a:hlinkClick>
                        </a:rPr>
                        <a:t>1</a:t>
                      </a:r>
                      <a:r>
                        <a:rPr lang="nl-NL" sz="1500" b="0" i="0" strike="noStrike" spc="-110" dirty="0">
                          <a:solidFill>
                            <a:schemeClr val="bg1"/>
                          </a:solidFill>
                          <a:latin typeface="Utopia Std" panose="02040603060506020204" pitchFamily="18" charset="77"/>
                          <a:cs typeface="Cambria"/>
                          <a:hlinkClick r:id="rId2" action="ppaction://hlinksldjump">
                            <a:extLst>
                              <a:ext uri="{A12FA001-AC4F-418D-AE19-62706E023703}">
                                <ahyp:hlinkClr xmlns:ahyp="http://schemas.microsoft.com/office/drawing/2018/hyperlinkcolor" val="tx"/>
                              </a:ext>
                            </a:extLst>
                          </a:hlinkClick>
                        </a:rPr>
                        <a:t>4</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39052614"/>
                  </a:ext>
                </a:extLst>
              </a:tr>
              <a:tr h="317563">
                <a:tc>
                  <a:txBody>
                    <a:bodyPr/>
                    <a:lstStyle/>
                    <a:p>
                      <a:pPr marL="31750" algn="l">
                        <a:lnSpc>
                          <a:spcPct val="100000"/>
                        </a:lnSpc>
                        <a:spcBef>
                          <a:spcPts val="254"/>
                        </a:spcBef>
                      </a:pPr>
                      <a:r>
                        <a:rPr sz="1500" b="0" i="0" spc="-25" dirty="0">
                          <a:latin typeface="Utopia Std" panose="02040603060506020204" pitchFamily="18" charset="77"/>
                          <a:cs typeface="Cambria"/>
                        </a:rPr>
                        <a:t>2.2</a:t>
                      </a:r>
                      <a:r>
                        <a:rPr sz="1500" b="0" i="0" spc="135" dirty="0">
                          <a:latin typeface="Utopia Std" panose="02040603060506020204" pitchFamily="18" charset="77"/>
                          <a:cs typeface="Cambria"/>
                        </a:rPr>
                        <a:t> </a:t>
                      </a:r>
                      <a:r>
                        <a:rPr sz="1500" b="0" i="0" spc="-10" dirty="0">
                          <a:latin typeface="Utopia Std" panose="02040603060506020204" pitchFamily="18" charset="77"/>
                          <a:cs typeface="Cambria"/>
                        </a:rPr>
                        <a:t>Format</a:t>
                      </a:r>
                      <a:r>
                        <a:rPr sz="1500" b="0" i="0" spc="15" dirty="0">
                          <a:latin typeface="Utopia Std" panose="02040603060506020204" pitchFamily="18" charset="77"/>
                          <a:cs typeface="Cambria"/>
                        </a:rPr>
                        <a:t> </a:t>
                      </a:r>
                      <a:r>
                        <a:rPr sz="1500" b="0" i="0" spc="-25" dirty="0">
                          <a:latin typeface="Utopia Std" panose="02040603060506020204" pitchFamily="18" charset="77"/>
                          <a:cs typeface="Cambria"/>
                        </a:rPr>
                        <a:t>testimonials</a:t>
                      </a:r>
                      <a:endParaRPr sz="1500" b="0" i="0" dirty="0">
                        <a:latin typeface="Utopia Std" panose="02040603060506020204" pitchFamily="18" charset="77"/>
                        <a:cs typeface="Cambria"/>
                      </a:endParaRPr>
                    </a:p>
                  </a:txBody>
                  <a:tcPr marL="0" marR="0" marT="72000" marB="0"/>
                </a:tc>
                <a:tc>
                  <a:txBody>
                    <a:bodyPr/>
                    <a:lstStyle/>
                    <a:p>
                      <a:pPr marR="202565" algn="ctr">
                        <a:lnSpc>
                          <a:spcPct val="100000"/>
                        </a:lnSpc>
                        <a:spcBef>
                          <a:spcPts val="254"/>
                        </a:spcBef>
                      </a:pPr>
                      <a:r>
                        <a:rPr sz="1500" b="0" i="0" strike="noStrike" spc="-120" dirty="0">
                          <a:solidFill>
                            <a:schemeClr val="bg1"/>
                          </a:solidFill>
                          <a:latin typeface="Utopia Std" panose="02040603060506020204" pitchFamily="18" charset="77"/>
                          <a:cs typeface="Cambria"/>
                          <a:hlinkClick r:id="rId3" action="ppaction://hlinksldjump">
                            <a:extLst>
                              <a:ext uri="{A12FA001-AC4F-418D-AE19-62706E023703}">
                                <ahyp:hlinkClr xmlns:ahyp="http://schemas.microsoft.com/office/drawing/2018/hyperlinkcolor" val="tx"/>
                              </a:ext>
                            </a:extLst>
                          </a:hlinkClick>
                        </a:rPr>
                        <a:t>1</a:t>
                      </a:r>
                      <a:r>
                        <a:rPr lang="nl-NL" sz="1500" b="0" i="0" strike="noStrike" spc="-120" dirty="0">
                          <a:solidFill>
                            <a:schemeClr val="bg1"/>
                          </a:solidFill>
                          <a:latin typeface="Utopia Std" panose="02040603060506020204" pitchFamily="18" charset="77"/>
                          <a:cs typeface="Cambria"/>
                          <a:hlinkClick r:id="rId3" action="ppaction://hlinksldjump">
                            <a:extLst>
                              <a:ext uri="{A12FA001-AC4F-418D-AE19-62706E023703}">
                                <ahyp:hlinkClr xmlns:ahyp="http://schemas.microsoft.com/office/drawing/2018/hyperlinkcolor" val="tx"/>
                              </a:ext>
                            </a:extLst>
                          </a:hlinkClick>
                        </a:rPr>
                        <a:t>8</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2594826097"/>
                  </a:ext>
                </a:extLst>
              </a:tr>
              <a:tr h="285299">
                <a:tc>
                  <a:txBody>
                    <a:bodyPr/>
                    <a:lstStyle/>
                    <a:p>
                      <a:pPr marL="31750" algn="l">
                        <a:lnSpc>
                          <a:spcPct val="100000"/>
                        </a:lnSpc>
                        <a:spcBef>
                          <a:spcPts val="1505"/>
                        </a:spcBef>
                      </a:pPr>
                      <a:r>
                        <a:rPr sz="1500" b="0" i="0" spc="-30" dirty="0">
                          <a:latin typeface="Utopia Std" panose="02040603060506020204" pitchFamily="18" charset="77"/>
                          <a:cs typeface="Cambria"/>
                        </a:rPr>
                        <a:t>2.3</a:t>
                      </a:r>
                      <a:r>
                        <a:rPr sz="1500" b="0" i="0" spc="150" dirty="0">
                          <a:latin typeface="Utopia Std" panose="02040603060506020204" pitchFamily="18" charset="77"/>
                          <a:cs typeface="Cambria"/>
                        </a:rPr>
                        <a:t> </a:t>
                      </a:r>
                      <a:r>
                        <a:rPr sz="1500" b="0" i="0" spc="-20" dirty="0">
                          <a:latin typeface="Utopia Std" panose="02040603060506020204" pitchFamily="18" charset="77"/>
                          <a:cs typeface="Cambria"/>
                        </a:rPr>
                        <a:t>Voorbeeld</a:t>
                      </a:r>
                      <a:r>
                        <a:rPr sz="1500" b="0" i="0" spc="15" dirty="0">
                          <a:latin typeface="Utopia Std" panose="02040603060506020204" pitchFamily="18" charset="77"/>
                          <a:cs typeface="Cambria"/>
                        </a:rPr>
                        <a:t> </a:t>
                      </a:r>
                      <a:r>
                        <a:rPr sz="1500" b="0" i="0" spc="-20" dirty="0">
                          <a:latin typeface="Utopia Std" panose="02040603060506020204" pitchFamily="18" charset="77"/>
                          <a:cs typeface="Cambria"/>
                        </a:rPr>
                        <a:t>testimonial</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1505"/>
                        </a:spcBef>
                      </a:pPr>
                      <a:r>
                        <a:rPr sz="1500" b="0" i="0" strike="noStrike" spc="-130" dirty="0">
                          <a:solidFill>
                            <a:schemeClr val="bg1"/>
                          </a:solidFill>
                          <a:latin typeface="Utopia Std" panose="02040603060506020204" pitchFamily="18" charset="77"/>
                          <a:cs typeface="Cambria"/>
                          <a:hlinkClick r:id="rId4" action="ppaction://hlinksldjump">
                            <a:extLst>
                              <a:ext uri="{A12FA001-AC4F-418D-AE19-62706E023703}">
                                <ahyp:hlinkClr xmlns:ahyp="http://schemas.microsoft.com/office/drawing/2018/hyperlinkcolor" val="tx"/>
                              </a:ext>
                            </a:extLst>
                          </a:hlinkClick>
                        </a:rPr>
                        <a:t>1</a:t>
                      </a:r>
                      <a:r>
                        <a:rPr lang="nl-NL" sz="1500" b="0" i="0" strike="noStrike" spc="-130" dirty="0">
                          <a:solidFill>
                            <a:schemeClr val="bg1"/>
                          </a:solidFill>
                          <a:latin typeface="Utopia Std" panose="02040603060506020204" pitchFamily="18" charset="77"/>
                          <a:cs typeface="Cambria"/>
                          <a:hlinkClick r:id="rId4" action="ppaction://hlinksldjump">
                            <a:extLst>
                              <a:ext uri="{A12FA001-AC4F-418D-AE19-62706E023703}">
                                <ahyp:hlinkClr xmlns:ahyp="http://schemas.microsoft.com/office/drawing/2018/hyperlinkcolor" val="tx"/>
                              </a:ext>
                            </a:extLst>
                          </a:hlinkClick>
                        </a:rPr>
                        <a:t>9</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4096014677"/>
                  </a:ext>
                </a:extLst>
              </a:tr>
              <a:tr h="0">
                <a:tc>
                  <a:txBody>
                    <a:bodyPr/>
                    <a:lstStyle/>
                    <a:p>
                      <a:pPr marL="31750" algn="l">
                        <a:lnSpc>
                          <a:spcPct val="100000"/>
                        </a:lnSpc>
                        <a:spcBef>
                          <a:spcPts val="254"/>
                        </a:spcBef>
                      </a:pPr>
                      <a:r>
                        <a:rPr sz="1500" b="0" i="0" spc="-45" dirty="0">
                          <a:latin typeface="Utopia Std" panose="02040603060506020204" pitchFamily="18" charset="77"/>
                          <a:cs typeface="Cambria"/>
                        </a:rPr>
                        <a:t>2.4</a:t>
                      </a:r>
                      <a:r>
                        <a:rPr sz="1500" b="0" i="0" spc="204" dirty="0">
                          <a:latin typeface="Utopia Std" panose="02040603060506020204" pitchFamily="18" charset="77"/>
                          <a:cs typeface="Cambria"/>
                        </a:rPr>
                        <a:t> </a:t>
                      </a:r>
                      <a:r>
                        <a:rPr sz="1500" b="0" i="0" spc="-10" dirty="0">
                          <a:latin typeface="Utopia Std" panose="02040603060506020204" pitchFamily="18" charset="77"/>
                          <a:cs typeface="Cambria"/>
                        </a:rPr>
                        <a:t>Format</a:t>
                      </a:r>
                      <a:r>
                        <a:rPr sz="1500" b="0" i="0" spc="15" dirty="0">
                          <a:latin typeface="Utopia Std" panose="02040603060506020204" pitchFamily="18" charset="77"/>
                          <a:cs typeface="Cambria"/>
                        </a:rPr>
                        <a:t> </a:t>
                      </a:r>
                      <a:r>
                        <a:rPr sz="1500" b="0" i="0" spc="-35" dirty="0" err="1">
                          <a:latin typeface="Utopia Std" panose="02040603060506020204" pitchFamily="18" charset="77"/>
                          <a:cs typeface="Cambria"/>
                        </a:rPr>
                        <a:t>vacaturetekst</a:t>
                      </a:r>
                      <a:endParaRPr lang="nl-NL" sz="1500" b="0" i="0" spc="-35"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sz="1500" b="0" i="0" strike="noStrike" spc="-85" dirty="0">
                          <a:solidFill>
                            <a:schemeClr val="bg1"/>
                          </a:solidFill>
                          <a:latin typeface="Utopia Std" panose="02040603060506020204" pitchFamily="18" charset="77"/>
                          <a:cs typeface="Cambria"/>
                          <a:hlinkClick r:id="rId5" action="ppaction://hlinksldjump">
                            <a:extLst>
                              <a:ext uri="{A12FA001-AC4F-418D-AE19-62706E023703}">
                                <ahyp:hlinkClr xmlns:ahyp="http://schemas.microsoft.com/office/drawing/2018/hyperlinkcolor" val="tx"/>
                              </a:ext>
                            </a:extLst>
                          </a:hlinkClick>
                        </a:rPr>
                        <a:t>2</a:t>
                      </a:r>
                      <a:r>
                        <a:rPr lang="nl-NL" sz="1500" b="0" i="0" strike="noStrike" spc="-85" dirty="0">
                          <a:solidFill>
                            <a:schemeClr val="bg1"/>
                          </a:solidFill>
                          <a:latin typeface="Utopia Std" panose="02040603060506020204" pitchFamily="18" charset="77"/>
                          <a:cs typeface="Cambria"/>
                          <a:hlinkClick r:id="rId5" action="ppaction://hlinksldjump">
                            <a:extLst>
                              <a:ext uri="{A12FA001-AC4F-418D-AE19-62706E023703}">
                                <ahyp:hlinkClr xmlns:ahyp="http://schemas.microsoft.com/office/drawing/2018/hyperlinkcolor" val="tx"/>
                              </a:ext>
                            </a:extLst>
                          </a:hlinkClick>
                        </a:rPr>
                        <a:t>3</a:t>
                      </a:r>
                      <a:endParaRPr lang="nl-NL" sz="1500" b="0" i="0" strike="noStrike" spc="-85"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681058148"/>
                  </a:ext>
                </a:extLst>
              </a:tr>
              <a:tr h="285299">
                <a:tc>
                  <a:txBody>
                    <a:bodyPr/>
                    <a:lstStyle/>
                    <a:p>
                      <a:pPr marL="31750" algn="l">
                        <a:lnSpc>
                          <a:spcPct val="100000"/>
                        </a:lnSpc>
                        <a:spcBef>
                          <a:spcPts val="254"/>
                        </a:spcBef>
                      </a:pPr>
                      <a:r>
                        <a:rPr lang="nl-NL" sz="1500" b="0" i="0" dirty="0">
                          <a:latin typeface="Utopia Std" panose="02040603060506020204" pitchFamily="18" charset="77"/>
                          <a:cs typeface="Cambria"/>
                        </a:rPr>
                        <a:t>2.5 Informele vacaturetekst opbouw</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spc="-85" dirty="0">
                          <a:solidFill>
                            <a:schemeClr val="bg1"/>
                          </a:solidFill>
                          <a:latin typeface="Utopia Std" panose="02040603060506020204" pitchFamily="18" charset="77"/>
                          <a:cs typeface="Cambria"/>
                          <a:hlinkClick r:id="rId6" action="ppaction://hlinksldjump"/>
                        </a:rPr>
                        <a:t>24</a:t>
                      </a:r>
                      <a:endParaRPr lang="nl-NL" sz="1500" b="0" i="0" strike="noStrike" spc="-85"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1533274233"/>
                  </a:ext>
                </a:extLst>
              </a:tr>
              <a:tr h="285299">
                <a:tc>
                  <a:txBody>
                    <a:bodyPr/>
                    <a:lstStyle/>
                    <a:p>
                      <a:pPr marL="31750" algn="l">
                        <a:lnSpc>
                          <a:spcPct val="100000"/>
                        </a:lnSpc>
                        <a:spcBef>
                          <a:spcPts val="254"/>
                        </a:spcBef>
                      </a:pPr>
                      <a:r>
                        <a:rPr lang="nl-NL" sz="1500" b="0" i="0" dirty="0">
                          <a:latin typeface="Utopia Std" panose="02040603060506020204" pitchFamily="18" charset="77"/>
                          <a:cs typeface="Cambria"/>
                        </a:rPr>
                        <a:t>2.6 Voorbeeld informele vacaturetekst</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7" action="ppaction://hlinksldjump"/>
                        </a:rPr>
                        <a:t>28</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3566705276"/>
                  </a:ext>
                </a:extLst>
              </a:tr>
              <a:tr h="285299">
                <a:tc>
                  <a:txBody>
                    <a:bodyPr/>
                    <a:lstStyle/>
                    <a:p>
                      <a:pPr marL="31750" algn="l">
                        <a:lnSpc>
                          <a:spcPct val="100000"/>
                        </a:lnSpc>
                        <a:spcBef>
                          <a:spcPts val="254"/>
                        </a:spcBef>
                      </a:pPr>
                      <a:r>
                        <a:rPr lang="nl-NL" sz="1500" b="0" i="0" dirty="0">
                          <a:latin typeface="Utopia Std" panose="02040603060506020204" pitchFamily="18" charset="77"/>
                          <a:cs typeface="Cambria"/>
                        </a:rPr>
                        <a:t>2.7 Formele vacaturetekst opbouw</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8" action="ppaction://hlinksldjump"/>
                        </a:rPr>
                        <a:t>30</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1673749616"/>
                  </a:ext>
                </a:extLst>
              </a:tr>
              <a:tr h="285299">
                <a:tc>
                  <a:txBody>
                    <a:bodyPr/>
                    <a:lstStyle/>
                    <a:p>
                      <a:pPr marL="31750" algn="l">
                        <a:lnSpc>
                          <a:spcPct val="100000"/>
                        </a:lnSpc>
                        <a:spcBef>
                          <a:spcPts val="254"/>
                        </a:spcBef>
                      </a:pPr>
                      <a:r>
                        <a:rPr lang="nl-NL" sz="1500" b="0" i="0" dirty="0">
                          <a:latin typeface="Utopia Std" panose="02040603060506020204" pitchFamily="18" charset="77"/>
                          <a:cs typeface="Cambria"/>
                        </a:rPr>
                        <a:t>2.8 Voorbeeld formele vacaturetekst</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9" action="ppaction://hlinksldjump"/>
                        </a:rPr>
                        <a:t>34</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831111105"/>
                  </a:ext>
                </a:extLst>
              </a:tr>
              <a:tr h="285299">
                <a:tc>
                  <a:txBody>
                    <a:bodyPr/>
                    <a:lstStyle/>
                    <a:p>
                      <a:pPr marL="31750" algn="l">
                        <a:lnSpc>
                          <a:spcPct val="100000"/>
                        </a:lnSpc>
                        <a:spcBef>
                          <a:spcPts val="254"/>
                        </a:spcBef>
                      </a:pPr>
                      <a:r>
                        <a:rPr lang="nl-NL" sz="1500" b="0" i="0" dirty="0">
                          <a:latin typeface="Utopia Std" panose="02040603060506020204" pitchFamily="18" charset="77"/>
                          <a:cs typeface="Cambria"/>
                        </a:rPr>
                        <a:t>2.9 Diversiteit &amp; </a:t>
                      </a:r>
                      <a:r>
                        <a:rPr lang="nl-NL" sz="1500" b="0" i="0" dirty="0" err="1">
                          <a:latin typeface="Utopia Std" panose="02040603060506020204" pitchFamily="18" charset="77"/>
                          <a:cs typeface="Cambria"/>
                        </a:rPr>
                        <a:t>Inclusiviteit</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10" action="ppaction://hlinksldjump"/>
                        </a:rPr>
                        <a:t>36</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66836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9847" y="1420442"/>
            <a:ext cx="4873653" cy="443711"/>
          </a:xfrm>
          <a:prstGeom prst="rect">
            <a:avLst/>
          </a:prstGeom>
        </p:spPr>
        <p:txBody>
          <a:bodyPr vert="horz" wrap="square" lIns="0" tIns="12700" rIns="0" bIns="0" rtlCol="0">
            <a:spAutoFit/>
          </a:bodyPr>
          <a:lstStyle/>
          <a:p>
            <a:pPr marL="12700">
              <a:lnSpc>
                <a:spcPct val="100000"/>
              </a:lnSpc>
              <a:spcBef>
                <a:spcPts val="100"/>
              </a:spcBef>
            </a:pPr>
            <a:r>
              <a:rPr b="1" dirty="0">
                <a:latin typeface="Utopia Std Semibold Subhead" panose="02040603060506020204" pitchFamily="18" charset="77"/>
              </a:rPr>
              <a:t>2.1 </a:t>
            </a:r>
            <a:r>
              <a:rPr b="1" dirty="0">
                <a:solidFill>
                  <a:srgbClr val="DD0029"/>
                </a:solidFill>
                <a:latin typeface="Utopia Std Semibold Subhead" panose="02040603060506020204" pitchFamily="18" charset="77"/>
              </a:rPr>
              <a:t>Concept </a:t>
            </a:r>
            <a:r>
              <a:rPr b="1" dirty="0">
                <a:latin typeface="Utopia Std Semibold Subhead" panose="02040603060506020204" pitchFamily="18" charset="77"/>
              </a:rPr>
              <a:t>copy en kopregels</a:t>
            </a:r>
          </a:p>
        </p:txBody>
      </p:sp>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14</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3" name="object 3"/>
          <p:cNvSpPr txBox="1"/>
          <p:nvPr/>
        </p:nvSpPr>
        <p:spPr>
          <a:xfrm>
            <a:off x="1539847" y="2255601"/>
            <a:ext cx="7463790" cy="3483133"/>
          </a:xfrm>
          <a:prstGeom prst="rect">
            <a:avLst/>
          </a:prstGeom>
        </p:spPr>
        <p:txBody>
          <a:bodyPr vert="horz" wrap="square" lIns="0" tIns="12700" rIns="0" bIns="0" rtlCol="0" anchor="t">
            <a:spAutoFit/>
          </a:bodyPr>
          <a:lstStyle/>
          <a:p>
            <a:pPr marL="14400" marR="5080">
              <a:lnSpc>
                <a:spcPct val="128000"/>
              </a:lnSpc>
              <a:spcBef>
                <a:spcPts val="1820"/>
              </a:spcBef>
            </a:pPr>
            <a:r>
              <a:rPr lang="en-US" sz="1300" dirty="0" err="1">
                <a:latin typeface="Utopia Std" panose="02040603060506020204" pitchFamily="18" charset="77"/>
                <a:cs typeface="Cambria"/>
              </a:rPr>
              <a:t>Zoals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uitgelegd</a:t>
            </a:r>
            <a:r>
              <a:rPr lang="en-US" sz="1300" dirty="0">
                <a:latin typeface="Utopia Std" panose="02040603060506020204" pitchFamily="18" charset="77"/>
                <a:cs typeface="Cambria"/>
              </a:rPr>
              <a:t> in de </a:t>
            </a:r>
            <a:r>
              <a:rPr lang="en-US" sz="1300" dirty="0" err="1">
                <a:latin typeface="Utopia Std" panose="02040603060506020204" pitchFamily="18" charset="77"/>
                <a:cs typeface="Cambria"/>
              </a:rPr>
              <a:t>vorige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hoofdstukken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wordt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werving</a:t>
            </a:r>
            <a:r>
              <a:rPr lang="en-US" sz="1300" dirty="0">
                <a:latin typeface="Utopia Std" panose="02040603060506020204" pitchFamily="18" charset="77"/>
                <a:cs typeface="Cambria"/>
              </a:rPr>
              <a:t> </a:t>
            </a:r>
            <a:r>
              <a:rPr sz="1300" dirty="0">
                <a:latin typeface="Utopia Std" panose="02040603060506020204" pitchFamily="18" charset="77"/>
                <a:cs typeface="Cambria"/>
              </a:rPr>
              <a:t>op </a:t>
            </a:r>
            <a:r>
              <a:rPr sz="1300" dirty="0" err="1">
                <a:latin typeface="Utopia Std" panose="02040603060506020204" pitchFamily="18" charset="77"/>
                <a:cs typeface="Cambria"/>
              </a:rPr>
              <a:t>verschillende</a:t>
            </a:r>
            <a:r>
              <a:rPr sz="1300" dirty="0">
                <a:latin typeface="Utopia Std" panose="02040603060506020204" pitchFamily="18" charset="77"/>
                <a:cs typeface="Cambria"/>
              </a:rPr>
              <a:t> </a:t>
            </a:r>
            <a:r>
              <a:rPr sz="1300" dirty="0" err="1">
                <a:latin typeface="Utopia Std" panose="02040603060506020204" pitchFamily="18" charset="77"/>
                <a:cs typeface="Cambria"/>
              </a:rPr>
              <a:t>niveaus</a:t>
            </a:r>
            <a:r>
              <a:rPr sz="1300" dirty="0">
                <a:latin typeface="Utopia Std" panose="02040603060506020204" pitchFamily="18" charset="77"/>
                <a:cs typeface="Cambria"/>
              </a:rPr>
              <a:t> </a:t>
            </a:r>
            <a:r>
              <a:rPr lang="en-US" sz="1300" dirty="0" err="1">
                <a:latin typeface="Utopia Std" panose="02040603060506020204" pitchFamily="18" charset="77"/>
                <a:cs typeface="Cambria"/>
              </a:rPr>
              <a:t>ingestoken</a:t>
            </a:r>
            <a:r>
              <a:rPr sz="1300" dirty="0">
                <a:latin typeface="Utopia Std" panose="02040603060506020204" pitchFamily="18" charset="77"/>
                <a:cs typeface="Cambria"/>
              </a:rPr>
              <a:t>. De </a:t>
            </a:r>
            <a:r>
              <a:rPr sz="1300" dirty="0" err="1">
                <a:latin typeface="Utopia Std" panose="02040603060506020204" pitchFamily="18" charset="77"/>
                <a:cs typeface="Cambria"/>
              </a:rPr>
              <a:t>inhoud</a:t>
            </a:r>
            <a:r>
              <a:rPr sz="1300" dirty="0">
                <a:latin typeface="Utopia Std" panose="02040603060506020204" pitchFamily="18" charset="77"/>
                <a:cs typeface="Cambria"/>
              </a:rPr>
              <a:t> van de </a:t>
            </a:r>
            <a:r>
              <a:rPr lang="en-US" sz="1300" dirty="0">
                <a:latin typeface="Utopia Std" panose="02040603060506020204" pitchFamily="18" charset="77"/>
                <a:cs typeface="Cambria"/>
              </a:rPr>
              <a:t>teksten </a:t>
            </a:r>
            <a:r>
              <a:rPr sz="1300" dirty="0">
                <a:latin typeface="Utopia Std" panose="02040603060506020204" pitchFamily="18" charset="77"/>
                <a:cs typeface="Cambria"/>
              </a:rPr>
              <a:t>sluit aan bij de </a:t>
            </a:r>
            <a:r>
              <a:rPr sz="1300" dirty="0" err="1">
                <a:latin typeface="Utopia Std" panose="02040603060506020204" pitchFamily="18" charset="77"/>
                <a:cs typeface="Cambria"/>
              </a:rPr>
              <a:t>doelstellingen</a:t>
            </a:r>
            <a:r>
              <a:rPr sz="1300" dirty="0">
                <a:latin typeface="Utopia Std" panose="02040603060506020204" pitchFamily="18" charset="77"/>
                <a:cs typeface="Cambria"/>
              </a:rPr>
              <a:t> van de </a:t>
            </a:r>
            <a:r>
              <a:rPr sz="1300" dirty="0" err="1">
                <a:latin typeface="Utopia Std" panose="02040603060506020204" pitchFamily="18" charset="77"/>
                <a:cs typeface="Cambria"/>
              </a:rPr>
              <a:t>communicatielagen</a:t>
            </a:r>
            <a:r>
              <a:rPr sz="1300" dirty="0">
                <a:latin typeface="Utopia Std" panose="02040603060506020204" pitchFamily="18" charset="77"/>
                <a:cs typeface="Cambria"/>
              </a:rPr>
              <a:t>:</a:t>
            </a:r>
            <a:endParaRPr sz="1700" dirty="0">
              <a:latin typeface="Utopia Std" panose="02040603060506020204" pitchFamily="18" charset="77"/>
              <a:cs typeface="Cambria"/>
            </a:endParaRPr>
          </a:p>
          <a:p>
            <a:pPr marL="471600" marR="692150" lvl="1" indent="-252095">
              <a:lnSpc>
                <a:spcPct val="128000"/>
              </a:lnSpc>
              <a:spcBef>
                <a:spcPts val="1820"/>
              </a:spcBef>
              <a:buAutoNum type="arabicPeriod"/>
              <a:tabLst>
                <a:tab pos="588645" algn="l"/>
                <a:tab pos="589280" algn="l"/>
              </a:tabLst>
            </a:pPr>
            <a:r>
              <a:rPr lang="en-US" sz="1300" dirty="0">
                <a:latin typeface="Utopia Std" panose="02040603060506020204" pitchFamily="18" charset="77"/>
                <a:cs typeface="Cambria"/>
              </a:rPr>
              <a:t>See-</a:t>
            </a:r>
            <a:r>
              <a:rPr lang="en-US" sz="1300" dirty="0" err="1">
                <a:latin typeface="Utopia Std" panose="02040603060506020204" pitchFamily="18" charset="77"/>
                <a:cs typeface="Cambria"/>
              </a:rPr>
              <a:t>laag</a:t>
            </a:r>
            <a:r>
              <a:rPr sz="1300" dirty="0">
                <a:latin typeface="Utopia Std" panose="02040603060506020204" pitchFamily="18" charset="77"/>
                <a:cs typeface="Cambria"/>
              </a:rPr>
              <a: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benadrukken</a:t>
            </a:r>
            <a:r>
              <a:rPr sz="1300" dirty="0">
                <a:latin typeface="Utopia Std" panose="02040603060506020204" pitchFamily="18" charset="77"/>
                <a:cs typeface="Cambria"/>
              </a:rPr>
              <a:t> van </a:t>
            </a:r>
            <a:r>
              <a:rPr sz="1300" dirty="0" err="1">
                <a:latin typeface="Utopia Std" panose="02040603060506020204" pitchFamily="18" charset="77"/>
                <a:cs typeface="Cambria"/>
              </a:rPr>
              <a:t>kansen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mogelijkheden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impact</a:t>
            </a:r>
            <a:r>
              <a:rPr sz="1300" dirty="0">
                <a:latin typeface="Utopia Std" panose="02040603060506020204" pitchFamily="18" charset="77"/>
                <a:cs typeface="Cambria"/>
              </a:rPr>
              <a:t>, op </a:t>
            </a:r>
            <a:r>
              <a:rPr sz="1300" dirty="0" err="1">
                <a:latin typeface="Utopia Std" panose="02040603060506020204" pitchFamily="18" charset="77"/>
                <a:cs typeface="Cambria"/>
              </a:rPr>
              <a:t>persoonlijk</a:t>
            </a:r>
            <a:r>
              <a:rPr sz="1300" dirty="0">
                <a:latin typeface="Utopia Std" panose="02040603060506020204" pitchFamily="18" charset="77"/>
                <a:cs typeface="Cambria"/>
              </a:rPr>
              <a:t>, </a:t>
            </a:r>
            <a:r>
              <a:rPr sz="1300" dirty="0" err="1">
                <a:latin typeface="Utopia Std" panose="02040603060506020204" pitchFamily="18" charset="77"/>
                <a:cs typeface="Cambria"/>
              </a:rPr>
              <a:t>professioneel</a:t>
            </a:r>
            <a:r>
              <a:rPr sz="1300" dirty="0">
                <a:latin typeface="Utopia Std" panose="02040603060506020204" pitchFamily="18" charset="77"/>
                <a:cs typeface="Cambria"/>
              </a:rPr>
              <a:t> </a:t>
            </a:r>
            <a:r>
              <a:rPr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sz="1300" dirty="0" err="1">
                <a:latin typeface="Utopia Std" panose="02040603060506020204" pitchFamily="18" charset="77"/>
                <a:cs typeface="Cambria"/>
              </a:rPr>
              <a:t>maatschappelijk</a:t>
            </a:r>
            <a:r>
              <a:rPr sz="1300" dirty="0">
                <a:latin typeface="Utopia Std" panose="02040603060506020204" pitchFamily="18" charset="77"/>
                <a:cs typeface="Cambria"/>
              </a:rPr>
              <a:t> </a:t>
            </a:r>
            <a:r>
              <a:rPr lang="en-US" sz="1300" dirty="0" err="1">
                <a:latin typeface="Utopia Std" panose="02040603060506020204" pitchFamily="18" charset="77"/>
                <a:cs typeface="Cambria"/>
              </a:rPr>
              <a:t>niveau</a:t>
            </a:r>
            <a:r>
              <a:rPr lang="en-US" sz="1300" dirty="0">
                <a:latin typeface="Utopia Std" panose="02040603060506020204" pitchFamily="18" charset="77"/>
                <a:cs typeface="Cambria"/>
              </a:rPr>
              <a:t>;</a:t>
            </a:r>
            <a:endParaRPr sz="2050" dirty="0">
              <a:latin typeface="Utopia Std" panose="02040603060506020204" pitchFamily="18" charset="77"/>
              <a:cs typeface="Cambria"/>
            </a:endParaRPr>
          </a:p>
          <a:p>
            <a:pPr marL="471600" lvl="1" indent="-252095">
              <a:lnSpc>
                <a:spcPct val="128000"/>
              </a:lnSpc>
              <a:spcBef>
                <a:spcPts val="1820"/>
              </a:spcBef>
              <a:buAutoNum type="arabicPeriod"/>
              <a:tabLst>
                <a:tab pos="588645" algn="l"/>
              </a:tabLst>
            </a:pPr>
            <a:r>
              <a:rPr lang="en-US" sz="1300" dirty="0">
                <a:latin typeface="Utopia Std" panose="02040603060506020204" pitchFamily="18" charset="77"/>
                <a:cs typeface="Cambria"/>
              </a:rPr>
              <a:t>Think-</a:t>
            </a:r>
            <a:r>
              <a:rPr lang="en-US" sz="1300" dirty="0" err="1">
                <a:latin typeface="Utopia Std" panose="02040603060506020204" pitchFamily="18" charset="77"/>
                <a:cs typeface="Cambria"/>
              </a:rPr>
              <a:t>laag</a:t>
            </a:r>
            <a:r>
              <a:rPr sz="1300" dirty="0">
                <a:latin typeface="Utopia Std" panose="02040603060506020204" pitchFamily="18" charset="77"/>
                <a:cs typeface="Cambria"/>
              </a:rPr>
              <a:t>: </a:t>
            </a:r>
            <a:r>
              <a:rPr sz="1300" dirty="0" err="1">
                <a:latin typeface="Utopia Std" panose="02040603060506020204" pitchFamily="18" charset="77"/>
                <a:cs typeface="Cambria"/>
              </a:rPr>
              <a:t>aansprekend</a:t>
            </a:r>
            <a:r>
              <a:rPr sz="1300" dirty="0">
                <a:latin typeface="Utopia Std" panose="02040603060506020204" pitchFamily="18" charset="77"/>
                <a:cs typeface="Cambria"/>
              </a:rPr>
              <a:t> </a:t>
            </a:r>
            <a:r>
              <a:rPr sz="1300" dirty="0" err="1">
                <a:latin typeface="Utopia Std" panose="02040603060506020204" pitchFamily="18" charset="77"/>
                <a:cs typeface="Cambria"/>
              </a:rPr>
              <a:t>en</a:t>
            </a:r>
            <a:r>
              <a:rPr sz="1300" dirty="0">
                <a:latin typeface="Utopia Std" panose="02040603060506020204" pitchFamily="18" charset="77"/>
                <a:cs typeface="Cambria"/>
              </a:rPr>
              <a:t> </a:t>
            </a:r>
            <a:r>
              <a:rPr sz="1300" dirty="0" err="1">
                <a:latin typeface="Utopia Std" panose="02040603060506020204" pitchFamily="18" charset="77"/>
                <a:cs typeface="Cambria"/>
              </a:rPr>
              <a:t>persoonlijk</a:t>
            </a:r>
            <a:r>
              <a:rPr sz="1300" dirty="0">
                <a:latin typeface="Utopia Std" panose="02040603060506020204" pitchFamily="18" charset="77"/>
                <a:cs typeface="Cambria"/>
              </a:rPr>
              <a:t> (laten) </a:t>
            </a:r>
            <a:r>
              <a:rPr sz="1300" dirty="0" err="1">
                <a:latin typeface="Utopia Std" panose="02040603060506020204" pitchFamily="18" charset="77"/>
                <a:cs typeface="Cambria"/>
              </a:rPr>
              <a:t>vertellen</a:t>
            </a:r>
            <a:r>
              <a:rPr sz="1300" dirty="0">
                <a:latin typeface="Utopia Std" panose="02040603060506020204" pitchFamily="18" charset="77"/>
                <a:cs typeface="Cambria"/>
              </a:rPr>
              <a:t> wat we doen en op </a:t>
            </a:r>
            <a:r>
              <a:rPr sz="1300" dirty="0" err="1">
                <a:latin typeface="Utopia Std" panose="02040603060506020204" pitchFamily="18" charset="77"/>
                <a:cs typeface="Cambria"/>
              </a:rPr>
              <a:t>welke</a:t>
            </a:r>
            <a:r>
              <a:rPr sz="1300" dirty="0">
                <a:latin typeface="Utopia Std" panose="02040603060506020204" pitchFamily="18" charset="77"/>
                <a:cs typeface="Cambria"/>
              </a:rPr>
              <a:t> </a:t>
            </a:r>
            <a:r>
              <a:rPr sz="1300" dirty="0" err="1">
                <a:latin typeface="Utopia Std" panose="02040603060506020204" pitchFamily="18" charset="77"/>
                <a:cs typeface="Cambria"/>
              </a:rPr>
              <a:t>manier</a:t>
            </a:r>
            <a:r>
              <a:rPr sz="1300" dirty="0">
                <a:latin typeface="Utopia Std" panose="02040603060506020204" pitchFamily="18" charset="77"/>
                <a:cs typeface="Cambria"/>
              </a:rPr>
              <a:t> (</a:t>
            </a:r>
            <a:r>
              <a:rPr sz="1300" dirty="0" err="1">
                <a:latin typeface="Utopia Std" panose="02040603060506020204" pitchFamily="18" charset="77"/>
                <a:cs typeface="Cambria"/>
              </a:rPr>
              <a:t>waarden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onderstreept</a:t>
            </a:r>
            <a:r>
              <a:rPr lang="en-US" sz="1300" dirty="0">
                <a:latin typeface="Utopia Std" panose="02040603060506020204" pitchFamily="18" charset="77"/>
                <a:cs typeface="Cambria"/>
              </a:rPr>
              <a:t> door </a:t>
            </a:r>
            <a:r>
              <a:rPr lang="en-US" sz="1300" dirty="0" err="1">
                <a:latin typeface="Utopia Std" panose="02040603060506020204" pitchFamily="18" charset="77"/>
                <a:cs typeface="Cambria"/>
              </a:rPr>
              <a:t>ambities</a:t>
            </a:r>
            <a:r>
              <a:rPr lang="en-US" sz="1300" dirty="0">
                <a:latin typeface="Utopia Std" panose="02040603060506020204" pitchFamily="18" charset="77"/>
                <a:cs typeface="Cambria"/>
              </a:rPr>
              <a:t>), ergo </a:t>
            </a:r>
            <a:r>
              <a:rPr lang="en-US" sz="1300" dirty="0" err="1">
                <a:latin typeface="Utopia Std" panose="02040603060506020204" pitchFamily="18" charset="77"/>
                <a:cs typeface="Cambria"/>
              </a:rPr>
              <a:t>concretiseren</a:t>
            </a:r>
            <a:r>
              <a:rPr lang="en-US" sz="1300" dirty="0">
                <a:latin typeface="Utopia Std" panose="02040603060506020204" pitchFamily="18" charset="77"/>
                <a:cs typeface="Cambria"/>
              </a:rPr>
              <a:t> van het EVP;</a:t>
            </a:r>
            <a:endParaRPr sz="1700" dirty="0">
              <a:latin typeface="Utopia Std" panose="02040603060506020204" pitchFamily="18" charset="77"/>
              <a:cs typeface="Cambria"/>
            </a:endParaRPr>
          </a:p>
          <a:p>
            <a:pPr marL="471600" marR="209550" lvl="1" indent="-252095">
              <a:lnSpc>
                <a:spcPct val="128000"/>
              </a:lnSpc>
              <a:spcBef>
                <a:spcPts val="1820"/>
              </a:spcBef>
              <a:buAutoNum type="arabicPeriod"/>
              <a:tabLst>
                <a:tab pos="588010" algn="l"/>
                <a:tab pos="588645" algn="l"/>
              </a:tabLst>
            </a:pPr>
            <a:r>
              <a:rPr lang="en-US" sz="1300" dirty="0">
                <a:latin typeface="Utopia Std" panose="02040603060506020204" pitchFamily="18" charset="77"/>
                <a:cs typeface="Cambria"/>
              </a:rPr>
              <a:t>Do-</a:t>
            </a:r>
            <a:r>
              <a:rPr lang="en-US" sz="1300" dirty="0" err="1">
                <a:latin typeface="Utopia Std" panose="02040603060506020204" pitchFamily="18" charset="77"/>
                <a:cs typeface="Cambria"/>
              </a:rPr>
              <a:t>laag</a:t>
            </a:r>
            <a:r>
              <a:rPr sz="1300" dirty="0">
                <a:latin typeface="Utopia Std" panose="02040603060506020204" pitchFamily="18" charset="77"/>
                <a:cs typeface="Cambria"/>
              </a:rPr>
              <a:t>: </a:t>
            </a:r>
            <a:r>
              <a:rPr sz="1300" dirty="0" err="1">
                <a:latin typeface="Utopia Std" panose="02040603060506020204" pitchFamily="18" charset="77"/>
                <a:cs typeface="Cambria"/>
              </a:rPr>
              <a:t>vacatures</a:t>
            </a:r>
            <a:r>
              <a:rPr sz="1300" dirty="0">
                <a:latin typeface="Utopia Std" panose="02040603060506020204" pitchFamily="18" charset="77"/>
                <a:cs typeface="Cambria"/>
              </a:rPr>
              <a:t> </a:t>
            </a:r>
            <a:r>
              <a:rPr sz="1300" dirty="0" err="1">
                <a:latin typeface="Utopia Std" panose="02040603060506020204" pitchFamily="18" charset="77"/>
                <a:cs typeface="Cambria"/>
              </a:rPr>
              <a:t>aantrekkelijk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concreet</a:t>
            </a:r>
            <a:r>
              <a:rPr sz="1300" dirty="0">
                <a:latin typeface="Utopia Std" panose="02040603060506020204" pitchFamily="18" charset="77"/>
                <a:cs typeface="Cambria"/>
              </a:rPr>
              <a:t> </a:t>
            </a:r>
            <a:r>
              <a:rPr sz="1300" dirty="0" err="1">
                <a:latin typeface="Utopia Std" panose="02040603060506020204" pitchFamily="18" charset="77"/>
                <a:cs typeface="Cambria"/>
              </a:rPr>
              <a:t>en</a:t>
            </a:r>
            <a:r>
              <a:rPr sz="1300" dirty="0">
                <a:latin typeface="Utopia Std" panose="02040603060506020204" pitchFamily="18" charset="77"/>
                <a:cs typeface="Cambria"/>
              </a:rPr>
              <a:t> </a:t>
            </a:r>
            <a:r>
              <a:rPr sz="1300" dirty="0" err="1">
                <a:latin typeface="Utopia Std" panose="02040603060506020204" pitchFamily="18" charset="77"/>
                <a:cs typeface="Cambria"/>
              </a:rPr>
              <a:t>doelgroepgericht</a:t>
            </a:r>
            <a:r>
              <a:rPr sz="1300" dirty="0">
                <a:latin typeface="Utopia Std" panose="02040603060506020204" pitchFamily="18" charset="77"/>
                <a:cs typeface="Cambria"/>
              </a:rPr>
              <a:t> </a:t>
            </a:r>
            <a:r>
              <a:rPr sz="1300" dirty="0" err="1">
                <a:latin typeface="Utopia Std" panose="02040603060506020204" pitchFamily="18" charset="77"/>
                <a:cs typeface="Cambria"/>
              </a:rPr>
              <a:t>schrijven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bedoeld</a:t>
            </a:r>
            <a:r>
              <a:rPr lang="en-US" sz="1300" dirty="0">
                <a:latin typeface="Utopia Std" panose="02040603060506020204" pitchFamily="18" charset="77"/>
                <a:cs typeface="Cambria"/>
              </a:rPr>
              <a:t> om de </a:t>
            </a:r>
            <a:r>
              <a:rPr lang="en-US" sz="1300" dirty="0" err="1">
                <a:latin typeface="Utopia Std" panose="02040603060506020204" pitchFamily="18" charset="77"/>
                <a:cs typeface="Cambria"/>
              </a:rPr>
              <a:t>doelgroep</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enthousiasmeren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zorgen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dat</a:t>
            </a:r>
            <a:r>
              <a:rPr lang="en-US" sz="1300" dirty="0">
                <a:latin typeface="Utopia Std" panose="02040603060506020204" pitchFamily="18" charset="77"/>
                <a:cs typeface="Cambria"/>
              </a:rPr>
              <a:t> ze </a:t>
            </a:r>
            <a:r>
              <a:rPr lang="en-US" sz="1300" dirty="0" err="1">
                <a:latin typeface="Utopia Std" panose="02040603060506020204" pitchFamily="18" charset="77"/>
                <a:cs typeface="Cambria"/>
              </a:rPr>
              <a:t>zich</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herkennen</a:t>
            </a:r>
            <a:r>
              <a:rPr lang="en-US" sz="1300" dirty="0">
                <a:latin typeface="Utopia Std" panose="02040603060506020204" pitchFamily="18" charset="77"/>
                <a:cs typeface="Cambria"/>
              </a:rPr>
              <a:t> in de </a:t>
            </a:r>
            <a:r>
              <a:rPr lang="en-US" sz="1300" dirty="0" err="1">
                <a:latin typeface="Utopia Std" panose="02040603060506020204" pitchFamily="18" charset="77"/>
                <a:cs typeface="Cambria"/>
              </a:rPr>
              <a:t>functie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zodoende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solliciteren</a:t>
            </a:r>
            <a:r>
              <a:rPr lang="en-US" sz="1300" dirty="0">
                <a:latin typeface="Utopia Std" panose="02040603060506020204" pitchFamily="18" charset="77"/>
                <a:cs typeface="Cambria"/>
              </a:rPr>
              <a:t>;</a:t>
            </a:r>
            <a:endParaRPr lang="en-US" sz="1300" dirty="0">
              <a:latin typeface="Utopia Std" panose="02040603060506020204" pitchFamily="18" charset="77"/>
              <a:ea typeface="Cambria"/>
              <a:cs typeface="Cambria"/>
            </a:endParaRPr>
          </a:p>
          <a:p>
            <a:pPr marL="471600" marR="209550" lvl="1" indent="-252095">
              <a:lnSpc>
                <a:spcPct val="128000"/>
              </a:lnSpc>
              <a:spcBef>
                <a:spcPts val="1820"/>
              </a:spcBef>
              <a:buAutoNum type="arabicPeriod"/>
              <a:tabLst>
                <a:tab pos="588010" algn="l"/>
                <a:tab pos="588645" algn="l"/>
              </a:tabLst>
            </a:pPr>
            <a:r>
              <a:rPr lang="en-US" sz="1300" dirty="0">
                <a:latin typeface="Utopia Std" panose="02040603060506020204" pitchFamily="18" charset="77"/>
                <a:ea typeface="Cambria"/>
                <a:cs typeface="Cambria"/>
              </a:rPr>
              <a:t>Care-</a:t>
            </a:r>
            <a:r>
              <a:rPr lang="en-US" sz="1300" dirty="0" err="1">
                <a:latin typeface="Utopia Std" panose="02040603060506020204" pitchFamily="18" charset="77"/>
                <a:ea typeface="Cambria"/>
                <a:cs typeface="Cambria"/>
              </a:rPr>
              <a:t>laag</a:t>
            </a:r>
            <a:r>
              <a:rPr lang="en-US" sz="1300" dirty="0">
                <a:latin typeface="Utopia Std" panose="02040603060506020204" pitchFamily="18" charset="77"/>
                <a:ea typeface="Cambria"/>
                <a:cs typeface="Cambria"/>
              </a:rPr>
              <a:t>: interne </a:t>
            </a:r>
            <a:r>
              <a:rPr lang="en-US" sz="1300" dirty="0" err="1">
                <a:latin typeface="Utopia Std" panose="02040603060506020204" pitchFamily="18" charset="77"/>
                <a:ea typeface="Cambria"/>
                <a:cs typeface="Cambria"/>
              </a:rPr>
              <a:t>communicatie</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en</a:t>
            </a:r>
            <a:r>
              <a:rPr lang="en-US" sz="1300" dirty="0">
                <a:latin typeface="Utopia Std" panose="02040603060506020204" pitchFamily="18" charset="77"/>
                <a:ea typeface="Cambria"/>
                <a:cs typeface="Cambria"/>
              </a:rPr>
              <a:t> community building </a:t>
            </a:r>
            <a:r>
              <a:rPr lang="en-US" sz="1300" dirty="0" err="1">
                <a:latin typeface="Utopia Std" panose="02040603060506020204" pitchFamily="18" charset="77"/>
                <a:ea typeface="Cambria"/>
                <a:cs typeface="Cambria"/>
              </a:rPr>
              <a:t>rondom</a:t>
            </a:r>
            <a:r>
              <a:rPr lang="en-US" sz="1300" dirty="0">
                <a:latin typeface="Utopia Std" panose="02040603060506020204" pitchFamily="18" charset="77"/>
                <a:ea typeface="Cambria"/>
                <a:cs typeface="Cambria"/>
              </a:rPr>
              <a:t> trots </a:t>
            </a:r>
            <a:r>
              <a:rPr lang="en-US" sz="1300" dirty="0" err="1">
                <a:latin typeface="Utopia Std" panose="02040603060506020204" pitchFamily="18" charset="77"/>
                <a:ea typeface="Cambria"/>
                <a:cs typeface="Cambria"/>
              </a:rPr>
              <a:t>en</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samenwerking</a:t>
            </a:r>
            <a:r>
              <a:rPr lang="en-US" sz="1300" dirty="0">
                <a:latin typeface="Utopia Std" panose="02040603060506020204" pitchFamily="18" charset="77"/>
                <a:ea typeface="Cambria"/>
                <a:cs typeface="Cambria"/>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302" y="1496644"/>
            <a:ext cx="1525398" cy="351378"/>
          </a:xfrm>
          <a:prstGeom prst="rect">
            <a:avLst/>
          </a:prstGeom>
        </p:spPr>
        <p:txBody>
          <a:bodyPr vert="horz" wrap="square" lIns="0" tIns="12700" rIns="0" bIns="0" rtlCol="0">
            <a:spAutoFit/>
          </a:bodyPr>
          <a:lstStyle/>
          <a:p>
            <a:pPr marL="12700">
              <a:lnSpc>
                <a:spcPct val="100000"/>
              </a:lnSpc>
              <a:spcBef>
                <a:spcPts val="100"/>
              </a:spcBef>
            </a:pPr>
            <a:r>
              <a:rPr sz="2200" b="1" dirty="0"/>
              <a:t>Kopregels</a:t>
            </a:r>
          </a:p>
        </p:txBody>
      </p:sp>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15</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3" name="object 3"/>
          <p:cNvSpPr txBox="1"/>
          <p:nvPr/>
        </p:nvSpPr>
        <p:spPr>
          <a:xfrm>
            <a:off x="1535300" y="2063141"/>
            <a:ext cx="7621905" cy="4779001"/>
          </a:xfrm>
          <a:prstGeom prst="rect">
            <a:avLst/>
          </a:prstGeom>
        </p:spPr>
        <p:txBody>
          <a:bodyPr vert="horz" wrap="square" lIns="0" tIns="12700" rIns="0" bIns="0" rtlCol="0" anchor="t">
            <a:spAutoFit/>
          </a:bodyPr>
          <a:lstStyle/>
          <a:p>
            <a:pPr marL="14400" marR="5080">
              <a:lnSpc>
                <a:spcPct val="128000"/>
              </a:lnSpc>
              <a:spcBef>
                <a:spcPts val="1820"/>
              </a:spcBef>
            </a:pPr>
            <a:r>
              <a:rPr sz="1300" dirty="0">
                <a:latin typeface="Utopia Std" panose="02040603060506020204" pitchFamily="18" charset="77"/>
                <a:ea typeface="Cambria"/>
              </a:rPr>
              <a:t>In </a:t>
            </a:r>
            <a:r>
              <a:rPr sz="1300" dirty="0" err="1">
                <a:latin typeface="Utopia Std" panose="02040603060506020204" pitchFamily="18" charset="77"/>
                <a:ea typeface="Cambria"/>
              </a:rPr>
              <a:t>iedere</a:t>
            </a:r>
            <a:r>
              <a:rPr sz="1300" dirty="0">
                <a:latin typeface="Utopia Std" panose="02040603060506020204" pitchFamily="18" charset="77"/>
                <a:ea typeface="Cambria"/>
              </a:rPr>
              <a:t> </a:t>
            </a:r>
            <a:r>
              <a:rPr sz="1300" dirty="0" err="1">
                <a:latin typeface="Utopia Std" panose="02040603060506020204" pitchFamily="18" charset="77"/>
                <a:ea typeface="Cambria"/>
              </a:rPr>
              <a:t>laag</a:t>
            </a:r>
            <a:r>
              <a:rPr sz="1300" dirty="0">
                <a:latin typeface="Utopia Std" panose="02040603060506020204" pitchFamily="18" charset="77"/>
                <a:ea typeface="Cambria"/>
              </a:rPr>
              <a:t> </a:t>
            </a:r>
            <a:r>
              <a:rPr sz="1300" dirty="0" err="1">
                <a:latin typeface="Utopia Std" panose="02040603060506020204" pitchFamily="18" charset="77"/>
                <a:ea typeface="Cambria"/>
              </a:rPr>
              <a:t>maken</a:t>
            </a:r>
            <a:r>
              <a:rPr sz="1300" dirty="0">
                <a:latin typeface="Utopia Std" panose="02040603060506020204" pitchFamily="18" charset="77"/>
                <a:ea typeface="Cambria"/>
              </a:rPr>
              <a:t> we </a:t>
            </a:r>
            <a:r>
              <a:rPr sz="1300" dirty="0" err="1">
                <a:latin typeface="Utopia Std" panose="02040603060506020204" pitchFamily="18" charset="77"/>
                <a:ea typeface="Cambria"/>
              </a:rPr>
              <a:t>gebruik</a:t>
            </a:r>
            <a:r>
              <a:rPr sz="1300" dirty="0">
                <a:latin typeface="Utopia Std" panose="02040603060506020204" pitchFamily="18" charset="77"/>
                <a:ea typeface="Cambria"/>
              </a:rPr>
              <a:t> van </a:t>
            </a:r>
            <a:r>
              <a:rPr sz="1300" dirty="0" err="1">
                <a:latin typeface="Utopia Std" panose="02040603060506020204" pitchFamily="18" charset="77"/>
                <a:ea typeface="Cambria"/>
              </a:rPr>
              <a:t>kopregels</a:t>
            </a:r>
            <a:r>
              <a:rPr sz="1300" dirty="0">
                <a:latin typeface="Utopia Std" panose="02040603060506020204" pitchFamily="18" charset="77"/>
                <a:ea typeface="Cambria"/>
              </a:rPr>
              <a:t>. Er </a:t>
            </a:r>
            <a:r>
              <a:rPr sz="1300" dirty="0" err="1">
                <a:latin typeface="Utopia Std" panose="02040603060506020204" pitchFamily="18" charset="77"/>
                <a:ea typeface="Cambria"/>
              </a:rPr>
              <a:t>zijn</a:t>
            </a:r>
            <a:r>
              <a:rPr sz="1300" dirty="0">
                <a:latin typeface="Utopia Std" panose="02040603060506020204" pitchFamily="18" charset="77"/>
                <a:ea typeface="Cambria"/>
              </a:rPr>
              <a:t> </a:t>
            </a:r>
            <a:r>
              <a:rPr sz="1300" dirty="0" err="1">
                <a:latin typeface="Utopia Std" panose="02040603060506020204" pitchFamily="18" charset="77"/>
                <a:ea typeface="Cambria"/>
              </a:rPr>
              <a:t>algemene</a:t>
            </a:r>
            <a:r>
              <a:rPr sz="1300" dirty="0">
                <a:latin typeface="Utopia Std" panose="02040603060506020204" pitchFamily="18" charset="77"/>
                <a:ea typeface="Cambria"/>
              </a:rPr>
              <a:t> </a:t>
            </a:r>
            <a:r>
              <a:rPr sz="1300" dirty="0" err="1">
                <a:latin typeface="Utopia Std" panose="02040603060506020204" pitchFamily="18" charset="77"/>
                <a:ea typeface="Cambria"/>
              </a:rPr>
              <a:t>kopregels</a:t>
            </a:r>
            <a:r>
              <a:rPr sz="1300" dirty="0">
                <a:latin typeface="Utopia Std" panose="02040603060506020204" pitchFamily="18" charset="77"/>
                <a:ea typeface="Cambria"/>
              </a:rPr>
              <a:t> </a:t>
            </a:r>
            <a:r>
              <a:rPr sz="1300" dirty="0" err="1">
                <a:latin typeface="Utopia Std" panose="02040603060506020204" pitchFamily="18" charset="77"/>
                <a:ea typeface="Cambria"/>
              </a:rPr>
              <a:t>en</a:t>
            </a:r>
            <a:r>
              <a:rPr sz="1300" dirty="0">
                <a:latin typeface="Utopia Std" panose="02040603060506020204" pitchFamily="18" charset="77"/>
                <a:ea typeface="Cambria"/>
              </a:rPr>
              <a:t> </a:t>
            </a:r>
            <a:r>
              <a:rPr sz="1300" dirty="0" err="1">
                <a:latin typeface="Utopia Std" panose="02040603060506020204" pitchFamily="18" charset="77"/>
                <a:ea typeface="Cambria"/>
              </a:rPr>
              <a:t>kopregels</a:t>
            </a:r>
            <a:r>
              <a:rPr sz="1300" dirty="0">
                <a:latin typeface="Utopia Std" panose="02040603060506020204" pitchFamily="18" charset="77"/>
                <a:ea typeface="Cambria"/>
              </a:rPr>
              <a:t> op </a:t>
            </a:r>
            <a:r>
              <a:rPr sz="1300" dirty="0" err="1">
                <a:latin typeface="Utopia Std" panose="02040603060506020204" pitchFamily="18" charset="77"/>
                <a:ea typeface="Cambria"/>
              </a:rPr>
              <a:t>functieniveau</a:t>
            </a:r>
            <a:r>
              <a:rPr sz="1300" dirty="0">
                <a:latin typeface="Utopia Std" panose="02040603060506020204" pitchFamily="18" charset="77"/>
                <a:ea typeface="Cambria"/>
              </a:rPr>
              <a:t>. Afhankelijk van je </a:t>
            </a:r>
            <a:r>
              <a:rPr sz="1300" dirty="0" err="1">
                <a:latin typeface="Utopia Std" panose="02040603060506020204" pitchFamily="18" charset="77"/>
                <a:ea typeface="Cambria"/>
              </a:rPr>
              <a:t>wervingsvraag</a:t>
            </a:r>
            <a:r>
              <a:rPr sz="1300" dirty="0">
                <a:latin typeface="Utopia Std" panose="02040603060506020204" pitchFamily="18" charset="77"/>
                <a:ea typeface="Cambria"/>
              </a:rPr>
              <a:t> </a:t>
            </a:r>
            <a:r>
              <a:rPr sz="1300" dirty="0" err="1">
                <a:latin typeface="Utopia Std" panose="02040603060506020204" pitchFamily="18" charset="77"/>
                <a:ea typeface="Cambria"/>
              </a:rPr>
              <a:t>zal</a:t>
            </a:r>
            <a:r>
              <a:rPr sz="1300" dirty="0">
                <a:latin typeface="Utopia Std" panose="02040603060506020204" pitchFamily="18" charset="77"/>
                <a:ea typeface="Cambria"/>
              </a:rPr>
              <a:t> </a:t>
            </a:r>
            <a:r>
              <a:rPr sz="1300" dirty="0" err="1">
                <a:latin typeface="Utopia Std" panose="02040603060506020204" pitchFamily="18" charset="77"/>
                <a:ea typeface="Cambria"/>
              </a:rPr>
              <a:t>een</a:t>
            </a:r>
            <a:r>
              <a:rPr sz="1300" dirty="0">
                <a:latin typeface="Utopia Std" panose="02040603060506020204" pitchFamily="18" charset="77"/>
                <a:ea typeface="Cambria"/>
              </a:rPr>
              <a:t> </a:t>
            </a:r>
            <a:r>
              <a:rPr sz="1300" dirty="0" err="1">
                <a:latin typeface="Utopia Std" panose="02040603060506020204" pitchFamily="18" charset="77"/>
                <a:ea typeface="Cambria"/>
              </a:rPr>
              <a:t>algemene</a:t>
            </a:r>
            <a:r>
              <a:rPr sz="1300" dirty="0">
                <a:latin typeface="Utopia Std" panose="02040603060506020204" pitchFamily="18" charset="77"/>
                <a:ea typeface="Cambria"/>
              </a:rPr>
              <a:t> of </a:t>
            </a:r>
            <a:r>
              <a:rPr sz="1300" dirty="0" err="1">
                <a:latin typeface="Utopia Std" panose="02040603060506020204" pitchFamily="18" charset="77"/>
                <a:ea typeface="Cambria"/>
              </a:rPr>
              <a:t>een</a:t>
            </a:r>
            <a:r>
              <a:rPr sz="1300" dirty="0">
                <a:latin typeface="Utopia Std" panose="02040603060506020204" pitchFamily="18" charset="77"/>
                <a:ea typeface="Cambria"/>
              </a:rPr>
              <a:t> </a:t>
            </a:r>
            <a:r>
              <a:rPr sz="1300" dirty="0" err="1">
                <a:latin typeface="Utopia Std" panose="02040603060506020204" pitchFamily="18" charset="77"/>
                <a:ea typeface="Cambria"/>
              </a:rPr>
              <a:t>specifieke</a:t>
            </a:r>
            <a:r>
              <a:rPr sz="1300" dirty="0">
                <a:latin typeface="Utopia Std" panose="02040603060506020204" pitchFamily="18" charset="77"/>
                <a:ea typeface="Cambria"/>
              </a:rPr>
              <a:t> </a:t>
            </a:r>
            <a:r>
              <a:rPr sz="1300" dirty="0" err="1">
                <a:latin typeface="Utopia Std" panose="02040603060506020204" pitchFamily="18" charset="77"/>
                <a:ea typeface="Cambria"/>
              </a:rPr>
              <a:t>kopregel</a:t>
            </a:r>
            <a:r>
              <a:rPr sz="1300" dirty="0">
                <a:latin typeface="Utopia Std" panose="02040603060506020204" pitchFamily="18" charset="77"/>
                <a:ea typeface="Cambria"/>
              </a:rPr>
              <a:t> beter </a:t>
            </a:r>
            <a:r>
              <a:rPr sz="1300" dirty="0" err="1">
                <a:latin typeface="Utopia Std" panose="02040603060506020204" pitchFamily="18" charset="77"/>
                <a:ea typeface="Cambria"/>
              </a:rPr>
              <a:t>aansluiten</a:t>
            </a:r>
            <a:r>
              <a:rPr sz="1300" dirty="0">
                <a:latin typeface="Utopia Std" panose="02040603060506020204" pitchFamily="18" charset="77"/>
                <a:ea typeface="Cambria"/>
              </a:rPr>
              <a:t>.</a:t>
            </a:r>
          </a:p>
          <a:p>
            <a:pPr marL="14400" marR="231775">
              <a:lnSpc>
                <a:spcPct val="128000"/>
              </a:lnSpc>
              <a:spcBef>
                <a:spcPts val="1820"/>
              </a:spcBef>
            </a:pPr>
            <a:r>
              <a:rPr lang="en-US" sz="1300" dirty="0">
                <a:latin typeface="Utopia Std" panose="02040603060506020204" pitchFamily="18" charset="77"/>
                <a:ea typeface="Cambria"/>
              </a:rPr>
              <a:t>We </a:t>
            </a:r>
            <a:r>
              <a:rPr lang="en-US" sz="1300" dirty="0" err="1">
                <a:latin typeface="Utopia Std" panose="02040603060506020204" pitchFamily="18" charset="77"/>
                <a:ea typeface="Cambria"/>
              </a:rPr>
              <a:t>zoeken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graag</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samenwerking</a:t>
            </a:r>
            <a:r>
              <a:rPr lang="en-US" sz="1300" dirty="0">
                <a:latin typeface="Utopia Std" panose="02040603060506020204" pitchFamily="18" charset="77"/>
                <a:ea typeface="Cambria"/>
              </a:rPr>
              <a:t> op in het </a:t>
            </a:r>
            <a:r>
              <a:rPr lang="en-US" sz="1300" dirty="0" err="1">
                <a:latin typeface="Utopia Std" panose="02040603060506020204" pitchFamily="18" charset="77"/>
                <a:ea typeface="Cambria"/>
              </a:rPr>
              <a:t>creëren</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deze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kopregels</a:t>
            </a:r>
            <a:r>
              <a:rPr lang="en-US" sz="1300" dirty="0">
                <a:latin typeface="Utopia Std" panose="02040603060506020204" pitchFamily="18" charset="77"/>
                <a:ea typeface="Cambria"/>
              </a:rPr>
              <a:t>. In </a:t>
            </a:r>
            <a:r>
              <a:rPr lang="en-US" sz="1300" dirty="0" err="1">
                <a:latin typeface="Utopia Std" panose="02040603060506020204" pitchFamily="18" charset="77"/>
                <a:ea typeface="Cambria"/>
              </a:rPr>
              <a:t>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korte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kopregel</a:t>
            </a:r>
            <a:r>
              <a:rPr lang="en-US" sz="1300" dirty="0">
                <a:latin typeface="Utopia Std" panose="02040603060506020204" pitchFamily="18" charset="77"/>
                <a:ea typeface="Cambria"/>
              </a:rPr>
              <a:t> is </a:t>
            </a:r>
            <a:r>
              <a:rPr lang="en-US" sz="1300" dirty="0" err="1">
                <a:latin typeface="Utopia Std" panose="02040603060506020204" pitchFamily="18" charset="77"/>
                <a:ea typeface="Cambria"/>
              </a:rPr>
              <a:t>iedere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woordkeuze</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belang</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daarom</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raden</a:t>
            </a:r>
            <a:r>
              <a:rPr lang="en-US" sz="1300" dirty="0">
                <a:latin typeface="Utopia Std" panose="02040603060506020204" pitchFamily="18" charset="77"/>
                <a:ea typeface="Cambria"/>
              </a:rPr>
              <a:t> we </a:t>
            </a:r>
            <a:r>
              <a:rPr lang="en-US" sz="1300" dirty="0" err="1">
                <a:latin typeface="Utopia Std" panose="02040603060506020204" pitchFamily="18" charset="77"/>
                <a:ea typeface="Cambria"/>
              </a:rPr>
              <a:t>sterk</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a:t>
            </a:r>
            <a:r>
              <a:rPr lang="en-US" sz="1300" dirty="0">
                <a:latin typeface="Utopia Std" panose="02040603060506020204" pitchFamily="18" charset="77"/>
                <a:ea typeface="Cambria"/>
              </a:rPr>
              <a:t> om </a:t>
            </a:r>
            <a:r>
              <a:rPr lang="en-US" sz="1300" dirty="0" err="1">
                <a:latin typeface="Utopia Std" panose="02040603060506020204" pitchFamily="18" charset="77"/>
                <a:ea typeface="Cambria"/>
              </a:rPr>
              <a:t>hier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tijd</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aandacht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besteden</a:t>
            </a:r>
            <a:r>
              <a:rPr lang="en-US" sz="1300" dirty="0">
                <a:latin typeface="Utopia Std" panose="02040603060506020204" pitchFamily="18" charset="77"/>
                <a:ea typeface="Cambria"/>
              </a:rPr>
              <a:t> met </a:t>
            </a:r>
            <a:r>
              <a:rPr lang="en-US" sz="1300" dirty="0" err="1">
                <a:latin typeface="Utopia Std" panose="02040603060506020204" pitchFamily="18" charset="77"/>
                <a:ea typeface="Cambria"/>
              </a:rPr>
              <a:t>elkaar</a:t>
            </a:r>
            <a:r>
              <a:rPr lang="en-US" sz="1300" dirty="0">
                <a:latin typeface="Utopia Std" panose="02040603060506020204" pitchFamily="18" charset="77"/>
                <a:ea typeface="Cambria"/>
              </a:rPr>
              <a:t>, om </a:t>
            </a:r>
            <a:r>
              <a:rPr lang="en-US" sz="1300" dirty="0" err="1">
                <a:latin typeface="Utopia Std" panose="02040603060506020204" pitchFamily="18" charset="77"/>
                <a:ea typeface="Cambria"/>
              </a:rPr>
              <a:t>ieders</a:t>
            </a:r>
            <a:r>
              <a:rPr lang="en-US" sz="1300" dirty="0">
                <a:latin typeface="Utopia Std" panose="02040603060506020204" pitchFamily="18" charset="77"/>
                <a:ea typeface="Cambria"/>
              </a:rPr>
              <a:t> talent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perspectief</a:t>
            </a:r>
            <a:r>
              <a:rPr lang="en-US" sz="1300" dirty="0">
                <a:latin typeface="Utopia Std" panose="02040603060506020204" pitchFamily="18" charset="77"/>
                <a:ea typeface="Cambria"/>
              </a:rPr>
              <a:t> tot </a:t>
            </a:r>
            <a:r>
              <a:rPr lang="en-US" sz="1300" dirty="0" err="1">
                <a:latin typeface="Utopia Std" panose="02040603060506020204" pitchFamily="18" charset="77"/>
                <a:ea typeface="Cambria"/>
              </a:rPr>
              <a:t>uiting</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te</a:t>
            </a:r>
            <a:r>
              <a:rPr lang="en-US" sz="1300" dirty="0">
                <a:latin typeface="Utopia Std" panose="02040603060506020204" pitchFamily="18" charset="77"/>
                <a:ea typeface="Cambria"/>
              </a:rPr>
              <a:t> laten </a:t>
            </a:r>
            <a:r>
              <a:rPr lang="en-US" sz="1300" dirty="0" err="1">
                <a:latin typeface="Utopia Std" panose="02040603060506020204" pitchFamily="18" charset="77"/>
                <a:ea typeface="Cambria"/>
              </a:rPr>
              <a:t>komen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zo tot </a:t>
            </a:r>
            <a:r>
              <a:rPr lang="en-US" sz="1300" dirty="0" err="1">
                <a:latin typeface="Utopia Std" panose="02040603060506020204" pitchFamily="18" charset="77"/>
                <a:ea typeface="Cambria"/>
              </a:rPr>
              <a:t>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sterke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uiting</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komen</a:t>
            </a:r>
            <a:r>
              <a:rPr lang="en-US" sz="1300" dirty="0">
                <a:latin typeface="Utopia Std" panose="02040603060506020204" pitchFamily="18" charset="77"/>
                <a:ea typeface="Cambria"/>
              </a:rPr>
              <a:t>. </a:t>
            </a:r>
            <a:endParaRPr sz="1300" dirty="0">
              <a:solidFill>
                <a:srgbClr val="FF0000"/>
              </a:solidFill>
              <a:latin typeface="Utopia Std" panose="02040603060506020204" pitchFamily="18" charset="77"/>
              <a:ea typeface="Cambria"/>
              <a:cs typeface="Cambria"/>
            </a:endParaRPr>
          </a:p>
          <a:p>
            <a:pPr marL="14400">
              <a:lnSpc>
                <a:spcPct val="128000"/>
              </a:lnSpc>
              <a:spcBef>
                <a:spcPts val="1820"/>
              </a:spcBef>
            </a:pPr>
            <a:r>
              <a:rPr sz="1800" dirty="0">
                <a:latin typeface="Utopia Std" panose="02040603060506020204" pitchFamily="18" charset="77"/>
                <a:cs typeface="Cambria"/>
              </a:rPr>
              <a:t>Kopregels algemeen </a:t>
            </a:r>
            <a:r>
              <a:rPr sz="1800" dirty="0">
                <a:solidFill>
                  <a:srgbClr val="DD0029"/>
                </a:solidFill>
                <a:latin typeface="Utopia Std" panose="02040603060506020204" pitchFamily="18" charset="77"/>
                <a:cs typeface="Cambria"/>
              </a:rPr>
              <a:t>UvA breed </a:t>
            </a:r>
            <a:r>
              <a:rPr sz="1800" dirty="0">
                <a:latin typeface="Utopia Std" panose="02040603060506020204" pitchFamily="18" charset="77"/>
                <a:cs typeface="Cambria"/>
              </a:rPr>
              <a:t>NL/ENG</a:t>
            </a:r>
            <a:endParaRPr sz="1800" dirty="0">
              <a:latin typeface="Utopia Std" panose="02040603060506020204" pitchFamily="18" charset="77"/>
              <a:ea typeface="Cambria"/>
              <a:cs typeface="Cambria"/>
            </a:endParaRPr>
          </a:p>
          <a:p>
            <a:pPr marL="14400" marR="34290">
              <a:lnSpc>
                <a:spcPct val="128000"/>
              </a:lnSpc>
              <a:spcBef>
                <a:spcPts val="1820"/>
              </a:spcBef>
            </a:pPr>
            <a:r>
              <a:rPr sz="1300" dirty="0">
                <a:latin typeface="Utopia Std" panose="02040603060506020204" pitchFamily="18" charset="77"/>
                <a:cs typeface="Cambria"/>
              </a:rPr>
              <a:t>De teksten met […] zijn eenvoudig multi-inzetbaar, waarbij de tekst tussen haken kan worden </a:t>
            </a:r>
            <a:r>
              <a:rPr sz="1300" dirty="0" err="1">
                <a:latin typeface="Utopia Std" panose="02040603060506020204" pitchFamily="18" charset="77"/>
                <a:cs typeface="Cambria"/>
              </a:rPr>
              <a:t>vervangen</a:t>
            </a:r>
            <a:r>
              <a:rPr sz="1300" dirty="0">
                <a:latin typeface="Utopia Std" panose="02040603060506020204" pitchFamily="18" charset="77"/>
                <a:cs typeface="Cambria"/>
              </a:rPr>
              <a:t> door specifieke woorden. Bijvoorbeeld de locatie [the Science Park] door Roeterseiland. Idem voor opleiding  [theoretical physics] door history, communications, etc.</a:t>
            </a:r>
            <a:br>
              <a:rPr lang="nl-NL" sz="1300" dirty="0">
                <a:latin typeface="Utopia Std" panose="02040603060506020204" pitchFamily="18" charset="77"/>
                <a:cs typeface="Cambria"/>
              </a:rPr>
            </a:br>
            <a:endParaRPr sz="2050" dirty="0">
              <a:latin typeface="Utopia Std" panose="02040603060506020204" pitchFamily="18" charset="77"/>
              <a:cs typeface="Cambria"/>
            </a:endParaRPr>
          </a:p>
          <a:p>
            <a:pPr marL="14400" indent="-169545">
              <a:lnSpc>
                <a:spcPct val="128000"/>
              </a:lnSpc>
              <a:buClr>
                <a:srgbClr val="DD0029"/>
              </a:buClr>
              <a:buChar char="•"/>
              <a:tabLst>
                <a:tab pos="469900" algn="l"/>
              </a:tabLst>
            </a:pPr>
            <a:r>
              <a:rPr sz="1300" dirty="0">
                <a:latin typeface="Utopia Std" panose="02040603060506020204" pitchFamily="18" charset="77"/>
                <a:cs typeface="Cambria"/>
              </a:rPr>
              <a:t>Let’s make [the Science Park] Amsterdam’s most famous district.</a:t>
            </a:r>
            <a:endParaRPr lang="nl-NL" sz="1300" dirty="0">
              <a:latin typeface="Utopia Std" panose="02040603060506020204" pitchFamily="18" charset="77"/>
              <a:cs typeface="Cambria"/>
            </a:endParaRPr>
          </a:p>
          <a:p>
            <a:pPr marL="14400" indent="-169545">
              <a:lnSpc>
                <a:spcPct val="128000"/>
              </a:lnSpc>
              <a:buClr>
                <a:srgbClr val="DD0029"/>
              </a:buClr>
              <a:buChar char="•"/>
              <a:tabLst>
                <a:tab pos="469900" algn="l"/>
              </a:tabLst>
            </a:pPr>
            <a:r>
              <a:rPr sz="1300" dirty="0">
                <a:latin typeface="Utopia Std" panose="02040603060506020204" pitchFamily="18" charset="77"/>
                <a:cs typeface="Cambria"/>
              </a:rPr>
              <a:t>Let’s make sure [theoretical physics] remains where it belongs: at the top.</a:t>
            </a:r>
          </a:p>
          <a:p>
            <a:pPr marL="14400" indent="-169545">
              <a:lnSpc>
                <a:spcPct val="128000"/>
              </a:lnSpc>
              <a:buClr>
                <a:srgbClr val="DD0029"/>
              </a:buClr>
              <a:buChar char="•"/>
              <a:tabLst>
                <a:tab pos="469900" algn="l"/>
              </a:tabLst>
            </a:pPr>
            <a:r>
              <a:rPr sz="1300" dirty="0">
                <a:latin typeface="Utopia Std" panose="02040603060506020204" pitchFamily="18" charset="77"/>
                <a:cs typeface="Cambria"/>
              </a:rPr>
              <a:t>Let’s make the [astronomy master] the leading programme on this planet.</a:t>
            </a:r>
          </a:p>
          <a:p>
            <a:pPr marL="14400" indent="-169545">
              <a:lnSpc>
                <a:spcPct val="128000"/>
              </a:lnSpc>
              <a:buClr>
                <a:srgbClr val="DD0029"/>
              </a:buClr>
              <a:buChar char="•"/>
              <a:tabLst>
                <a:tab pos="469900" algn="l"/>
              </a:tabLst>
            </a:pPr>
            <a:r>
              <a:rPr sz="1300" dirty="0">
                <a:latin typeface="Utopia Std" panose="02040603060506020204" pitchFamily="18" charset="77"/>
                <a:cs typeface="Cambria"/>
              </a:rPr>
              <a:t>Start in Amsterdam. End up in Stockholm.</a:t>
            </a:r>
          </a:p>
          <a:p>
            <a:pPr marL="14400" indent="-169545">
              <a:lnSpc>
                <a:spcPct val="128000"/>
              </a:lnSpc>
              <a:buClr>
                <a:srgbClr val="DD0029"/>
              </a:buClr>
              <a:buChar char="•"/>
              <a:tabLst>
                <a:tab pos="469900" algn="l"/>
              </a:tabLst>
            </a:pPr>
            <a:r>
              <a:rPr sz="1300" dirty="0">
                <a:latin typeface="Utopia Std" panose="02040603060506020204" pitchFamily="18" charset="77"/>
                <a:cs typeface="Cambria"/>
              </a:rPr>
              <a:t>Aim beyond your capabilities.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16</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1551940" y="1535233"/>
            <a:ext cx="7589520" cy="4720010"/>
          </a:xfrm>
          <a:prstGeom prst="rect">
            <a:avLst/>
          </a:prstGeom>
        </p:spPr>
        <p:txBody>
          <a:bodyPr vert="horz" wrap="square" lIns="0" tIns="12700" rIns="0" bIns="0" rtlCol="0" anchor="t">
            <a:spAutoFit/>
          </a:bodyPr>
          <a:lstStyle/>
          <a:p>
            <a:pPr>
              <a:lnSpc>
                <a:spcPct val="100000"/>
              </a:lnSpc>
              <a:spcBef>
                <a:spcPts val="100"/>
              </a:spcBef>
              <a:buClr>
                <a:srgbClr val="DD0029"/>
              </a:buClr>
              <a:tabLst>
                <a:tab pos="470534" algn="l"/>
              </a:tabLst>
            </a:pPr>
            <a:r>
              <a:rPr sz="1800" dirty="0">
                <a:latin typeface="Utopia Std" panose="02040603060506020204" pitchFamily="18" charset="77"/>
                <a:cs typeface="Cambria"/>
              </a:rPr>
              <a:t>Testimonial </a:t>
            </a:r>
            <a:r>
              <a:rPr sz="1800" dirty="0">
                <a:solidFill>
                  <a:srgbClr val="DD0029"/>
                </a:solidFill>
                <a:latin typeface="Utopia Std" panose="02040603060506020204" pitchFamily="18" charset="77"/>
                <a:cs typeface="Cambria"/>
              </a:rPr>
              <a:t>kopregels</a:t>
            </a:r>
            <a:endParaRPr lang="en-US" sz="1800" dirty="0">
              <a:latin typeface="Utopia Std" panose="02040603060506020204" pitchFamily="18" charset="77"/>
              <a:ea typeface="Cambria"/>
              <a:cs typeface="Cambria"/>
            </a:endParaRPr>
          </a:p>
          <a:p>
            <a:pPr marL="14400" marR="163195">
              <a:lnSpc>
                <a:spcPct val="128000"/>
              </a:lnSpc>
              <a:spcBef>
                <a:spcPts val="1900"/>
              </a:spcBef>
            </a:pPr>
            <a:r>
              <a:rPr sz="1300" dirty="0">
                <a:latin typeface="Utopia Std" panose="02040603060506020204" pitchFamily="18" charset="77"/>
                <a:cs typeface="Cambria"/>
              </a:rPr>
              <a:t>Onderstaande </a:t>
            </a:r>
            <a:r>
              <a:rPr sz="1300" dirty="0" err="1">
                <a:latin typeface="Utopia Std" panose="02040603060506020204" pitchFamily="18" charset="77"/>
                <a:cs typeface="Cambria"/>
              </a:rPr>
              <a:t>kopregels</a:t>
            </a:r>
            <a:r>
              <a:rPr sz="1300" dirty="0">
                <a:latin typeface="Utopia Std" panose="02040603060506020204" pitchFamily="18" charset="77"/>
                <a:cs typeface="Cambria"/>
              </a:rPr>
              <a:t> </a:t>
            </a:r>
            <a:r>
              <a:rPr sz="1300" dirty="0" err="1">
                <a:latin typeface="Utopia Std" panose="02040603060506020204" pitchFamily="18" charset="77"/>
                <a:cs typeface="Cambria"/>
              </a:rPr>
              <a:t>zijn</a:t>
            </a:r>
            <a:r>
              <a:rPr sz="1300" dirty="0">
                <a:latin typeface="Utopia Std" panose="02040603060506020204" pitchFamily="18" charset="77"/>
                <a:cs typeface="Cambria"/>
              </a:rPr>
              <a:t> </a:t>
            </a:r>
            <a:r>
              <a:rPr sz="1300" dirty="0" err="1">
                <a:latin typeface="Utopia Std" panose="02040603060506020204" pitchFamily="18" charset="77"/>
                <a:cs typeface="Cambria"/>
              </a:rPr>
              <a:t>voorbeelden</a:t>
            </a:r>
            <a:r>
              <a:rPr sz="1300" dirty="0">
                <a:latin typeface="Utopia Std" panose="02040603060506020204" pitchFamily="18" charset="77"/>
                <a:cs typeface="Cambria"/>
              </a:rPr>
              <a:t> van </a:t>
            </a:r>
            <a:r>
              <a:rPr sz="1300" dirty="0" err="1">
                <a:latin typeface="Utopia Std" panose="02040603060506020204" pitchFamily="18" charset="77"/>
                <a:cs typeface="Cambria"/>
              </a:rPr>
              <a:t>kopregels</a:t>
            </a:r>
            <a:r>
              <a:rPr sz="1300" dirty="0">
                <a:latin typeface="Utopia Std" panose="02040603060506020204" pitchFamily="18" charset="77"/>
                <a:cs typeface="Cambria"/>
              </a:rPr>
              <a:t> op </a:t>
            </a:r>
            <a:r>
              <a:rPr lang="en-US" sz="1300" dirty="0" err="1">
                <a:latin typeface="Utopia Std" panose="02040603060506020204" pitchFamily="18" charset="77"/>
                <a:cs typeface="Cambria"/>
              </a:rPr>
              <a:t>functieniveau</a:t>
            </a:r>
            <a:r>
              <a:rPr sz="1300" dirty="0">
                <a:latin typeface="Utopia Std" panose="02040603060506020204" pitchFamily="18" charset="77"/>
                <a:cs typeface="Cambria"/>
              </a:rPr>
              <a:t>:</a:t>
            </a:r>
            <a:r>
              <a:rPr lang="en-US" sz="1300" dirty="0">
                <a:latin typeface="Utopia Std" panose="02040603060506020204" pitchFamily="18" charset="77"/>
                <a:cs typeface="Cambria"/>
              </a:rPr>
              <a:t> we </a:t>
            </a:r>
            <a:r>
              <a:rPr lang="en-US" sz="1300" dirty="0" err="1">
                <a:latin typeface="Utopia Std" panose="02040603060506020204" pitchFamily="18" charset="77"/>
                <a:cs typeface="Cambria"/>
              </a:rPr>
              <a:t>maken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hier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gebruik</a:t>
            </a:r>
            <a:r>
              <a:rPr lang="en-US" sz="1300" dirty="0">
                <a:latin typeface="Utopia Std" panose="02040603060506020204" pitchFamily="18" charset="77"/>
                <a:cs typeface="Cambria"/>
              </a:rPr>
              <a:t> van quotes</a:t>
            </a:r>
            <a:r>
              <a:rPr sz="1300" dirty="0">
                <a:latin typeface="Utopia Std" panose="02040603060506020204" pitchFamily="18" charset="77"/>
                <a:cs typeface="Cambria"/>
              </a:rPr>
              <a:t>. </a:t>
            </a:r>
            <a:r>
              <a:rPr sz="1300" dirty="0" err="1">
                <a:latin typeface="Utopia Std" panose="02040603060506020204" pitchFamily="18" charset="77"/>
                <a:cs typeface="Cambria"/>
              </a:rPr>
              <a:t>Aangezien</a:t>
            </a:r>
            <a:r>
              <a:rPr sz="1300" dirty="0">
                <a:latin typeface="Utopia Std" panose="02040603060506020204" pitchFamily="18" charset="77"/>
                <a:cs typeface="Cambria"/>
              </a:rPr>
              <a:t> </a:t>
            </a:r>
            <a:r>
              <a:rPr sz="1300" dirty="0" err="1">
                <a:latin typeface="Utopia Std" panose="02040603060506020204" pitchFamily="18" charset="77"/>
                <a:cs typeface="Cambria"/>
              </a:rPr>
              <a:t>dit</a:t>
            </a:r>
            <a:r>
              <a:rPr sz="1300" dirty="0">
                <a:latin typeface="Utopia Std" panose="02040603060506020204" pitchFamily="18" charset="77"/>
                <a:cs typeface="Cambria"/>
              </a:rPr>
              <a:t> </a:t>
            </a:r>
            <a:r>
              <a:rPr sz="1300" dirty="0" err="1">
                <a:latin typeface="Utopia Std" panose="02040603060506020204" pitchFamily="18" charset="77"/>
                <a:cs typeface="Cambria"/>
              </a:rPr>
              <a:t>persoonlijke</a:t>
            </a:r>
            <a:r>
              <a:rPr sz="1300" dirty="0">
                <a:latin typeface="Utopia Std" panose="02040603060506020204" pitchFamily="18" charset="77"/>
                <a:cs typeface="Cambria"/>
              </a:rPr>
              <a:t> </a:t>
            </a:r>
            <a:r>
              <a:rPr sz="1300" dirty="0" err="1">
                <a:latin typeface="Utopia Std" panose="02040603060506020204" pitchFamily="18" charset="77"/>
                <a:cs typeface="Cambria"/>
              </a:rPr>
              <a:t>uitspraken</a:t>
            </a:r>
            <a:r>
              <a:rPr sz="1300" dirty="0">
                <a:latin typeface="Utopia Std" panose="02040603060506020204" pitchFamily="18" charset="77"/>
                <a:cs typeface="Cambria"/>
              </a:rPr>
              <a:t> </a:t>
            </a:r>
            <a:r>
              <a:rPr sz="1300" dirty="0" err="1">
                <a:latin typeface="Utopia Std" panose="02040603060506020204" pitchFamily="18" charset="77"/>
                <a:cs typeface="Cambria"/>
              </a:rPr>
              <a:t>zijn</a:t>
            </a:r>
            <a:r>
              <a:rPr sz="1300" dirty="0">
                <a:latin typeface="Utopia Std" panose="02040603060506020204" pitchFamily="18" charset="77"/>
                <a:cs typeface="Cambria"/>
              </a:rPr>
              <a:t>, </a:t>
            </a:r>
            <a:r>
              <a:rPr sz="1300" dirty="0" err="1">
                <a:latin typeface="Utopia Std" panose="02040603060506020204" pitchFamily="18" charset="77"/>
                <a:cs typeface="Cambria"/>
              </a:rPr>
              <a:t>zijn</a:t>
            </a:r>
            <a:r>
              <a:rPr sz="1300" dirty="0">
                <a:latin typeface="Utopia Std" panose="02040603060506020204" pitchFamily="18" charset="77"/>
                <a:cs typeface="Cambria"/>
              </a:rPr>
              <a:t> de </a:t>
            </a:r>
            <a:r>
              <a:rPr sz="1300" dirty="0" err="1">
                <a:latin typeface="Utopia Std" panose="02040603060506020204" pitchFamily="18" charset="77"/>
                <a:cs typeface="Cambria"/>
              </a:rPr>
              <a:t>opgenomen</a:t>
            </a:r>
            <a:r>
              <a:rPr sz="1300" dirty="0">
                <a:latin typeface="Utopia Std" panose="02040603060506020204" pitchFamily="18" charset="77"/>
                <a:cs typeface="Cambria"/>
              </a:rPr>
              <a:t> kopregels voorbeelden. </a:t>
            </a:r>
            <a:br>
              <a:rPr lang="nl-NL" sz="1300" dirty="0">
                <a:latin typeface="Utopia Std" panose="02040603060506020204" pitchFamily="18" charset="77"/>
                <a:cs typeface="Cambria"/>
              </a:rPr>
            </a:br>
            <a:endParaRPr sz="1300" dirty="0">
              <a:latin typeface="Utopia Std" panose="02040603060506020204" pitchFamily="18" charset="77"/>
              <a:cs typeface="Cambria"/>
            </a:endParaRPr>
          </a:p>
          <a:p>
            <a:pPr marL="14400">
              <a:lnSpc>
                <a:spcPct val="128000"/>
              </a:lnSpc>
            </a:pPr>
            <a:r>
              <a:rPr sz="1300" dirty="0">
                <a:latin typeface="Utopia Std" panose="02040603060506020204" pitchFamily="18" charset="77"/>
                <a:cs typeface="Cambria"/>
              </a:rPr>
              <a:t>Dit zijn voorbeelden. De quotes </a:t>
            </a:r>
            <a:r>
              <a:rPr sz="1300" dirty="0" err="1">
                <a:latin typeface="Utopia Std" panose="02040603060506020204" pitchFamily="18" charset="77"/>
                <a:cs typeface="Cambria"/>
              </a:rPr>
              <a:t>moeten</a:t>
            </a:r>
            <a:r>
              <a:rPr sz="1300" dirty="0">
                <a:latin typeface="Utopia Std" panose="02040603060506020204" pitchFamily="18" charset="77"/>
                <a:cs typeface="Cambria"/>
              </a:rPr>
              <a:t> </a:t>
            </a:r>
            <a:r>
              <a:rPr sz="1300" dirty="0" err="1">
                <a:latin typeface="Utopia Std" panose="02040603060506020204" pitchFamily="18" charset="77"/>
                <a:cs typeface="Cambria"/>
              </a:rPr>
              <a:t>aansprekend</a:t>
            </a:r>
            <a:r>
              <a:rPr sz="1300" dirty="0">
                <a:latin typeface="Utopia Std" panose="02040603060506020204" pitchFamily="18" charset="77"/>
                <a:cs typeface="Cambria"/>
              </a:rPr>
              <a:t> </a:t>
            </a:r>
            <a:r>
              <a:rPr sz="1300" dirty="0" err="1">
                <a:latin typeface="Utopia Std" panose="02040603060506020204" pitchFamily="18" charset="77"/>
                <a:cs typeface="Cambria"/>
              </a:rPr>
              <a:t>en</a:t>
            </a:r>
            <a:r>
              <a:rPr sz="1300" dirty="0">
                <a:latin typeface="Utopia Std" panose="02040603060506020204" pitchFamily="18" charset="77"/>
                <a:cs typeface="Cambria"/>
              </a:rPr>
              <a:t> </a:t>
            </a:r>
            <a:r>
              <a:rPr sz="1300" dirty="0" err="1">
                <a:latin typeface="Utopia Std" panose="02040603060506020204" pitchFamily="18" charset="77"/>
                <a:cs typeface="Cambria"/>
              </a:rPr>
              <a:t>persoonlijk</a:t>
            </a:r>
            <a:r>
              <a:rPr sz="1300" dirty="0">
                <a:latin typeface="Utopia Std" panose="02040603060506020204" pitchFamily="18" charset="77"/>
                <a:cs typeface="Cambria"/>
              </a:rPr>
              <a:t> </a:t>
            </a:r>
            <a:r>
              <a:rPr sz="1300" dirty="0" err="1">
                <a:latin typeface="Utopia Std" panose="02040603060506020204" pitchFamily="18" charset="77"/>
                <a:cs typeface="Cambria"/>
              </a:rPr>
              <a:t>zijn</a:t>
            </a:r>
            <a:r>
              <a:rPr sz="1300" dirty="0">
                <a:latin typeface="Utopia Std" panose="02040603060506020204" pitchFamily="18" charset="77"/>
                <a:cs typeface="Cambria"/>
              </a:rPr>
              <a:t> </a:t>
            </a:r>
            <a:r>
              <a:rPr sz="1300" dirty="0" err="1">
                <a:latin typeface="Utopia Std" panose="02040603060506020204" pitchFamily="18" charset="77"/>
                <a:cs typeface="Cambria"/>
              </a:rPr>
              <a:t>en</a:t>
            </a:r>
            <a:r>
              <a:rPr sz="1300" dirty="0">
                <a:latin typeface="Utopia Std" panose="02040603060506020204" pitchFamily="18" charset="77"/>
                <a:cs typeface="Cambria"/>
              </a:rPr>
              <a:t> </a:t>
            </a:r>
            <a:r>
              <a:rPr sz="1300" dirty="0" err="1">
                <a:latin typeface="Utopia Std" panose="02040603060506020204" pitchFamily="18" charset="77"/>
                <a:cs typeface="Cambria"/>
              </a:rPr>
              <a:t>onze</a:t>
            </a:r>
            <a:r>
              <a:rPr sz="1300" dirty="0">
                <a:latin typeface="Utopia Std" panose="02040603060506020204" pitchFamily="18" charset="77"/>
                <a:cs typeface="Cambria"/>
              </a:rPr>
              <a:t> </a:t>
            </a:r>
            <a:r>
              <a:rPr sz="1300" dirty="0" err="1">
                <a:latin typeface="Utopia Std" panose="02040603060506020204" pitchFamily="18" charset="77"/>
                <a:cs typeface="Cambria"/>
              </a:rPr>
              <a:t>kernwaarden</a:t>
            </a:r>
            <a:r>
              <a:rPr sz="1300" dirty="0">
                <a:latin typeface="Utopia Std" panose="02040603060506020204" pitchFamily="18" charset="77"/>
                <a:cs typeface="Cambria"/>
              </a:rPr>
              <a:t> </a:t>
            </a:r>
            <a:r>
              <a:rPr sz="1300" dirty="0" err="1">
                <a:latin typeface="Utopia Std" panose="02040603060506020204" pitchFamily="18" charset="77"/>
                <a:cs typeface="Cambria"/>
              </a:rPr>
              <a:t>weerspiegelen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concretiseren</a:t>
            </a:r>
            <a:r>
              <a:rPr sz="1300" dirty="0">
                <a:latin typeface="Utopia Std" panose="02040603060506020204" pitchFamily="18" charset="77"/>
                <a:cs typeface="Cambria"/>
              </a:rPr>
              <a:t>.</a:t>
            </a:r>
            <a:r>
              <a:rPr lang="en-US" sz="1300" dirty="0">
                <a:latin typeface="Utopia Std" panose="02040603060506020204" pitchFamily="18" charset="77"/>
                <a:cs typeface="Cambria"/>
              </a:rPr>
              <a:t> Dit </a:t>
            </a:r>
            <a:r>
              <a:rPr lang="en-US" sz="1300" dirty="0" err="1">
                <a:latin typeface="Utopia Std" panose="02040603060506020204" pitchFamily="18" charset="77"/>
                <a:cs typeface="Cambria"/>
              </a:rPr>
              <a:t>betekent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ook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onderscheidend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vermogen</a:t>
            </a:r>
            <a:r>
              <a:rPr lang="en-US" sz="1300" dirty="0">
                <a:latin typeface="Utopia Std" panose="02040603060506020204" pitchFamily="18" charset="77"/>
                <a:cs typeface="Cambria"/>
              </a:rPr>
              <a:t> van het </a:t>
            </a:r>
            <a:r>
              <a:rPr lang="en-US" sz="1300" dirty="0" err="1">
                <a:latin typeface="Utopia Std" panose="02040603060506020204" pitchFamily="18" charset="77"/>
                <a:cs typeface="Cambria"/>
              </a:rPr>
              <a:t>bedrijfsleven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waar</a:t>
            </a:r>
            <a:r>
              <a:rPr lang="en-US" sz="1300" dirty="0">
                <a:latin typeface="Utopia Std" panose="02040603060506020204" pitchFamily="18" charset="77"/>
                <a:cs typeface="Cambria"/>
              </a:rPr>
              <a:t> we anno 2022 mee </a:t>
            </a:r>
            <a:r>
              <a:rPr lang="en-US" sz="1300" dirty="0" err="1">
                <a:latin typeface="Utopia Std" panose="02040603060506020204" pitchFamily="18" charset="77"/>
                <a:cs typeface="Cambria"/>
              </a:rPr>
              <a:t>concurreren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voor</a:t>
            </a:r>
            <a:r>
              <a:rPr lang="en-US" sz="1300" dirty="0">
                <a:latin typeface="Utopia Std" panose="02040603060506020204" pitchFamily="18" charset="77"/>
                <a:cs typeface="Cambria"/>
              </a:rPr>
              <a:t> (met name) OBP. </a:t>
            </a:r>
            <a:endParaRPr lang="en-US" sz="1300" dirty="0">
              <a:latin typeface="Utopia Std" panose="02040603060506020204" pitchFamily="18" charset="77"/>
              <a:ea typeface="Cambria"/>
              <a:cs typeface="Cambria"/>
            </a:endParaRPr>
          </a:p>
          <a:p>
            <a:pPr marL="14400">
              <a:lnSpc>
                <a:spcPct val="128000"/>
              </a:lnSpc>
              <a:spcBef>
                <a:spcPts val="35"/>
              </a:spcBef>
            </a:pPr>
            <a:endParaRPr sz="1300" dirty="0">
              <a:latin typeface="Utopia Std" panose="02040603060506020204" pitchFamily="18" charset="77"/>
              <a:cs typeface="Cambria"/>
            </a:endParaRPr>
          </a:p>
          <a:p>
            <a:pPr marL="14400" indent="-169545">
              <a:lnSpc>
                <a:spcPct val="128000"/>
              </a:lnSpc>
              <a:buClr>
                <a:srgbClr val="DD0029"/>
              </a:buClr>
              <a:buFont typeface="Arial"/>
              <a:buChar char="•"/>
              <a:tabLst>
                <a:tab pos="469900" algn="l"/>
              </a:tabLst>
            </a:pPr>
            <a:r>
              <a:rPr lang="en-US" sz="1300" dirty="0">
                <a:latin typeface="Utopia Std" panose="02040603060506020204" pitchFamily="18" charset="77"/>
                <a:ea typeface="+mn-lt"/>
                <a:cs typeface="+mn-lt"/>
              </a:rPr>
              <a:t>“</a:t>
            </a:r>
            <a:r>
              <a:rPr lang="en-US" sz="1300" dirty="0" err="1">
                <a:latin typeface="Utopia Std" panose="02040603060506020204" pitchFamily="18" charset="77"/>
                <a:ea typeface="+mn-lt"/>
                <a:cs typeface="+mn-lt"/>
              </a:rPr>
              <a:t>Wiskunde</a:t>
            </a:r>
            <a:r>
              <a:rPr lang="en-US" sz="1300" dirty="0">
                <a:latin typeface="Utopia Std" panose="02040603060506020204" pitchFamily="18" charset="77"/>
                <a:ea typeface="+mn-lt"/>
                <a:cs typeface="+mn-lt"/>
              </a:rPr>
              <a:t> is </a:t>
            </a:r>
            <a:r>
              <a:rPr lang="en-US" sz="1300" dirty="0" err="1">
                <a:latin typeface="Utopia Std" panose="02040603060506020204" pitchFamily="18" charset="77"/>
                <a:ea typeface="+mn-lt"/>
                <a:cs typeface="+mn-lt"/>
              </a:rPr>
              <a:t>een</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oneindige</a:t>
            </a:r>
            <a:r>
              <a:rPr lang="en-US" sz="1300" dirty="0">
                <a:latin typeface="Utopia Std" panose="02040603060506020204" pitchFamily="18" charset="77"/>
                <a:ea typeface="+mn-lt"/>
                <a:cs typeface="+mn-lt"/>
              </a:rPr>
              <a:t> jungle van </a:t>
            </a:r>
            <a:r>
              <a:rPr lang="en-US" sz="1300" dirty="0" err="1">
                <a:latin typeface="Utopia Std" panose="02040603060506020204" pitchFamily="18" charset="77"/>
                <a:ea typeface="+mn-lt"/>
                <a:cs typeface="+mn-lt"/>
              </a:rPr>
              <a:t>dingen</a:t>
            </a:r>
            <a:r>
              <a:rPr lang="en-US" sz="1300" dirty="0">
                <a:latin typeface="Utopia Std" panose="02040603060506020204" pitchFamily="18" charset="77"/>
                <a:ea typeface="+mn-lt"/>
                <a:cs typeface="+mn-lt"/>
              </a:rPr>
              <a:t> die je </a:t>
            </a:r>
            <a:r>
              <a:rPr lang="en-US" sz="1300" dirty="0" err="1">
                <a:latin typeface="Utopia Std" panose="02040603060506020204" pitchFamily="18" charset="77"/>
                <a:ea typeface="+mn-lt"/>
                <a:cs typeface="+mn-lt"/>
              </a:rPr>
              <a:t>kunt</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onderzoeken</a:t>
            </a:r>
            <a:r>
              <a:rPr lang="en-US" sz="1300" dirty="0">
                <a:latin typeface="Utopia Std" panose="02040603060506020204" pitchFamily="18" charset="77"/>
                <a:ea typeface="+mn-lt"/>
                <a:cs typeface="+mn-lt"/>
              </a:rPr>
              <a:t>” </a:t>
            </a:r>
            <a:endParaRPr sz="1300" dirty="0">
              <a:latin typeface="Utopia Std" panose="02040603060506020204" pitchFamily="18" charset="77"/>
              <a:ea typeface="Cambria"/>
              <a:cs typeface="Cambria"/>
            </a:endParaRPr>
          </a:p>
          <a:p>
            <a:pPr marL="14400">
              <a:lnSpc>
                <a:spcPct val="128000"/>
              </a:lnSpc>
              <a:spcBef>
                <a:spcPts val="440"/>
              </a:spcBef>
            </a:pPr>
            <a:r>
              <a:rPr lang="nl-NL" sz="1300" dirty="0">
                <a:solidFill>
                  <a:srgbClr val="DD0029"/>
                </a:solidFill>
                <a:latin typeface="Utopia Std" panose="02040603060506020204" pitchFamily="18" charset="77"/>
                <a:cs typeface="Cambria"/>
              </a:rPr>
              <a:t>	</a:t>
            </a:r>
            <a:r>
              <a:rPr sz="1300" dirty="0">
                <a:solidFill>
                  <a:srgbClr val="DD0029"/>
                </a:solidFill>
                <a:latin typeface="Utopia Std" panose="02040603060506020204" pitchFamily="18" charset="77"/>
                <a:cs typeface="Cambria"/>
              </a:rPr>
              <a:t>(</a:t>
            </a:r>
            <a:r>
              <a:rPr sz="1300" dirty="0" err="1">
                <a:solidFill>
                  <a:srgbClr val="DD0029"/>
                </a:solidFill>
                <a:latin typeface="Utopia Std" panose="02040603060506020204" pitchFamily="18" charset="77"/>
                <a:cs typeface="Cambria"/>
              </a:rPr>
              <a:t>ambitie</a:t>
            </a:r>
            <a:r>
              <a:rPr lang="en-US" sz="1300" dirty="0">
                <a:solidFill>
                  <a:srgbClr val="DD0029"/>
                </a:solidFill>
                <a:latin typeface="Utopia Std" panose="02040603060506020204" pitchFamily="18" charset="77"/>
                <a:cs typeface="Cambria"/>
              </a:rPr>
              <a:t> </a:t>
            </a:r>
            <a:r>
              <a:rPr lang="en-US" sz="1300" dirty="0" err="1">
                <a:solidFill>
                  <a:srgbClr val="DD0029"/>
                </a:solidFill>
                <a:latin typeface="Utopia Std" panose="02040603060506020204" pitchFamily="18" charset="77"/>
                <a:cs typeface="Cambria"/>
              </a:rPr>
              <a:t>en</a:t>
            </a:r>
            <a:r>
              <a:rPr lang="en-US" sz="1300" dirty="0">
                <a:solidFill>
                  <a:srgbClr val="DD0029"/>
                </a:solidFill>
                <a:latin typeface="Utopia Std" panose="02040603060506020204" pitchFamily="18" charset="77"/>
                <a:cs typeface="Cambria"/>
              </a:rPr>
              <a:t> </a:t>
            </a:r>
            <a:r>
              <a:rPr lang="en-US" sz="1300" dirty="0" err="1">
                <a:solidFill>
                  <a:srgbClr val="DD0029"/>
                </a:solidFill>
                <a:latin typeface="Utopia Std" panose="02040603060506020204" pitchFamily="18" charset="77"/>
                <a:cs typeface="Cambria"/>
              </a:rPr>
              <a:t>nieuwsgierig</a:t>
            </a:r>
            <a:r>
              <a:rPr sz="1300" dirty="0">
                <a:solidFill>
                  <a:srgbClr val="DD0029"/>
                </a:solidFill>
                <a:latin typeface="Utopia Std" panose="02040603060506020204" pitchFamily="18" charset="77"/>
                <a:cs typeface="Cambria"/>
              </a:rPr>
              <a:t>)</a:t>
            </a:r>
            <a:endParaRPr sz="1300" dirty="0">
              <a:latin typeface="Utopia Std" panose="02040603060506020204" pitchFamily="18" charset="77"/>
              <a:cs typeface="Cambria"/>
            </a:endParaRPr>
          </a:p>
          <a:p>
            <a:pPr marL="14400" indent="-169545">
              <a:lnSpc>
                <a:spcPct val="128000"/>
              </a:lnSpc>
              <a:spcBef>
                <a:spcPts val="440"/>
              </a:spcBef>
              <a:buClr>
                <a:srgbClr val="DD0029"/>
              </a:buClr>
              <a:buChar char="•"/>
              <a:tabLst>
                <a:tab pos="469900" algn="l"/>
              </a:tabLst>
            </a:pPr>
            <a:r>
              <a:rPr sz="1300" dirty="0">
                <a:latin typeface="Utopia Std" panose="02040603060506020204" pitchFamily="18" charset="77"/>
                <a:cs typeface="Cambria"/>
              </a:rPr>
              <a:t>“Als we ons door angsten laten blokkeren, blokkeren we ook oplossingen.”</a:t>
            </a:r>
          </a:p>
          <a:p>
            <a:pPr marL="14400">
              <a:lnSpc>
                <a:spcPct val="128000"/>
              </a:lnSpc>
              <a:spcBef>
                <a:spcPts val="440"/>
              </a:spcBef>
            </a:pPr>
            <a:r>
              <a:rPr lang="nl-NL" sz="1300" dirty="0">
                <a:solidFill>
                  <a:srgbClr val="DD0029"/>
                </a:solidFill>
                <a:latin typeface="Utopia Std" panose="02040603060506020204" pitchFamily="18" charset="77"/>
                <a:cs typeface="Cambria"/>
              </a:rPr>
              <a:t>	</a:t>
            </a:r>
            <a:r>
              <a:rPr sz="1300" dirty="0">
                <a:solidFill>
                  <a:srgbClr val="DD0029"/>
                </a:solidFill>
                <a:latin typeface="Utopia Std" panose="02040603060506020204" pitchFamily="18" charset="77"/>
                <a:cs typeface="Cambria"/>
              </a:rPr>
              <a:t>(ambitie, vrij en verantwoordelijk, wijsheid en nieuwsgierig)</a:t>
            </a:r>
            <a:endParaRPr sz="1300" dirty="0">
              <a:latin typeface="Utopia Std" panose="02040603060506020204" pitchFamily="18" charset="77"/>
              <a:cs typeface="Cambria"/>
            </a:endParaRPr>
          </a:p>
          <a:p>
            <a:pPr marL="14400" indent="-169545">
              <a:lnSpc>
                <a:spcPct val="128000"/>
              </a:lnSpc>
              <a:spcBef>
                <a:spcPts val="440"/>
              </a:spcBef>
              <a:buClr>
                <a:srgbClr val="DD0029"/>
              </a:buClr>
              <a:buChar char="•"/>
              <a:tabLst>
                <a:tab pos="469900" algn="l"/>
              </a:tabLst>
            </a:pPr>
            <a:r>
              <a:rPr sz="1300" dirty="0">
                <a:latin typeface="Utopia Std" panose="02040603060506020204" pitchFamily="18" charset="77"/>
                <a:cs typeface="Cambria"/>
              </a:rPr>
              <a:t>“Je kunt bij de UvA autonoom en vrij zijn.”</a:t>
            </a:r>
          </a:p>
          <a:p>
            <a:pPr marL="14400">
              <a:lnSpc>
                <a:spcPct val="128000"/>
              </a:lnSpc>
              <a:spcBef>
                <a:spcPts val="440"/>
              </a:spcBef>
            </a:pPr>
            <a:r>
              <a:rPr lang="nl-NL" sz="1300" dirty="0">
                <a:solidFill>
                  <a:srgbClr val="DD0029"/>
                </a:solidFill>
                <a:latin typeface="Utopia Std" panose="02040603060506020204" pitchFamily="18" charset="77"/>
                <a:cs typeface="Cambria"/>
              </a:rPr>
              <a:t>	</a:t>
            </a:r>
            <a:r>
              <a:rPr sz="1300" dirty="0">
                <a:solidFill>
                  <a:srgbClr val="DD0029"/>
                </a:solidFill>
                <a:latin typeface="Utopia Std" panose="02040603060506020204" pitchFamily="18" charset="77"/>
                <a:cs typeface="Cambria"/>
              </a:rPr>
              <a:t>(vrij en verantwoordelijk)</a:t>
            </a:r>
            <a:endParaRPr sz="1300" dirty="0">
              <a:latin typeface="Utopia Std" panose="02040603060506020204" pitchFamily="18" charset="77"/>
              <a:cs typeface="Cambria"/>
            </a:endParaRPr>
          </a:p>
          <a:p>
            <a:pPr marL="14400" indent="-169545">
              <a:lnSpc>
                <a:spcPct val="128000"/>
              </a:lnSpc>
              <a:spcBef>
                <a:spcPts val="439"/>
              </a:spcBef>
              <a:buClr>
                <a:srgbClr val="DD0029"/>
              </a:buClr>
              <a:buChar char="•"/>
              <a:tabLst>
                <a:tab pos="469900" algn="l"/>
              </a:tabLst>
            </a:pPr>
            <a:r>
              <a:rPr sz="1300" dirty="0">
                <a:latin typeface="Utopia Std" panose="02040603060506020204" pitchFamily="18" charset="77"/>
                <a:cs typeface="Cambria"/>
              </a:rPr>
              <a:t>“</a:t>
            </a:r>
            <a:r>
              <a:rPr lang="en-US" sz="1300" dirty="0" err="1">
                <a:latin typeface="Utopia Std" panose="02040603060506020204" pitchFamily="18" charset="77"/>
                <a:cs typeface="Cambria"/>
              </a:rPr>
              <a:t>Overal</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vraagtekens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bij</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zetten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dat</a:t>
            </a:r>
            <a:r>
              <a:rPr lang="en-US" sz="1300" dirty="0">
                <a:latin typeface="Utopia Std" panose="02040603060506020204" pitchFamily="18" charset="77"/>
                <a:cs typeface="Cambria"/>
              </a:rPr>
              <a:t> is</a:t>
            </a:r>
            <a:r>
              <a:rPr sz="1300" dirty="0">
                <a:latin typeface="Utopia Std" panose="02040603060506020204" pitchFamily="18" charset="77"/>
                <a:cs typeface="Cambria"/>
              </a:rPr>
              <a:t> de mensen aan de UvA eigen.”</a:t>
            </a:r>
          </a:p>
          <a:p>
            <a:pPr marL="14400">
              <a:lnSpc>
                <a:spcPct val="128000"/>
              </a:lnSpc>
              <a:spcBef>
                <a:spcPts val="439"/>
              </a:spcBef>
            </a:pPr>
            <a:r>
              <a:rPr lang="nl-NL" sz="1300" dirty="0">
                <a:solidFill>
                  <a:srgbClr val="DD0029"/>
                </a:solidFill>
                <a:latin typeface="Utopia Std" panose="02040603060506020204" pitchFamily="18" charset="77"/>
                <a:cs typeface="Cambria"/>
              </a:rPr>
              <a:t>	</a:t>
            </a:r>
            <a:r>
              <a:rPr sz="1300" dirty="0">
                <a:solidFill>
                  <a:srgbClr val="DD0029"/>
                </a:solidFill>
                <a:latin typeface="Utopia Std" panose="02040603060506020204" pitchFamily="18" charset="77"/>
                <a:cs typeface="Cambria"/>
              </a:rPr>
              <a:t>(authentiek, ambitie, nieuwsgierig)</a:t>
            </a:r>
            <a:endParaRPr sz="1300" dirty="0">
              <a:latin typeface="Utopia Std" panose="02040603060506020204" pitchFamily="18" charset="77"/>
              <a:cs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35300" y="2247905"/>
            <a:ext cx="1601600" cy="289823"/>
          </a:xfrm>
          <a:prstGeom prst="rect">
            <a:avLst/>
          </a:prstGeom>
        </p:spPr>
        <p:txBody>
          <a:bodyPr vert="horz" wrap="square" lIns="0" tIns="12700" rIns="0" bIns="0" rtlCol="0">
            <a:spAutoFit/>
          </a:bodyPr>
          <a:lstStyle/>
          <a:p>
            <a:pPr marL="12700">
              <a:lnSpc>
                <a:spcPct val="100000"/>
              </a:lnSpc>
              <a:spcBef>
                <a:spcPts val="100"/>
              </a:spcBef>
            </a:pPr>
            <a:r>
              <a:rPr sz="1800" dirty="0"/>
              <a:t>Taalgebruik</a:t>
            </a:r>
          </a:p>
        </p:txBody>
      </p:sp>
      <p:sp>
        <p:nvSpPr>
          <p:cNvPr id="5" name="object 5"/>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17</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4" name="object 4"/>
          <p:cNvSpPr txBox="1"/>
          <p:nvPr/>
        </p:nvSpPr>
        <p:spPr>
          <a:xfrm>
            <a:off x="1535300" y="2616879"/>
            <a:ext cx="6901815" cy="1817164"/>
          </a:xfrm>
          <a:prstGeom prst="rect">
            <a:avLst/>
          </a:prstGeom>
        </p:spPr>
        <p:txBody>
          <a:bodyPr vert="horz" wrap="square" lIns="0" tIns="12700" rIns="0" bIns="0" rtlCol="0" anchor="t">
            <a:spAutoFit/>
          </a:bodyPr>
          <a:lstStyle/>
          <a:p>
            <a:pPr marL="12700" marR="5080">
              <a:lnSpc>
                <a:spcPct val="128200"/>
              </a:lnSpc>
              <a:spcBef>
                <a:spcPts val="100"/>
              </a:spcBef>
            </a:pPr>
            <a:r>
              <a:rPr sz="1300" dirty="0">
                <a:latin typeface="Utopia Std" panose="02040603060506020204" pitchFamily="18" charset="77"/>
                <a:cs typeface="Cambria"/>
              </a:rPr>
              <a:t>De </a:t>
            </a:r>
            <a:r>
              <a:rPr sz="1300" dirty="0" err="1">
                <a:latin typeface="Utopia Std" panose="02040603060506020204" pitchFamily="18" charset="77"/>
                <a:cs typeface="Cambria"/>
              </a:rPr>
              <a:t>teksten</a:t>
            </a:r>
            <a:r>
              <a:rPr sz="1300" dirty="0">
                <a:latin typeface="Utopia Std" panose="02040603060506020204" pitchFamily="18" charset="77"/>
                <a:cs typeface="Cambria"/>
              </a:rPr>
              <a:t> </a:t>
            </a:r>
            <a:r>
              <a:rPr sz="1300" dirty="0" err="1">
                <a:latin typeface="Utopia Std" panose="02040603060506020204" pitchFamily="18" charset="77"/>
                <a:cs typeface="Cambria"/>
              </a:rPr>
              <a:t>zijn</a:t>
            </a:r>
            <a:r>
              <a:rPr sz="1300" dirty="0">
                <a:latin typeface="Utopia Std" panose="02040603060506020204" pitchFamily="18" charset="77"/>
                <a:cs typeface="Cambria"/>
              </a:rPr>
              <a:t> direct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actief</a:t>
            </a:r>
            <a:r>
              <a:rPr sz="1300" dirty="0">
                <a:latin typeface="Utopia Std" panose="02040603060506020204" pitchFamily="18" charset="77"/>
                <a:cs typeface="Cambria"/>
              </a:rPr>
              <a:t>, </a:t>
            </a:r>
            <a:r>
              <a:rPr sz="1300" dirty="0" err="1">
                <a:latin typeface="Utopia Std" panose="02040603060506020204" pitchFamily="18" charset="77"/>
                <a:cs typeface="Cambria"/>
              </a:rPr>
              <a:t>geschreven</a:t>
            </a:r>
            <a:r>
              <a:rPr sz="1300" dirty="0">
                <a:latin typeface="Utopia Std" panose="02040603060506020204" pitchFamily="18" charset="77"/>
                <a:cs typeface="Cambria"/>
              </a:rPr>
              <a:t> op </a:t>
            </a:r>
            <a:r>
              <a:rPr sz="1300" dirty="0" err="1">
                <a:latin typeface="Utopia Std" panose="02040603060506020204" pitchFamily="18" charset="77"/>
                <a:cs typeface="Cambria"/>
              </a:rPr>
              <a:t>een</a:t>
            </a:r>
            <a:r>
              <a:rPr sz="1300" dirty="0">
                <a:latin typeface="Utopia Std" panose="02040603060506020204" pitchFamily="18" charset="77"/>
                <a:cs typeface="Cambria"/>
              </a:rPr>
              <a:t> </a:t>
            </a:r>
            <a:r>
              <a:rPr sz="1300" dirty="0" err="1">
                <a:latin typeface="Utopia Std" panose="02040603060506020204" pitchFamily="18" charset="77"/>
                <a:cs typeface="Cambria"/>
              </a:rPr>
              <a:t>uitdagende</a:t>
            </a:r>
            <a:r>
              <a:rPr sz="1300" dirty="0">
                <a:latin typeface="Utopia Std" panose="02040603060506020204" pitchFamily="18" charset="77"/>
                <a:cs typeface="Cambria"/>
              </a:rPr>
              <a:t> </a:t>
            </a:r>
            <a:r>
              <a:rPr sz="1300" dirty="0" err="1">
                <a:latin typeface="Utopia Std" panose="02040603060506020204" pitchFamily="18" charset="77"/>
                <a:cs typeface="Cambria"/>
              </a:rPr>
              <a:t>en</a:t>
            </a:r>
            <a:r>
              <a:rPr sz="1300" dirty="0">
                <a:latin typeface="Utopia Std" panose="02040603060506020204" pitchFamily="18" charset="77"/>
                <a:cs typeface="Cambria"/>
              </a:rPr>
              <a:t> </a:t>
            </a:r>
            <a:r>
              <a:rPr lang="en-US" sz="1300" dirty="0" err="1">
                <a:latin typeface="Utopia Std" panose="02040603060506020204" pitchFamily="18" charset="77"/>
                <a:cs typeface="Cambria"/>
              </a:rPr>
              <a:t>trotse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manier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zonder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daarbij</a:t>
            </a:r>
            <a:r>
              <a:rPr lang="en-US" sz="1300" dirty="0">
                <a:latin typeface="Utopia Std" panose="02040603060506020204" pitchFamily="18" charset="77"/>
                <a:cs typeface="Cambria"/>
              </a:rPr>
              <a:t> arrogant </a:t>
            </a:r>
            <a:r>
              <a:rPr lang="en-US" sz="1300" dirty="0" err="1">
                <a:latin typeface="Utopia Std" panose="02040603060506020204" pitchFamily="18" charset="77"/>
                <a:cs typeface="Cambria"/>
              </a:rPr>
              <a:t>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worden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Gebruik</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ambities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uit</a:t>
            </a:r>
            <a:r>
              <a:rPr lang="en-US" sz="1300" dirty="0">
                <a:latin typeface="Utopia Std" panose="02040603060506020204" pitchFamily="18" charset="77"/>
                <a:cs typeface="Cambria"/>
              </a:rPr>
              <a:t> het HR Manifest </a:t>
            </a:r>
            <a:r>
              <a:rPr lang="en-US" sz="1300" dirty="0" err="1">
                <a:latin typeface="Utopia Std" panose="02040603060506020204" pitchFamily="18" charset="77"/>
                <a:cs typeface="Cambria"/>
              </a:rPr>
              <a:t>als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inspiratie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ga </a:t>
            </a:r>
            <a:r>
              <a:rPr lang="en-US" sz="1300" dirty="0" err="1">
                <a:latin typeface="Utopia Std" panose="02040603060506020204" pitchFamily="18" charset="77"/>
                <a:cs typeface="Cambria"/>
              </a:rPr>
              <a:t>uit</a:t>
            </a:r>
            <a:r>
              <a:rPr lang="en-US" sz="1300" dirty="0">
                <a:latin typeface="Utopia Std" panose="02040603060506020204" pitchFamily="18" charset="77"/>
                <a:cs typeface="Cambria"/>
              </a:rPr>
              <a:t> van de </a:t>
            </a:r>
            <a:r>
              <a:rPr lang="en-US" sz="1300" dirty="0" err="1">
                <a:latin typeface="Utopia Std" panose="02040603060506020204" pitchFamily="18" charset="77"/>
                <a:cs typeface="Cambria"/>
              </a:rPr>
              <a:t>kracht</a:t>
            </a:r>
            <a:r>
              <a:rPr lang="en-US" sz="1300" dirty="0">
                <a:latin typeface="Utopia Std" panose="02040603060506020204" pitchFamily="18" charset="77"/>
                <a:cs typeface="Cambria"/>
              </a:rPr>
              <a:t> van de </a:t>
            </a:r>
            <a:r>
              <a:rPr lang="en-US" sz="1300" dirty="0" err="1">
                <a:latin typeface="Utopia Std" panose="02040603060506020204" pitchFamily="18" charset="77"/>
                <a:cs typeface="Cambria"/>
              </a:rPr>
              <a:t>UvA</a:t>
            </a:r>
            <a:r>
              <a:rPr lang="en-US" sz="1300" dirty="0">
                <a:latin typeface="Utopia Std" panose="02040603060506020204" pitchFamily="18" charset="77"/>
                <a:cs typeface="Cambria"/>
              </a:rPr>
              <a:t>.</a:t>
            </a:r>
            <a:r>
              <a:rPr sz="1300" dirty="0">
                <a:latin typeface="Utopia Std" panose="02040603060506020204" pitchFamily="18" charset="77"/>
                <a:cs typeface="Cambria"/>
              </a:rPr>
              <a:t> De </a:t>
            </a:r>
            <a:r>
              <a:rPr sz="1300" dirty="0" err="1">
                <a:latin typeface="Utopia Std" panose="02040603060506020204" pitchFamily="18" charset="77"/>
                <a:cs typeface="Cambria"/>
              </a:rPr>
              <a:t>teksten</a:t>
            </a:r>
            <a:r>
              <a:rPr sz="1300" dirty="0">
                <a:latin typeface="Utopia Std" panose="02040603060506020204" pitchFamily="18" charset="77"/>
                <a:cs typeface="Cambria"/>
              </a:rPr>
              <a:t> </a:t>
            </a:r>
            <a:r>
              <a:rPr sz="1300" dirty="0" err="1">
                <a:latin typeface="Utopia Std" panose="02040603060506020204" pitchFamily="18" charset="77"/>
                <a:cs typeface="Cambria"/>
              </a:rPr>
              <a:t>houden</a:t>
            </a:r>
            <a:r>
              <a:rPr sz="1300" dirty="0">
                <a:latin typeface="Utopia Std" panose="02040603060506020204" pitchFamily="18" charset="77"/>
                <a:cs typeface="Cambria"/>
              </a:rPr>
              <a:t> </a:t>
            </a:r>
            <a:r>
              <a:rPr sz="1300" dirty="0" err="1">
                <a:latin typeface="Utopia Std" panose="02040603060506020204" pitchFamily="18" charset="77"/>
                <a:cs typeface="Cambria"/>
              </a:rPr>
              <a:t>rekening</a:t>
            </a:r>
            <a:r>
              <a:rPr sz="1300" dirty="0">
                <a:latin typeface="Utopia Std" panose="02040603060506020204" pitchFamily="18" charset="77"/>
                <a:cs typeface="Cambria"/>
              </a:rPr>
              <a:t> met het taalniveau van de doelgroep (B2 – C1).</a:t>
            </a:r>
            <a:endParaRPr lang="nl-NL" sz="1300" dirty="0">
              <a:latin typeface="Utopia Std" panose="02040603060506020204" pitchFamily="18" charset="77"/>
              <a:cs typeface="Cambria"/>
            </a:endParaRPr>
          </a:p>
          <a:p>
            <a:pPr marL="12700" marR="5080">
              <a:lnSpc>
                <a:spcPct val="128200"/>
              </a:lnSpc>
              <a:spcBef>
                <a:spcPts val="100"/>
              </a:spcBef>
            </a:pPr>
            <a:endParaRPr lang="nl-NL" sz="1300" dirty="0">
              <a:latin typeface="Utopia Std" panose="02040603060506020204" pitchFamily="18" charset="77"/>
              <a:cs typeface="Cambria"/>
            </a:endParaRPr>
          </a:p>
          <a:p>
            <a:pPr marL="12700" marR="5080">
              <a:lnSpc>
                <a:spcPct val="128200"/>
              </a:lnSpc>
              <a:spcBef>
                <a:spcPts val="100"/>
              </a:spcBef>
            </a:pPr>
            <a:r>
              <a:rPr sz="1300" dirty="0" err="1">
                <a:latin typeface="Utopia Std" panose="02040603060506020204" pitchFamily="18" charset="77"/>
                <a:cs typeface="Cambria"/>
              </a:rPr>
              <a:t>Vermijden</a:t>
            </a:r>
            <a:r>
              <a:rPr sz="1300" dirty="0">
                <a:latin typeface="Utopia Std" panose="02040603060506020204" pitchFamily="18" charset="77"/>
                <a:cs typeface="Cambria"/>
              </a:rPr>
              <a:t>:</a:t>
            </a:r>
            <a:r>
              <a:rPr lang="en-US" sz="1300" dirty="0">
                <a:latin typeface="Utopia Std" panose="02040603060506020204" pitchFamily="18" charset="77"/>
                <a:cs typeface="Cambria"/>
              </a:rPr>
              <a:t> </a:t>
            </a:r>
            <a:r>
              <a:rPr sz="1300" dirty="0" err="1">
                <a:latin typeface="Utopia Std" panose="02040603060506020204" pitchFamily="18" charset="77"/>
                <a:cs typeface="Cambria"/>
              </a:rPr>
              <a:t>ambtelijke</a:t>
            </a:r>
            <a:r>
              <a:rPr sz="1300" dirty="0">
                <a:latin typeface="Utopia Std" panose="02040603060506020204" pitchFamily="18" charset="77"/>
                <a:cs typeface="Cambria"/>
              </a:rPr>
              <a:t> </a:t>
            </a:r>
            <a:r>
              <a:rPr sz="1300" dirty="0" err="1">
                <a:latin typeface="Utopia Std" panose="02040603060506020204" pitchFamily="18" charset="77"/>
                <a:cs typeface="Cambria"/>
              </a:rPr>
              <a:t>woorden</a:t>
            </a:r>
            <a:r>
              <a:rPr sz="1300" dirty="0">
                <a:latin typeface="Utopia Std" panose="02040603060506020204" pitchFamily="18" charset="77"/>
                <a:cs typeface="Cambria"/>
              </a:rPr>
              <a: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afkortingen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verdoezelend</a:t>
            </a:r>
            <a:r>
              <a:rPr sz="1300" dirty="0">
                <a:latin typeface="Utopia Std" panose="02040603060506020204" pitchFamily="18" charset="77"/>
                <a:cs typeface="Cambria"/>
              </a:rPr>
              <a:t> </a:t>
            </a:r>
            <a:r>
              <a:rPr sz="1300" dirty="0" err="1">
                <a:latin typeface="Utopia Std" panose="02040603060506020204" pitchFamily="18" charset="77"/>
                <a:cs typeface="Cambria"/>
              </a:rPr>
              <a:t>taalgebruik</a:t>
            </a:r>
            <a:r>
              <a:rPr sz="1300" dirty="0">
                <a:latin typeface="Utopia Std" panose="02040603060506020204" pitchFamily="18" charset="77"/>
                <a:cs typeface="Cambria"/>
              </a:rPr>
              <a:t>, clichés </a:t>
            </a:r>
            <a:r>
              <a:rPr sz="1300" dirty="0" err="1">
                <a:latin typeface="Utopia Std" panose="02040603060506020204" pitchFamily="18" charset="77"/>
                <a:cs typeface="Cambria"/>
              </a:rPr>
              <a:t>en</a:t>
            </a:r>
            <a:r>
              <a:rPr sz="1300" dirty="0">
                <a:latin typeface="Utopia Std" panose="02040603060506020204" pitchFamily="18" charset="77"/>
                <a:cs typeface="Cambria"/>
              </a:rPr>
              <a:t> </a:t>
            </a:r>
            <a:r>
              <a:rPr lang="en-US" sz="1300" dirty="0" err="1">
                <a:latin typeface="Utopia Std" panose="02040603060506020204" pitchFamily="18" charset="77"/>
                <a:cs typeface="Cambria"/>
              </a:rPr>
              <a:t>negativiteit</a:t>
            </a:r>
            <a:r>
              <a:rPr lang="en-US" sz="1300" dirty="0">
                <a:latin typeface="Utopia Std" panose="02040603060506020204" pitchFamily="18" charset="77"/>
                <a:cs typeface="Cambria"/>
              </a:rPr>
              <a:t>. We </a:t>
            </a:r>
            <a:r>
              <a:rPr lang="en-US" sz="1300" dirty="0" err="1">
                <a:latin typeface="Utopia Std" panose="02040603060506020204" pitchFamily="18" charset="77"/>
                <a:cs typeface="Cambria"/>
              </a:rPr>
              <a:t>willen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triggeren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nieuwsgierig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maken</a:t>
            </a:r>
            <a:r>
              <a:rPr lang="en-US" sz="1300" dirty="0">
                <a:latin typeface="Utopia Std" panose="02040603060506020204" pitchFamily="18" charset="77"/>
                <a:cs typeface="Cambria"/>
              </a:rPr>
              <a:t>, maar </a:t>
            </a:r>
            <a:r>
              <a:rPr lang="en-US" sz="1300" dirty="0" err="1">
                <a:latin typeface="Utopia Std" panose="02040603060506020204" pitchFamily="18" charset="77"/>
                <a:cs typeface="Cambria"/>
              </a:rPr>
              <a:t>voorkomen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dat</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doelgroep</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aversie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voelt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afhaakt</a:t>
            </a:r>
            <a:r>
              <a:rPr lang="en-US" sz="1300" dirty="0">
                <a:latin typeface="Utopia Std" panose="02040603060506020204" pitchFamily="18" charset="77"/>
                <a:cs typeface="Cambria"/>
              </a:rPr>
              <a:t>.</a:t>
            </a:r>
            <a:endParaRPr lang="en-US" sz="1300" dirty="0">
              <a:latin typeface="Utopia Std" panose="02040603060506020204" pitchFamily="18" charset="77"/>
              <a:ea typeface="Cambria"/>
              <a:cs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3027" y="1420442"/>
            <a:ext cx="4118473" cy="443711"/>
          </a:xfrm>
          <a:prstGeom prst="rect">
            <a:avLst/>
          </a:prstGeom>
        </p:spPr>
        <p:txBody>
          <a:bodyPr vert="horz" wrap="square" lIns="0" tIns="12700" rIns="0" bIns="0" rtlCol="0">
            <a:spAutoFit/>
          </a:bodyPr>
          <a:lstStyle/>
          <a:p>
            <a:pPr marL="12700">
              <a:lnSpc>
                <a:spcPct val="100000"/>
              </a:lnSpc>
              <a:spcBef>
                <a:spcPts val="100"/>
              </a:spcBef>
            </a:pPr>
            <a:r>
              <a:rPr b="1" dirty="0">
                <a:latin typeface="Utopia Std Semibold Subhead" panose="02040603060506020204" pitchFamily="18" charset="77"/>
              </a:rPr>
              <a:t>2.</a:t>
            </a:r>
            <a:r>
              <a:rPr lang="nl-NL" b="1" dirty="0">
                <a:latin typeface="Utopia Std Semibold Subhead" panose="02040603060506020204" pitchFamily="18" charset="77"/>
              </a:rPr>
              <a:t>2</a:t>
            </a:r>
            <a:r>
              <a:rPr b="1" dirty="0">
                <a:latin typeface="Utopia Std Semibold Subhead" panose="02040603060506020204" pitchFamily="18" charset="77"/>
              </a:rPr>
              <a:t> Format </a:t>
            </a:r>
            <a:r>
              <a:rPr b="1" dirty="0">
                <a:solidFill>
                  <a:srgbClr val="DD0029"/>
                </a:solidFill>
                <a:latin typeface="Utopia Std Semibold Subhead" panose="02040603060506020204" pitchFamily="18" charset="77"/>
              </a:rPr>
              <a:t>testimonials</a:t>
            </a:r>
          </a:p>
        </p:txBody>
      </p:sp>
      <p:sp>
        <p:nvSpPr>
          <p:cNvPr id="4" name="object 4"/>
          <p:cNvSpPr txBox="1">
            <a:spLocks noGrp="1"/>
          </p:cNvSpPr>
          <p:nvPr>
            <p:ph type="sldNum" sz="quarter" idx="7"/>
          </p:nvPr>
        </p:nvSpPr>
        <p:spPr>
          <a:xfrm>
            <a:off x="4372461" y="7244567"/>
            <a:ext cx="2278272"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18</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3" name="object 3"/>
          <p:cNvSpPr txBox="1"/>
          <p:nvPr/>
        </p:nvSpPr>
        <p:spPr>
          <a:xfrm>
            <a:off x="1533027" y="2141225"/>
            <a:ext cx="6353899" cy="3974550"/>
          </a:xfrm>
          <a:prstGeom prst="rect">
            <a:avLst/>
          </a:prstGeom>
        </p:spPr>
        <p:txBody>
          <a:bodyPr vert="horz" wrap="square" lIns="0" tIns="68580" rIns="0" bIns="0" rtlCol="0" anchor="t">
            <a:spAutoFit/>
          </a:bodyPr>
          <a:lstStyle/>
          <a:p>
            <a:pPr marL="14400">
              <a:lnSpc>
                <a:spcPct val="128000"/>
              </a:lnSpc>
              <a:spcBef>
                <a:spcPts val="540"/>
              </a:spcBef>
            </a:pPr>
            <a:r>
              <a:rPr sz="2200" dirty="0">
                <a:latin typeface="Utopia Std" panose="02040603060506020204" pitchFamily="18" charset="77"/>
                <a:cs typeface="Cambria"/>
              </a:rPr>
              <a:t>Citaat</a:t>
            </a:r>
          </a:p>
          <a:p>
            <a:pPr marL="14400">
              <a:lnSpc>
                <a:spcPct val="128000"/>
              </a:lnSpc>
              <a:spcBef>
                <a:spcPts val="260"/>
              </a:spcBef>
            </a:pPr>
            <a:r>
              <a:rPr sz="1300" dirty="0">
                <a:latin typeface="Utopia Std" panose="02040603060506020204" pitchFamily="18" charset="77"/>
                <a:cs typeface="Cambria"/>
              </a:rPr>
              <a:t>Kenmerkend voor het werk of nieuwsgierig makend, 2 à 3 regels</a:t>
            </a:r>
          </a:p>
          <a:p>
            <a:pPr marL="14400">
              <a:lnSpc>
                <a:spcPct val="128000"/>
              </a:lnSpc>
              <a:spcBef>
                <a:spcPts val="15"/>
              </a:spcBef>
            </a:pPr>
            <a:endParaRPr sz="1300" dirty="0">
              <a:latin typeface="Utopia Std" panose="02040603060506020204" pitchFamily="18" charset="77"/>
              <a:cs typeface="Cambria"/>
            </a:endParaRPr>
          </a:p>
          <a:p>
            <a:pPr marL="14400">
              <a:lnSpc>
                <a:spcPct val="128000"/>
              </a:lnSpc>
            </a:pPr>
            <a:r>
              <a:rPr sz="2200" dirty="0">
                <a:latin typeface="Utopia Std" panose="02040603060506020204" pitchFamily="18" charset="77"/>
                <a:cs typeface="Cambria"/>
              </a:rPr>
              <a:t>Intro</a:t>
            </a:r>
          </a:p>
          <a:p>
            <a:pPr marL="14400">
              <a:lnSpc>
                <a:spcPct val="128000"/>
              </a:lnSpc>
              <a:spcBef>
                <a:spcPts val="260"/>
              </a:spcBef>
            </a:pPr>
            <a:r>
              <a:rPr sz="1300" dirty="0">
                <a:latin typeface="Utopia Std" panose="02040603060506020204" pitchFamily="18" charset="77"/>
                <a:cs typeface="Cambria"/>
              </a:rPr>
              <a:t>Introductie van de medewerker, 5 regels</a:t>
            </a:r>
          </a:p>
          <a:p>
            <a:pPr marL="14400">
              <a:lnSpc>
                <a:spcPct val="128000"/>
              </a:lnSpc>
              <a:spcBef>
                <a:spcPts val="15"/>
              </a:spcBef>
            </a:pPr>
            <a:endParaRPr sz="1300" dirty="0">
              <a:latin typeface="Utopia Std" panose="02040603060506020204" pitchFamily="18" charset="77"/>
              <a:cs typeface="Cambria"/>
            </a:endParaRPr>
          </a:p>
          <a:p>
            <a:pPr marL="14400">
              <a:lnSpc>
                <a:spcPct val="128000"/>
              </a:lnSpc>
            </a:pPr>
            <a:r>
              <a:rPr sz="2200" dirty="0">
                <a:latin typeface="Utopia Std" panose="02040603060506020204" pitchFamily="18" charset="77"/>
                <a:cs typeface="Cambria"/>
              </a:rPr>
              <a:t>Hoofdtekst</a:t>
            </a:r>
          </a:p>
          <a:p>
            <a:pPr marL="14400">
              <a:lnSpc>
                <a:spcPct val="128000"/>
              </a:lnSpc>
              <a:spcBef>
                <a:spcPts val="260"/>
              </a:spcBef>
            </a:pPr>
            <a:r>
              <a:rPr sz="1300" dirty="0">
                <a:latin typeface="Utopia Std" panose="02040603060506020204" pitchFamily="18" charset="77"/>
                <a:cs typeface="Cambria"/>
              </a:rPr>
              <a:t>Verdeeld in alinea’s met bij elkaar horende tekst, per alinea maximaal 10 regels.</a:t>
            </a:r>
          </a:p>
          <a:p>
            <a:pPr marL="14400">
              <a:lnSpc>
                <a:spcPct val="128000"/>
              </a:lnSpc>
              <a:spcBef>
                <a:spcPts val="440"/>
              </a:spcBef>
            </a:pPr>
            <a:r>
              <a:rPr sz="1300" dirty="0" err="1">
                <a:latin typeface="Utopia Std" panose="02040603060506020204" pitchFamily="18" charset="77"/>
                <a:cs typeface="Cambria"/>
              </a:rPr>
              <a:t>Gebruik</a:t>
            </a:r>
            <a:r>
              <a:rPr sz="1300" dirty="0">
                <a:latin typeface="Utopia Std" panose="02040603060506020204" pitchFamily="18" charset="77"/>
                <a:cs typeface="Cambria"/>
              </a:rPr>
              <a:t> </a:t>
            </a:r>
            <a:r>
              <a:rPr sz="1300" dirty="0" err="1">
                <a:latin typeface="Utopia Std" panose="02040603060506020204" pitchFamily="18" charset="77"/>
                <a:cs typeface="Cambria"/>
              </a:rPr>
              <a:t>triggerende</a:t>
            </a:r>
            <a:r>
              <a:rPr sz="1300" dirty="0">
                <a:latin typeface="Utopia Std" panose="02040603060506020204" pitchFamily="18" charset="77"/>
                <a:cs typeface="Cambria"/>
              </a:rPr>
              <a:t> </a:t>
            </a:r>
            <a:r>
              <a:rPr sz="1300" dirty="0" err="1">
                <a:latin typeface="Utopia Std" panose="02040603060506020204" pitchFamily="18" charset="77"/>
                <a:cs typeface="Cambria"/>
              </a:rPr>
              <a:t>kopteksten</a:t>
            </a:r>
            <a:r>
              <a:rPr sz="1300" dirty="0">
                <a:latin typeface="Utopia Std" panose="02040603060506020204" pitchFamily="18" charset="77"/>
                <a:cs typeface="Cambria"/>
              </a:rPr>
              <a:t>.</a:t>
            </a:r>
            <a:r>
              <a:rPr lang="en-US" sz="1300" dirty="0">
                <a:latin typeface="Utopia Std" panose="02040603060506020204" pitchFamily="18" charset="77"/>
                <a:cs typeface="Cambria"/>
              </a:rPr>
              <a:t> Met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beetje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durf</a:t>
            </a:r>
            <a:r>
              <a:rPr lang="en-US" sz="1300" dirty="0">
                <a:latin typeface="Utopia Std" panose="02040603060506020204" pitchFamily="18" charset="77"/>
                <a:cs typeface="Cambria"/>
              </a:rPr>
              <a:t>.</a:t>
            </a:r>
            <a:endParaRPr sz="1300" dirty="0">
              <a:latin typeface="Utopia Std" panose="02040603060506020204" pitchFamily="18" charset="77"/>
              <a:cs typeface="Cambria"/>
            </a:endParaRPr>
          </a:p>
          <a:p>
            <a:pPr marL="14400">
              <a:lnSpc>
                <a:spcPct val="128000"/>
              </a:lnSpc>
              <a:spcBef>
                <a:spcPts val="35"/>
              </a:spcBef>
            </a:pPr>
            <a:endParaRPr sz="2050" dirty="0">
              <a:latin typeface="Utopia Std" panose="02040603060506020204" pitchFamily="18" charset="77"/>
              <a:cs typeface="Cambria"/>
            </a:endParaRPr>
          </a:p>
          <a:p>
            <a:pPr marL="14400">
              <a:lnSpc>
                <a:spcPct val="128000"/>
              </a:lnSpc>
            </a:pPr>
            <a:r>
              <a:rPr sz="1300" dirty="0">
                <a:latin typeface="Utopia Std" panose="02040603060506020204" pitchFamily="18" charset="77"/>
                <a:cs typeface="Cambria"/>
              </a:rPr>
              <a:t>Totale lengte testimonial: 500 – 700 </a:t>
            </a:r>
            <a:r>
              <a:rPr sz="1300" dirty="0" err="1">
                <a:latin typeface="Utopia Std" panose="02040603060506020204" pitchFamily="18" charset="77"/>
                <a:cs typeface="Cambria"/>
              </a:rPr>
              <a:t>woorden</a:t>
            </a:r>
            <a:r>
              <a:rPr sz="1300" dirty="0">
                <a:latin typeface="Utopia Std" panose="02040603060506020204" pitchFamily="18" charset="77"/>
                <a:cs typeface="Cambria"/>
              </a:rPr>
              <a:t>.</a:t>
            </a:r>
            <a:endParaRPr lang="nl-NL" sz="1300" dirty="0">
              <a:latin typeface="Utopia Std" panose="02040603060506020204" pitchFamily="18" charset="77"/>
              <a:cs typeface="Cambria"/>
            </a:endParaRPr>
          </a:p>
          <a:p>
            <a:pPr marL="14400">
              <a:lnSpc>
                <a:spcPct val="128000"/>
              </a:lnSpc>
            </a:pPr>
            <a:r>
              <a:rPr lang="nl-NL" sz="1300" dirty="0">
                <a:latin typeface="Utopia Std" panose="02040603060506020204" pitchFamily="18" charset="77"/>
                <a:cs typeface="Cambria"/>
              </a:rPr>
              <a:t>Maak gebruik van dubbele aanhalingstekens.</a:t>
            </a:r>
            <a:endParaRPr sz="1300" dirty="0">
              <a:latin typeface="Utopia Std" panose="02040603060506020204" pitchFamily="18" charset="77"/>
              <a:cs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300" y="1420442"/>
            <a:ext cx="7621270" cy="443711"/>
          </a:xfrm>
          <a:prstGeom prst="rect">
            <a:avLst/>
          </a:prstGeom>
        </p:spPr>
        <p:txBody>
          <a:bodyPr vert="horz" wrap="square" lIns="0" tIns="12700" rIns="0" bIns="0" rtlCol="0">
            <a:spAutoFit/>
          </a:bodyPr>
          <a:lstStyle/>
          <a:p>
            <a:pPr marL="12700">
              <a:lnSpc>
                <a:spcPct val="100000"/>
              </a:lnSpc>
              <a:spcBef>
                <a:spcPts val="100"/>
              </a:spcBef>
            </a:pPr>
            <a:r>
              <a:rPr b="1" dirty="0">
                <a:latin typeface="Utopia Std Semibold Subhead" panose="02040603060506020204" pitchFamily="18" charset="77"/>
              </a:rPr>
              <a:t>2.</a:t>
            </a:r>
            <a:r>
              <a:rPr lang="nl-NL" b="1" dirty="0">
                <a:latin typeface="Utopia Std Semibold Subhead" panose="02040603060506020204" pitchFamily="18" charset="77"/>
              </a:rPr>
              <a:t>3</a:t>
            </a:r>
            <a:r>
              <a:rPr b="1" dirty="0">
                <a:latin typeface="Utopia Std Semibold Subhead" panose="02040603060506020204" pitchFamily="18" charset="77"/>
              </a:rPr>
              <a:t> Voorbeeld </a:t>
            </a:r>
            <a:r>
              <a:rPr b="1" dirty="0">
                <a:solidFill>
                  <a:srgbClr val="DD0029"/>
                </a:solidFill>
                <a:latin typeface="Utopia Std Semibold Subhead" panose="02040603060506020204" pitchFamily="18" charset="77"/>
              </a:rPr>
              <a:t>testimonial </a:t>
            </a:r>
            <a:r>
              <a:rPr b="1" dirty="0">
                <a:latin typeface="Utopia Std Semibold Subhead" panose="02040603060506020204" pitchFamily="18" charset="77"/>
              </a:rPr>
              <a:t>Maarten de Rijke</a:t>
            </a:r>
          </a:p>
        </p:txBody>
      </p:sp>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19</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3" name="object 3"/>
          <p:cNvSpPr txBox="1"/>
          <p:nvPr/>
        </p:nvSpPr>
        <p:spPr>
          <a:xfrm>
            <a:off x="1535300" y="2030042"/>
            <a:ext cx="7621270" cy="4186274"/>
          </a:xfrm>
          <a:prstGeom prst="rect">
            <a:avLst/>
          </a:prstGeom>
        </p:spPr>
        <p:txBody>
          <a:bodyPr vert="horz" wrap="square" lIns="0" tIns="12700" rIns="0" bIns="0" rtlCol="0">
            <a:spAutoFit/>
          </a:bodyPr>
          <a:lstStyle/>
          <a:p>
            <a:pPr marL="134620" marR="379730" indent="-121920">
              <a:lnSpc>
                <a:spcPct val="100000"/>
              </a:lnSpc>
              <a:spcBef>
                <a:spcPts val="100"/>
              </a:spcBef>
            </a:pPr>
            <a:r>
              <a:rPr sz="2000" dirty="0">
                <a:latin typeface="Utopia Std" panose="02040603060506020204" pitchFamily="18" charset="77"/>
                <a:cs typeface="Cambria"/>
              </a:rPr>
              <a:t>“In de nabije toekomst gaan er nog veel meer cognitieve vaardigheden  aan apparaten overgedragen worden. Daar moeten we </a:t>
            </a:r>
            <a:r>
              <a:rPr sz="2000" dirty="0" err="1">
                <a:latin typeface="Utopia Std" panose="02040603060506020204" pitchFamily="18" charset="77"/>
                <a:cs typeface="Cambria"/>
              </a:rPr>
              <a:t>niet</a:t>
            </a:r>
            <a:r>
              <a:rPr sz="2000" dirty="0">
                <a:latin typeface="Utopia Std" panose="02040603060506020204" pitchFamily="18" charset="77"/>
                <a:cs typeface="Cambria"/>
              </a:rPr>
              <a:t> bang voor zijn.”</a:t>
            </a:r>
          </a:p>
          <a:p>
            <a:pPr marL="12700">
              <a:lnSpc>
                <a:spcPct val="100000"/>
              </a:lnSpc>
              <a:spcBef>
                <a:spcPts val="1900"/>
              </a:spcBef>
            </a:pPr>
            <a:r>
              <a:rPr sz="1300" dirty="0">
                <a:latin typeface="Utopia Std" panose="02040603060506020204" pitchFamily="18" charset="77"/>
                <a:cs typeface="Cambria"/>
              </a:rPr>
              <a:t>(intro: wie, waarover?)</a:t>
            </a:r>
          </a:p>
          <a:p>
            <a:pPr marL="192405" marR="15240">
              <a:lnSpc>
                <a:spcPct val="128200"/>
              </a:lnSpc>
            </a:pPr>
            <a:r>
              <a:rPr sz="1300" dirty="0">
                <a:latin typeface="Utopia Std" panose="02040603060506020204" pitchFamily="18" charset="77"/>
                <a:cs typeface="Cambria"/>
              </a:rPr>
              <a:t>Maarten de Rijke, universiteitshoogleraar Artificial Intelligence and Information Retrieval, over het zich  razendsnel ontwikkelende vakgebied, de invloed van Amsterdam en de rol die Artificial Intelligence gaat  spelen bij het oplossen van maatschappelijke problemen. “Mensen denken dat de robots de wereld overnemen,  dat we autonomie zullen verliezen, dat we menselijke waarden kwijtraken. Daar hebben ze gelijk in.”</a:t>
            </a:r>
          </a:p>
          <a:p>
            <a:pPr>
              <a:lnSpc>
                <a:spcPct val="100000"/>
              </a:lnSpc>
              <a:spcBef>
                <a:spcPts val="35"/>
              </a:spcBef>
            </a:pPr>
            <a:endParaRPr sz="2050" dirty="0">
              <a:latin typeface="Utopia Std" panose="02040603060506020204" pitchFamily="18" charset="77"/>
              <a:cs typeface="Cambria"/>
            </a:endParaRPr>
          </a:p>
          <a:p>
            <a:pPr marL="12700">
              <a:lnSpc>
                <a:spcPct val="100000"/>
              </a:lnSpc>
            </a:pPr>
            <a:r>
              <a:rPr sz="1300" dirty="0">
                <a:latin typeface="Utopia Std" panose="02040603060506020204" pitchFamily="18" charset="77"/>
                <a:cs typeface="Cambria"/>
              </a:rPr>
              <a:t>(basistekst met tussenkopjes; pijlers EVP verweven door de tekst)</a:t>
            </a:r>
          </a:p>
          <a:p>
            <a:pPr marL="192405" marR="5080">
              <a:lnSpc>
                <a:spcPct val="128200"/>
              </a:lnSpc>
            </a:pPr>
            <a:r>
              <a:rPr sz="1300" dirty="0">
                <a:latin typeface="Utopia Std" panose="02040603060506020204" pitchFamily="18" charset="77"/>
                <a:cs typeface="Cambria"/>
              </a:rPr>
              <a:t>“Ik ben na het afronden van de middelbare school niet meteen gaan studeren, maar heb eerst drie jaar gewerkt  en gereisd. In die tijd ontdekte ik langzamerhand wat ik interessant vond en wat ik wilde, pas toen ben ik  gaan studeren. Toen het eenmaal zover was, begon ik met een studie Wijsbegeerte. De vragen over hoe taal </a:t>
            </a:r>
            <a:r>
              <a:rPr sz="1300" dirty="0" err="1">
                <a:latin typeface="Utopia Std" panose="02040603060506020204" pitchFamily="18" charset="77"/>
                <a:cs typeface="Cambria"/>
              </a:rPr>
              <a:t>kennis</a:t>
            </a:r>
            <a:r>
              <a:rPr sz="1300" dirty="0">
                <a:latin typeface="Utopia Std" panose="02040603060506020204" pitchFamily="18" charset="77"/>
                <a:cs typeface="Cambria"/>
              </a:rPr>
              <a:t> kan overdragen, hoe taal iets kan weerspiegelen van de wereld, boeiden 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39847" y="1420442"/>
            <a:ext cx="4264053" cy="443711"/>
          </a:xfrm>
          <a:prstGeom prst="rect">
            <a:avLst/>
          </a:prstGeom>
        </p:spPr>
        <p:txBody>
          <a:bodyPr vert="horz" wrap="square" lIns="0" tIns="12700" rIns="0" bIns="0" rtlCol="0">
            <a:spAutoFit/>
          </a:bodyPr>
          <a:lstStyle/>
          <a:p>
            <a:pPr marL="12700">
              <a:lnSpc>
                <a:spcPct val="100000"/>
              </a:lnSpc>
              <a:spcBef>
                <a:spcPts val="100"/>
              </a:spcBef>
            </a:pPr>
            <a:r>
              <a:rPr dirty="0">
                <a:latin typeface="Utopia Std Semibold Subhead" panose="02040603060506020204" pitchFamily="18" charset="77"/>
              </a:rPr>
              <a:t>Waarvoor is deze </a:t>
            </a:r>
            <a:r>
              <a:rPr dirty="0">
                <a:solidFill>
                  <a:srgbClr val="DD0029"/>
                </a:solidFill>
                <a:latin typeface="Utopia Std Semibold Subhead" panose="02040603060506020204" pitchFamily="18" charset="77"/>
              </a:rPr>
              <a:t>Toolkit?</a:t>
            </a:r>
          </a:p>
        </p:txBody>
      </p:sp>
      <p:sp>
        <p:nvSpPr>
          <p:cNvPr id="5" name="object 5"/>
          <p:cNvSpPr txBox="1">
            <a:spLocks noGrp="1"/>
          </p:cNvSpPr>
          <p:nvPr>
            <p:ph type="sldNum" sz="quarter" idx="7"/>
          </p:nvPr>
        </p:nvSpPr>
        <p:spPr>
          <a:xfrm>
            <a:off x="4372461" y="7244567"/>
            <a:ext cx="1969454" cy="238527"/>
          </a:xfrm>
          <a:prstGeom prst="rect">
            <a:avLst/>
          </a:prstGeom>
        </p:spPr>
        <p:txBody>
          <a:bodyPr vert="horz" wrap="square" lIns="0" tIns="10160" rIns="0" bIns="0" rtlCol="0" anchor="t">
            <a:spAutoFit/>
          </a:bodyPr>
          <a:lstStyle/>
          <a:p>
            <a:pPr marL="80645">
              <a:spcBef>
                <a:spcPts val="80"/>
              </a:spcBef>
            </a:pPr>
            <a:fld id="{81D60167-4931-47E6-BA6A-407CBD079E47}" type="slidenum">
              <a:rPr dirty="0">
                <a:latin typeface="Utopia Std"/>
              </a:rPr>
              <a:pPr marL="80645">
                <a:spcBef>
                  <a:spcPts val="80"/>
                </a:spcBef>
              </a:pPr>
              <a:t>2</a:t>
            </a:fld>
            <a:r>
              <a:rPr dirty="0">
                <a:latin typeface="Utopia Std"/>
              </a:rPr>
              <a:t> | UvA </a:t>
            </a:r>
            <a:r>
              <a:rPr dirty="0" err="1">
                <a:latin typeface="Utopia Std"/>
              </a:rPr>
              <a:t>arbeidsmarktcommunicatie</a:t>
            </a:r>
            <a:r>
              <a:rPr dirty="0">
                <a:latin typeface="Utopia Std"/>
              </a:rPr>
              <a:t> toolkit </a:t>
            </a:r>
            <a:r>
              <a:rPr lang="en-US" dirty="0">
                <a:latin typeface="Utopia Std"/>
              </a:rPr>
              <a:t>2023</a:t>
            </a:r>
            <a:endParaRPr lang="en-US" dirty="0">
              <a:latin typeface="Utopia Std" panose="02040603060506020204" pitchFamily="18" charset="77"/>
            </a:endParaRPr>
          </a:p>
          <a:p>
            <a:pPr marL="80645">
              <a:lnSpc>
                <a:spcPct val="100000"/>
              </a:lnSpc>
              <a:spcBef>
                <a:spcPts val="80"/>
              </a:spcBef>
            </a:pPr>
            <a:endParaRPr lang="en-US" dirty="0">
              <a:latin typeface="Utopia Std" panose="02040603060506020204" pitchFamily="18" charset="77"/>
            </a:endParaRPr>
          </a:p>
        </p:txBody>
      </p:sp>
      <p:sp>
        <p:nvSpPr>
          <p:cNvPr id="4" name="object 4"/>
          <p:cNvSpPr txBox="1"/>
          <p:nvPr/>
        </p:nvSpPr>
        <p:spPr>
          <a:xfrm>
            <a:off x="1539847" y="1916155"/>
            <a:ext cx="7240905" cy="3019032"/>
          </a:xfrm>
          <a:prstGeom prst="rect">
            <a:avLst/>
          </a:prstGeom>
        </p:spPr>
        <p:txBody>
          <a:bodyPr vert="horz" wrap="square" lIns="0" tIns="12700" rIns="0" bIns="0" rtlCol="0" anchor="t">
            <a:spAutoFit/>
          </a:bodyPr>
          <a:lstStyle/>
          <a:p>
            <a:pPr marL="12700" marR="5080">
              <a:lnSpc>
                <a:spcPct val="128200"/>
              </a:lnSpc>
              <a:spcBef>
                <a:spcPts val="100"/>
              </a:spcBef>
            </a:pPr>
            <a:r>
              <a:rPr sz="1300" dirty="0">
                <a:latin typeface="Utopia Std" panose="02040603060506020204" pitchFamily="18" charset="77"/>
                <a:cs typeface="Cambria"/>
              </a:rPr>
              <a:t>De toolkit geeft de bouwstenen voor de arbeidsmarktcommunicatie van de </a:t>
            </a:r>
            <a:r>
              <a:rPr sz="1300" dirty="0" err="1">
                <a:latin typeface="Utopia Std" panose="02040603060506020204" pitchFamily="18" charset="77"/>
                <a:cs typeface="Cambria"/>
              </a:rPr>
              <a:t>UvA</a:t>
            </a:r>
            <a:r>
              <a:rPr sz="1300" dirty="0">
                <a:latin typeface="Utopia Std" panose="02040603060506020204" pitchFamily="18" charset="77"/>
                <a:cs typeface="Cambria"/>
              </a:rPr>
              <a:t>. </a:t>
            </a:r>
            <a:r>
              <a:rPr lang="en-US" sz="1300" dirty="0">
                <a:latin typeface="Utopia Std" panose="02040603060506020204" pitchFamily="18" charset="77"/>
                <a:cs typeface="Cambria"/>
              </a:rPr>
              <a:t>Het </a:t>
            </a:r>
            <a:r>
              <a:rPr lang="en-US" sz="1300" dirty="0" err="1">
                <a:latin typeface="Utopia Std" panose="02040603060506020204" pitchFamily="18" charset="77"/>
                <a:cs typeface="Cambria"/>
              </a:rPr>
              <a:t>bevat</a:t>
            </a:r>
            <a:r>
              <a:rPr lang="en-US" sz="1300" dirty="0">
                <a:latin typeface="Utopia Std" panose="02040603060506020204" pitchFamily="18" charset="77"/>
                <a:cs typeface="Cambria"/>
              </a:rPr>
              <a:t> </a:t>
            </a:r>
            <a:r>
              <a:rPr sz="1300" dirty="0" err="1">
                <a:latin typeface="Utopia Std" panose="02040603060506020204" pitchFamily="18" charset="77"/>
                <a:cs typeface="Cambria"/>
              </a:rPr>
              <a:t>toelichtingen</a:t>
            </a:r>
            <a:r>
              <a:rPr lang="en-US" sz="1300" dirty="0">
                <a:latin typeface="Utopia Std" panose="02040603060506020204" pitchFamily="18" charset="77"/>
                <a:cs typeface="Cambria"/>
              </a:rPr>
              <a:t> </a:t>
            </a:r>
            <a:r>
              <a:rPr sz="1300" dirty="0">
                <a:latin typeface="Utopia Std" panose="02040603060506020204" pitchFamily="18" charset="77"/>
                <a:cs typeface="Cambria"/>
              </a:rPr>
              <a:t>op het communicatieconcept, de opbouw van campagnes, de EVP, tekstgebruik en </a:t>
            </a:r>
            <a:r>
              <a:rPr sz="1300" dirty="0" err="1">
                <a:latin typeface="Utopia Std" panose="02040603060506020204" pitchFamily="18" charset="77"/>
                <a:cs typeface="Cambria"/>
              </a:rPr>
              <a:t>vormvoorschriften</a:t>
            </a:r>
            <a:r>
              <a:rPr sz="1300" dirty="0">
                <a:latin typeface="Utopia Std" panose="02040603060506020204" pitchFamily="18" charset="77"/>
                <a:cs typeface="Cambria"/>
              </a:rPr>
              <a:t>. De herkenbare en aansprekende uitingen communiceren hiermee het unieke werkgeversmerk en </a:t>
            </a:r>
            <a:r>
              <a:rPr sz="1300" dirty="0" err="1">
                <a:latin typeface="Utopia Std" panose="02040603060506020204" pitchFamily="18" charset="77"/>
                <a:cs typeface="Cambria"/>
              </a:rPr>
              <a:t>helpen</a:t>
            </a:r>
            <a:r>
              <a:rPr lang="en-US" sz="1300" dirty="0">
                <a:latin typeface="Utopia Std" panose="02040603060506020204" pitchFamily="18" charset="77"/>
                <a:cs typeface="Cambria"/>
              </a:rPr>
              <a:t> </a:t>
            </a:r>
            <a:r>
              <a:rPr sz="1300" dirty="0">
                <a:latin typeface="Utopia Std" panose="02040603060506020204" pitchFamily="18" charset="77"/>
                <a:cs typeface="Cambria"/>
              </a:rPr>
              <a:t>de UvA bij het vinden van goede, gemotiveerde medewerkers.</a:t>
            </a:r>
          </a:p>
          <a:p>
            <a:pPr>
              <a:lnSpc>
                <a:spcPct val="100000"/>
              </a:lnSpc>
              <a:spcBef>
                <a:spcPts val="35"/>
              </a:spcBef>
            </a:pPr>
            <a:endParaRPr sz="2050" dirty="0">
              <a:latin typeface="Utopia Std" panose="02040603060506020204" pitchFamily="18" charset="77"/>
              <a:cs typeface="Cambria"/>
            </a:endParaRPr>
          </a:p>
          <a:p>
            <a:pPr marL="12700">
              <a:lnSpc>
                <a:spcPct val="100000"/>
              </a:lnSpc>
            </a:pPr>
            <a:r>
              <a:rPr sz="1300" dirty="0">
                <a:latin typeface="Utopia Std" panose="02040603060506020204" pitchFamily="18" charset="77"/>
                <a:cs typeface="Cambria"/>
              </a:rPr>
              <a:t>De toolkit is bestemd voor:</a:t>
            </a:r>
          </a:p>
          <a:p>
            <a:pPr marL="624205" marR="2096770" indent="-252095">
              <a:lnSpc>
                <a:spcPct val="128200"/>
              </a:lnSpc>
              <a:buAutoNum type="arabicPeriod"/>
              <a:tabLst>
                <a:tab pos="624205" algn="l"/>
                <a:tab pos="624840" algn="l"/>
              </a:tabLst>
            </a:pPr>
            <a:r>
              <a:rPr sz="1300" dirty="0">
                <a:latin typeface="Utopia Std" panose="02040603060506020204" pitchFamily="18" charset="77"/>
                <a:cs typeface="Cambria"/>
              </a:rPr>
              <a:t>Communicatiemedewerkers voor het opzetten en vormgeven van  on- en offline campagnes;</a:t>
            </a:r>
          </a:p>
          <a:p>
            <a:pPr marL="624205" indent="-252095">
              <a:spcBef>
                <a:spcPts val="440"/>
              </a:spcBef>
              <a:buAutoNum type="arabicPeriod"/>
              <a:tabLst>
                <a:tab pos="624205" algn="l"/>
                <a:tab pos="624840" algn="l"/>
              </a:tabLst>
            </a:pPr>
            <a:r>
              <a:rPr sz="1300" dirty="0">
                <a:latin typeface="Utopia Std" panose="02040603060506020204" pitchFamily="18" charset="77"/>
                <a:cs typeface="Cambria"/>
              </a:rPr>
              <a:t>HR-</a:t>
            </a:r>
            <a:r>
              <a:rPr sz="1300" dirty="0" err="1">
                <a:latin typeface="Utopia Std" panose="02040603060506020204" pitchFamily="18" charset="77"/>
                <a:cs typeface="Cambria"/>
              </a:rPr>
              <a:t>medewerkers</a:t>
            </a:r>
            <a:r>
              <a:rPr lang="en-US" sz="1300" dirty="0">
                <a:latin typeface="Utopia Std" panose="02040603060506020204" pitchFamily="18" charset="77"/>
                <a:cs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recruiters</a:t>
            </a:r>
            <a:r>
              <a:rPr lang="en-US" sz="1300" dirty="0">
                <a:latin typeface="Utopia Std" panose="02040603060506020204" pitchFamily="18" charset="77"/>
                <a:cs typeface="Cambria"/>
              </a:rPr>
              <a:t> </a:t>
            </a:r>
            <a:r>
              <a:rPr sz="1300" dirty="0" err="1">
                <a:latin typeface="Utopia Std" panose="02040603060506020204" pitchFamily="18" charset="77"/>
                <a:cs typeface="Cambria"/>
              </a:rPr>
              <a:t>bij</a:t>
            </a:r>
            <a:r>
              <a:rPr sz="1300" dirty="0">
                <a:latin typeface="Utopia Std" panose="02040603060506020204" pitchFamily="18" charset="77"/>
                <a:cs typeface="Cambria"/>
              </a:rPr>
              <a:t> het </a:t>
            </a:r>
            <a:r>
              <a:rPr sz="1300" dirty="0" err="1">
                <a:latin typeface="Utopia Std" panose="02040603060506020204" pitchFamily="18" charset="77"/>
                <a:cs typeface="Cambria"/>
              </a:rPr>
              <a:t>vervullen</a:t>
            </a:r>
            <a:r>
              <a:rPr sz="1300" dirty="0">
                <a:latin typeface="Utopia Std" panose="02040603060506020204" pitchFamily="18" charset="77"/>
                <a:cs typeface="Cambria"/>
              </a:rPr>
              <a:t> van </a:t>
            </a:r>
            <a:r>
              <a:rPr sz="1300" dirty="0" err="1">
                <a:latin typeface="Utopia Std" panose="02040603060506020204" pitchFamily="18" charset="77"/>
                <a:cs typeface="Cambria"/>
              </a:rPr>
              <a:t>vacatures</a:t>
            </a:r>
            <a:r>
              <a:rPr sz="1300" dirty="0">
                <a:latin typeface="Utopia Std" panose="02040603060506020204" pitchFamily="18" charset="77"/>
                <a:cs typeface="Cambria"/>
              </a:rPr>
              <a:t>;</a:t>
            </a:r>
          </a:p>
          <a:p>
            <a:pPr marL="624840" indent="-252095">
              <a:lnSpc>
                <a:spcPct val="100000"/>
              </a:lnSpc>
              <a:spcBef>
                <a:spcPts val="439"/>
              </a:spcBef>
              <a:buAutoNum type="arabicPeriod"/>
              <a:tabLst>
                <a:tab pos="624205" algn="l"/>
                <a:tab pos="625475" algn="l"/>
              </a:tabLst>
            </a:pPr>
            <a:r>
              <a:rPr sz="1300" dirty="0" err="1">
                <a:latin typeface="Utopia Std" panose="02040603060506020204" pitchFamily="18" charset="77"/>
                <a:cs typeface="Cambria"/>
              </a:rPr>
              <a:t>Creatieve</a:t>
            </a:r>
            <a:r>
              <a:rPr sz="1300" dirty="0">
                <a:latin typeface="Utopia Std" panose="02040603060506020204" pitchFamily="18" charset="77"/>
                <a:cs typeface="Cambria"/>
              </a:rPr>
              <a:t> </a:t>
            </a:r>
            <a:r>
              <a:rPr lang="en-US" sz="1300" dirty="0">
                <a:latin typeface="Utopia Std" panose="02040603060506020204" pitchFamily="18" charset="77"/>
                <a:cs typeface="Cambria"/>
              </a:rPr>
              <a:t>partners</a:t>
            </a:r>
            <a:r>
              <a:rPr sz="1300" dirty="0">
                <a:latin typeface="Utopia Std" panose="02040603060506020204" pitchFamily="18" charset="77"/>
                <a:cs typeface="Cambria"/>
              </a:rPr>
              <a:t> die </a:t>
            </a:r>
            <a:r>
              <a:rPr sz="1300" dirty="0" err="1">
                <a:latin typeface="Utopia Std" panose="02040603060506020204" pitchFamily="18" charset="77"/>
                <a:cs typeface="Cambria"/>
              </a:rPr>
              <a:t>verantwoordelijk</a:t>
            </a:r>
            <a:r>
              <a:rPr sz="1300" dirty="0">
                <a:latin typeface="Utopia Std" panose="02040603060506020204" pitchFamily="18" charset="77"/>
                <a:cs typeface="Cambria"/>
              </a:rPr>
              <a:t> </a:t>
            </a:r>
            <a:r>
              <a:rPr sz="1300" dirty="0" err="1">
                <a:latin typeface="Utopia Std" panose="02040603060506020204" pitchFamily="18" charset="77"/>
                <a:cs typeface="Cambria"/>
              </a:rPr>
              <a:t>zijn</a:t>
            </a:r>
            <a:r>
              <a:rPr sz="1300" dirty="0">
                <a:latin typeface="Utopia Std" panose="02040603060506020204" pitchFamily="18" charset="77"/>
                <a:cs typeface="Cambria"/>
              </a:rPr>
              <a:t> </a:t>
            </a:r>
            <a:r>
              <a:rPr sz="1300" dirty="0" err="1">
                <a:latin typeface="Utopia Std" panose="02040603060506020204" pitchFamily="18" charset="77"/>
                <a:cs typeface="Cambria"/>
              </a:rPr>
              <a:t>voor</a:t>
            </a:r>
            <a:r>
              <a:rPr sz="1300" dirty="0">
                <a:latin typeface="Utopia Std" panose="02040603060506020204" pitchFamily="18" charset="77"/>
                <a:cs typeface="Cambria"/>
              </a:rPr>
              <a:t> (</a:t>
            </a:r>
            <a:r>
              <a:rPr sz="1300" dirty="0" err="1">
                <a:latin typeface="Utopia Std" panose="02040603060506020204" pitchFamily="18" charset="77"/>
                <a:cs typeface="Cambria"/>
              </a:rPr>
              <a:t>grafische</a:t>
            </a:r>
            <a:r>
              <a:rPr sz="1300" dirty="0">
                <a:latin typeface="Utopia Std" panose="02040603060506020204" pitchFamily="18" charset="77"/>
                <a:cs typeface="Cambria"/>
              </a:rPr>
              <a:t>) </a:t>
            </a:r>
            <a:r>
              <a:rPr sz="1300" dirty="0" err="1">
                <a:latin typeface="Utopia Std" panose="02040603060506020204" pitchFamily="18" charset="77"/>
                <a:cs typeface="Cambria"/>
              </a:rPr>
              <a:t>executie</a:t>
            </a:r>
            <a:r>
              <a:rPr lang="en-US" sz="1300" dirty="0">
                <a:latin typeface="Utopia Std" panose="02040603060506020204" pitchFamily="18" charset="77"/>
                <a:cs typeface="Cambria"/>
              </a:rPr>
              <a:t>;</a:t>
            </a:r>
            <a:endParaRPr sz="1300" dirty="0">
              <a:latin typeface="Utopia Std" panose="02040603060506020204" pitchFamily="18" charset="77"/>
              <a:ea typeface="Cambria"/>
              <a:cs typeface="Cambria"/>
            </a:endParaRPr>
          </a:p>
          <a:p>
            <a:pPr marL="624840" indent="-252095">
              <a:spcBef>
                <a:spcPts val="438"/>
              </a:spcBef>
              <a:buAutoNum type="arabicPeriod"/>
              <a:tabLst>
                <a:tab pos="624205" algn="l"/>
                <a:tab pos="625475" algn="l"/>
              </a:tabLst>
            </a:pPr>
            <a:r>
              <a:rPr lang="en-US" sz="1300" dirty="0">
                <a:latin typeface="Utopia Std" panose="02040603060506020204" pitchFamily="18" charset="77"/>
                <a:ea typeface="Cambria"/>
                <a:cs typeface="Cambria"/>
              </a:rPr>
              <a:t>HR-</a:t>
            </a:r>
            <a:r>
              <a:rPr lang="en-US" sz="1300" dirty="0" err="1">
                <a:latin typeface="Utopia Std" panose="02040603060506020204" pitchFamily="18" charset="77"/>
                <a:ea typeface="Cambria"/>
                <a:cs typeface="Cambria"/>
              </a:rPr>
              <a:t>medewerkers</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en</a:t>
            </a:r>
            <a:r>
              <a:rPr lang="en-US" sz="1300" dirty="0">
                <a:latin typeface="Utopia Std" panose="02040603060506020204" pitchFamily="18" charset="77"/>
                <a:ea typeface="Cambria"/>
                <a:cs typeface="Cambria"/>
              </a:rPr>
              <a:t> interne-</a:t>
            </a:r>
            <a:r>
              <a:rPr lang="en-US" sz="1300" dirty="0" err="1">
                <a:latin typeface="Utopia Std" panose="02040603060506020204" pitchFamily="18" charset="77"/>
                <a:ea typeface="Cambria"/>
                <a:cs typeface="Cambria"/>
              </a:rPr>
              <a:t>communicatiemedewerkers</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bij</a:t>
            </a:r>
            <a:r>
              <a:rPr lang="en-US" sz="1300" dirty="0">
                <a:latin typeface="Utopia Std" panose="02040603060506020204" pitchFamily="18" charset="77"/>
                <a:ea typeface="Cambria"/>
                <a:cs typeface="Cambria"/>
              </a:rPr>
              <a:t> de </a:t>
            </a:r>
            <a:r>
              <a:rPr lang="en-US" sz="1300" dirty="0" err="1">
                <a:latin typeface="Utopia Std" panose="02040603060506020204" pitchFamily="18" charset="77"/>
                <a:ea typeface="Cambria"/>
                <a:cs typeface="Cambria"/>
              </a:rPr>
              <a:t>aansluiting</a:t>
            </a:r>
            <a:r>
              <a:rPr lang="en-US" sz="1300" dirty="0">
                <a:latin typeface="Utopia Std" panose="02040603060506020204" pitchFamily="18" charset="77"/>
                <a:ea typeface="Cambria"/>
                <a:cs typeface="Cambria"/>
              </a:rPr>
              <a:t> van </a:t>
            </a:r>
            <a:r>
              <a:rPr lang="en-US" sz="1300" dirty="0" err="1">
                <a:latin typeface="Utopia Std" panose="02040603060506020204" pitchFamily="18" charset="77"/>
                <a:ea typeface="Cambria"/>
                <a:cs typeface="Cambria"/>
              </a:rPr>
              <a:t>externe</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en</a:t>
            </a:r>
            <a:r>
              <a:rPr lang="en-US" sz="1300" dirty="0">
                <a:latin typeface="Utopia Std" panose="02040603060506020204" pitchFamily="18" charset="77"/>
                <a:ea typeface="Cambria"/>
                <a:cs typeface="Cambria"/>
              </a:rPr>
              <a:t> interne </a:t>
            </a:r>
            <a:r>
              <a:rPr lang="en-US" sz="1300" dirty="0" err="1">
                <a:latin typeface="Utopia Std" panose="02040603060506020204" pitchFamily="18" charset="77"/>
                <a:ea typeface="Cambria"/>
                <a:cs typeface="Cambria"/>
              </a:rPr>
              <a:t>medewerkerscommunicatie</a:t>
            </a:r>
            <a:r>
              <a:rPr lang="en-US" sz="1300" dirty="0">
                <a:latin typeface="Utopia Std" panose="02040603060506020204" pitchFamily="18" charset="77"/>
                <a:ea typeface="Cambria"/>
                <a:cs typeface="Cambria"/>
              </a:rPr>
              <a:t>.</a:t>
            </a:r>
          </a:p>
        </p:txBody>
      </p:sp>
      <p:sp>
        <p:nvSpPr>
          <p:cNvPr id="6" name="object 2">
            <a:extLst>
              <a:ext uri="{FF2B5EF4-FFF2-40B4-BE49-F238E27FC236}">
                <a16:creationId xmlns:a16="http://schemas.microsoft.com/office/drawing/2014/main" id="{2C7A05B2-811A-145A-9302-757C6F965277}"/>
              </a:ext>
            </a:extLst>
          </p:cNvPr>
          <p:cNvSpPr txBox="1"/>
          <p:nvPr/>
        </p:nvSpPr>
        <p:spPr>
          <a:xfrm>
            <a:off x="3870453" y="5422129"/>
            <a:ext cx="3178016" cy="1335494"/>
          </a:xfrm>
          <a:prstGeom prst="rect">
            <a:avLst/>
          </a:prstGeom>
          <a:solidFill>
            <a:srgbClr val="E3E3E3"/>
          </a:solidFill>
        </p:spPr>
        <p:txBody>
          <a:bodyPr vert="horz" wrap="square" lIns="0" tIns="170180" rIns="0" bIns="0" rtlCol="0" anchor="t">
            <a:spAutoFit/>
          </a:bodyPr>
          <a:lstStyle/>
          <a:p>
            <a:pPr marL="292100">
              <a:spcBef>
                <a:spcPts val="1340"/>
              </a:spcBef>
              <a:tabLst>
                <a:tab pos="2911475" algn="l"/>
              </a:tabLst>
            </a:pPr>
            <a:r>
              <a:rPr lang="en-US" sz="1300" dirty="0">
                <a:latin typeface="Utopia Std" panose="02040603060506020204" pitchFamily="18" charset="77"/>
              </a:rPr>
              <a:t>Marijn </a:t>
            </a:r>
            <a:r>
              <a:rPr lang="en-US" sz="1300" dirty="0" err="1">
                <a:latin typeface="Utopia Std" panose="02040603060506020204" pitchFamily="18" charset="77"/>
              </a:rPr>
              <a:t>Gubbens</a:t>
            </a:r>
            <a:endParaRPr lang="en-US" dirty="0">
              <a:cs typeface="Calibri"/>
            </a:endParaRPr>
          </a:p>
          <a:p>
            <a:pPr marL="309880" marR="333375">
              <a:lnSpc>
                <a:spcPct val="128200"/>
              </a:lnSpc>
              <a:tabLst>
                <a:tab pos="2911475" algn="l"/>
              </a:tabLst>
            </a:pPr>
            <a:r>
              <a:rPr lang="en-US" sz="1300" dirty="0" err="1">
                <a:latin typeface="Utopia Std" panose="02040603060506020204" pitchFamily="18" charset="77"/>
                <a:cs typeface="Cambria"/>
              </a:rPr>
              <a:t>Arbeidsmarktcommunicatie</a:t>
            </a:r>
            <a:r>
              <a:rPr lang="en-US" sz="1300" dirty="0">
                <a:latin typeface="Utopia Std" panose="02040603060506020204" pitchFamily="18" charset="77"/>
                <a:cs typeface="Cambria"/>
              </a:rPr>
              <a:t> BC</a:t>
            </a:r>
            <a:br>
              <a:rPr lang="en-US" sz="1300" dirty="0">
                <a:latin typeface="Utopia Std" panose="02040603060506020204" pitchFamily="18" charset="77"/>
                <a:cs typeface="Cambria"/>
              </a:rPr>
            </a:br>
            <a:r>
              <a:rPr lang="en-US" sz="1300" dirty="0">
                <a:latin typeface="Utopia Std" panose="02040603060506020204" pitchFamily="18" charset="77"/>
                <a:cs typeface="Cambria"/>
              </a:rPr>
              <a:t>E </a:t>
            </a:r>
            <a:r>
              <a:rPr lang="en-US" sz="1300" u="sng" dirty="0">
                <a:latin typeface="Utopia Std" panose="02040603060506020204" pitchFamily="18" charset="77"/>
                <a:cs typeface="Cambria"/>
              </a:rPr>
              <a:t>m.gubbens@uva.nl</a:t>
            </a:r>
            <a:endParaRPr lang="en-US" sz="1300" u="sng" dirty="0">
              <a:latin typeface="Utopia Std" panose="02040603060506020204" pitchFamily="18" charset="77"/>
              <a:ea typeface="Cambria"/>
              <a:cs typeface="Cambria"/>
            </a:endParaRPr>
          </a:p>
          <a:p>
            <a:pPr marL="309880">
              <a:spcBef>
                <a:spcPts val="439"/>
              </a:spcBef>
              <a:tabLst>
                <a:tab pos="2911475" algn="l"/>
              </a:tabLst>
            </a:pPr>
            <a:r>
              <a:rPr lang="en-US" sz="1300" dirty="0">
                <a:latin typeface="Utopia Std" panose="02040603060506020204" pitchFamily="18" charset="77"/>
                <a:cs typeface="Cambria"/>
              </a:rPr>
              <a:t>T</a:t>
            </a:r>
            <a:r>
              <a:rPr sz="1300" dirty="0">
                <a:latin typeface="Utopia Std" panose="02040603060506020204" pitchFamily="18" charset="77"/>
                <a:cs typeface="Cambria"/>
              </a:rPr>
              <a:t> 06</a:t>
            </a:r>
            <a:r>
              <a:rPr lang="en-US" sz="1300" dirty="0">
                <a:latin typeface="Utopia Std" panose="02040603060506020204" pitchFamily="18" charset="77"/>
                <a:cs typeface="Cambria"/>
              </a:rPr>
              <a:t> 48 53 07 42</a:t>
            </a:r>
            <a:br>
              <a:rPr lang="en-US" sz="1300" dirty="0">
                <a:latin typeface="Utopia Std" panose="02040603060506020204" pitchFamily="18" charset="77"/>
                <a:cs typeface="Cambria"/>
              </a:rPr>
            </a:br>
            <a:endParaRPr sz="1300" dirty="0">
              <a:latin typeface="Utopia Std" panose="02040603060506020204" pitchFamily="18" charset="77"/>
              <a:cs typeface="Cambria"/>
            </a:endParaRPr>
          </a:p>
        </p:txBody>
      </p:sp>
      <p:sp>
        <p:nvSpPr>
          <p:cNvPr id="7" name="object 2">
            <a:extLst>
              <a:ext uri="{FF2B5EF4-FFF2-40B4-BE49-F238E27FC236}">
                <a16:creationId xmlns:a16="http://schemas.microsoft.com/office/drawing/2014/main" id="{EBABC465-4FDB-11D6-8EFF-263F54254751}"/>
              </a:ext>
            </a:extLst>
          </p:cNvPr>
          <p:cNvSpPr txBox="1"/>
          <p:nvPr/>
        </p:nvSpPr>
        <p:spPr>
          <a:xfrm>
            <a:off x="928604" y="5422128"/>
            <a:ext cx="3178016" cy="1335494"/>
          </a:xfrm>
          <a:prstGeom prst="rect">
            <a:avLst/>
          </a:prstGeom>
          <a:solidFill>
            <a:srgbClr val="E3E3E3"/>
          </a:solidFill>
        </p:spPr>
        <p:txBody>
          <a:bodyPr vert="horz" wrap="square" lIns="0" tIns="170180" rIns="0" bIns="0" rtlCol="0" anchor="t">
            <a:spAutoFit/>
          </a:bodyPr>
          <a:lstStyle/>
          <a:p>
            <a:pPr marL="292100">
              <a:spcBef>
                <a:spcPts val="1340"/>
              </a:spcBef>
              <a:tabLst>
                <a:tab pos="2911475" algn="l"/>
              </a:tabLst>
            </a:pPr>
            <a:r>
              <a:rPr lang="en-US" sz="1300" dirty="0">
                <a:latin typeface="Utopia Std" panose="02040603060506020204" pitchFamily="18" charset="77"/>
              </a:rPr>
              <a:t>Erik van </a:t>
            </a:r>
            <a:r>
              <a:rPr lang="en-US" sz="1300" dirty="0" err="1">
                <a:latin typeface="Utopia Std" panose="02040603060506020204" pitchFamily="18" charset="77"/>
              </a:rPr>
              <a:t>Zetten</a:t>
            </a:r>
            <a:endParaRPr lang="en-US" sz="1300" dirty="0">
              <a:latin typeface="Utopia Std" panose="02040603060506020204" pitchFamily="18" charset="77"/>
              <a:ea typeface="Cambria"/>
            </a:endParaRPr>
          </a:p>
          <a:p>
            <a:pPr marL="309880" marR="333375">
              <a:lnSpc>
                <a:spcPct val="128200"/>
              </a:lnSpc>
              <a:tabLst>
                <a:tab pos="2911475" algn="l"/>
              </a:tabLst>
            </a:pPr>
            <a:r>
              <a:rPr lang="en-US" sz="1300" dirty="0" err="1">
                <a:latin typeface="Utopia Std" panose="02040603060506020204" pitchFamily="18" charset="77"/>
                <a:cs typeface="Cambria"/>
              </a:rPr>
              <a:t>Adviseur</a:t>
            </a:r>
            <a:r>
              <a:rPr lang="en-US" sz="1300" dirty="0">
                <a:latin typeface="Utopia Std" panose="02040603060506020204" pitchFamily="18" charset="77"/>
                <a:cs typeface="Cambria"/>
              </a:rPr>
              <a:t> HR </a:t>
            </a:r>
            <a:r>
              <a:rPr lang="en-US" sz="1300" dirty="0" err="1">
                <a:latin typeface="Utopia Std" panose="02040603060506020204" pitchFamily="18" charset="77"/>
                <a:cs typeface="Cambria"/>
              </a:rPr>
              <a:t>beleid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strategie</a:t>
            </a:r>
            <a:br>
              <a:rPr lang="en-US" sz="1300" dirty="0">
                <a:latin typeface="Utopia Std" panose="02040603060506020204" pitchFamily="18" charset="77"/>
                <a:cs typeface="Cambria"/>
              </a:rPr>
            </a:br>
            <a:r>
              <a:rPr lang="en-US" sz="1300" dirty="0">
                <a:latin typeface="Utopia Std" panose="02040603060506020204" pitchFamily="18" charset="77"/>
                <a:cs typeface="Cambria"/>
              </a:rPr>
              <a:t>E </a:t>
            </a:r>
            <a:r>
              <a:rPr lang="en-US" sz="1300" u="sng" dirty="0">
                <a:latin typeface="Utopia Std" panose="02040603060506020204" pitchFamily="18" charset="77"/>
                <a:cs typeface="Cambria"/>
              </a:rPr>
              <a:t>h.vanzetten@uva.nl</a:t>
            </a:r>
            <a:endParaRPr lang="en-US" sz="1300" u="sng" dirty="0">
              <a:latin typeface="Utopia Std" panose="02040603060506020204" pitchFamily="18" charset="77"/>
              <a:ea typeface="Cambria"/>
              <a:cs typeface="Cambria"/>
            </a:endParaRPr>
          </a:p>
          <a:p>
            <a:pPr marL="309880">
              <a:spcBef>
                <a:spcPts val="439"/>
              </a:spcBef>
              <a:tabLst>
                <a:tab pos="2911475" algn="l"/>
              </a:tabLst>
            </a:pPr>
            <a:r>
              <a:rPr lang="en-US" sz="1300" dirty="0">
                <a:latin typeface="Utopia Std" panose="02040603060506020204" pitchFamily="18" charset="77"/>
                <a:cs typeface="Cambria"/>
              </a:rPr>
              <a:t>T</a:t>
            </a:r>
            <a:r>
              <a:rPr sz="1300" dirty="0">
                <a:latin typeface="Utopia Std" panose="02040603060506020204" pitchFamily="18" charset="77"/>
                <a:cs typeface="Cambria"/>
              </a:rPr>
              <a:t> 06</a:t>
            </a:r>
            <a:r>
              <a:rPr lang="en-US" sz="1300" dirty="0">
                <a:latin typeface="Utopia Std" panose="02040603060506020204" pitchFamily="18" charset="77"/>
                <a:cs typeface="Cambria"/>
              </a:rPr>
              <a:t> 42 82 49 98</a:t>
            </a:r>
            <a:br>
              <a:rPr lang="en-US" sz="1300" dirty="0">
                <a:latin typeface="Utopia Std" panose="02040603060506020204" pitchFamily="18" charset="77"/>
                <a:cs typeface="Cambria"/>
              </a:rPr>
            </a:br>
            <a:endParaRPr sz="1300" dirty="0">
              <a:latin typeface="Utopia Std" panose="02040603060506020204" pitchFamily="18" charset="77"/>
              <a:cs typeface="Cambria"/>
            </a:endParaRPr>
          </a:p>
        </p:txBody>
      </p:sp>
      <p:sp>
        <p:nvSpPr>
          <p:cNvPr id="11" name="object 3">
            <a:extLst>
              <a:ext uri="{FF2B5EF4-FFF2-40B4-BE49-F238E27FC236}">
                <a16:creationId xmlns:a16="http://schemas.microsoft.com/office/drawing/2014/main" id="{91C9F915-9F92-6283-8319-07B17146C10C}"/>
              </a:ext>
            </a:extLst>
          </p:cNvPr>
          <p:cNvSpPr txBox="1">
            <a:spLocks/>
          </p:cNvSpPr>
          <p:nvPr/>
        </p:nvSpPr>
        <p:spPr>
          <a:xfrm>
            <a:off x="928967" y="4975605"/>
            <a:ext cx="1176655" cy="299720"/>
          </a:xfrm>
          <a:prstGeom prst="rect">
            <a:avLst/>
          </a:prstGeom>
        </p:spPr>
        <p:txBody>
          <a:bodyPr vert="horz" wrap="square" lIns="0" tIns="12700" rIns="0" bIns="0" rtlCol="0" anchor="t">
            <a:spAutoFit/>
          </a:bodyPr>
          <a:lstStyle>
            <a:lvl1pPr>
              <a:defRPr sz="2800" b="0" i="0">
                <a:solidFill>
                  <a:schemeClr val="tx1"/>
                </a:solidFill>
                <a:latin typeface="Cambria"/>
                <a:ea typeface="+mj-ea"/>
                <a:cs typeface="Cambria"/>
              </a:defRPr>
            </a:lvl1pPr>
          </a:lstStyle>
          <a:p>
            <a:pPr marL="12700">
              <a:spcBef>
                <a:spcPts val="100"/>
              </a:spcBef>
            </a:pPr>
            <a:r>
              <a:rPr lang="en-US" sz="1800" kern="0" dirty="0" err="1">
                <a:latin typeface="Utopia Std" panose="02040603060506020204" pitchFamily="18" charset="77"/>
              </a:rPr>
              <a:t>Vragen</a:t>
            </a:r>
            <a:r>
              <a:rPr lang="en-US" sz="1800" kern="0" dirty="0">
                <a:latin typeface="Utopia Std" panose="02040603060506020204" pitchFamily="18" charset="77"/>
              </a:rPr>
              <a:t>?</a:t>
            </a:r>
            <a:endParaRPr lang="en-US" dirty="0">
              <a:latin typeface="Utopia Std" panose="02040603060506020204" pitchFamily="18" charset="7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20</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1535300" y="2255601"/>
            <a:ext cx="7601584" cy="3834765"/>
          </a:xfrm>
          <a:prstGeom prst="rect">
            <a:avLst/>
          </a:prstGeom>
        </p:spPr>
        <p:txBody>
          <a:bodyPr vert="horz" wrap="square" lIns="0" tIns="68580" rIns="0" bIns="0" rtlCol="0">
            <a:spAutoFit/>
          </a:bodyPr>
          <a:lstStyle/>
          <a:p>
            <a:pPr marL="12700">
              <a:lnSpc>
                <a:spcPct val="100000"/>
              </a:lnSpc>
              <a:spcBef>
                <a:spcPts val="540"/>
              </a:spcBef>
            </a:pPr>
            <a:r>
              <a:rPr sz="1300" dirty="0">
                <a:latin typeface="Utopia Std" panose="02040603060506020204" pitchFamily="18" charset="77"/>
                <a:cs typeface="Cambria"/>
              </a:rPr>
              <a:t>Wijsbegeerte en wiskunde</a:t>
            </a:r>
          </a:p>
          <a:p>
            <a:pPr marL="192405" marR="23495">
              <a:lnSpc>
                <a:spcPct val="128200"/>
              </a:lnSpc>
            </a:pPr>
            <a:r>
              <a:rPr lang="nl-NL" sz="1300" dirty="0">
                <a:latin typeface="Utopia Std" panose="02040603060506020204" pitchFamily="18" charset="77"/>
                <a:cs typeface="Cambria"/>
              </a:rPr>
              <a:t>“</a:t>
            </a:r>
            <a:r>
              <a:rPr sz="1300" dirty="0">
                <a:latin typeface="Utopia Std" panose="02040603060506020204" pitchFamily="18" charset="77"/>
                <a:cs typeface="Cambria"/>
              </a:rPr>
              <a:t>De combinatie van wijsbegeerte met wiskunde lijkt wonderlijk, maar is het eigenlijk niet. Ik kwam er al vrij  snel achter dat relaties tussen taal en de wereld, of tussen verschillende talen, nogal wat wiskundig inzicht  vergden. Op dat gebied moest ik mezelf dus bijspijkeren. De makkelijkste manier om dat te doen, is door  Wiskunde te gaan studeren. Er stond toen nog geen strafpremie op een tweede studie, dus ik kon dat </a:t>
            </a:r>
            <a:r>
              <a:rPr sz="1300" dirty="0" err="1">
                <a:latin typeface="Utopia Std" panose="02040603060506020204" pitchFamily="18" charset="77"/>
                <a:cs typeface="Cambria"/>
              </a:rPr>
              <a:t>gewoon</a:t>
            </a:r>
            <a:r>
              <a:rPr sz="1300" dirty="0">
                <a:latin typeface="Utopia Std" panose="02040603060506020204" pitchFamily="18" charset="77"/>
                <a:cs typeface="Cambria"/>
              </a:rPr>
              <a:t> </a:t>
            </a:r>
            <a:r>
              <a:rPr sz="1300" dirty="0" err="1">
                <a:latin typeface="Utopia Std" panose="02040603060506020204" pitchFamily="18" charset="77"/>
                <a:cs typeface="Cambria"/>
              </a:rPr>
              <a:t>gaan</a:t>
            </a:r>
            <a:r>
              <a:rPr sz="1300" dirty="0">
                <a:latin typeface="Utopia Std" panose="02040603060506020204" pitchFamily="18" charset="77"/>
                <a:cs typeface="Cambria"/>
              </a:rPr>
              <a:t> doen. Ik heb beide studies cum laude afgerond en ben daarna gepromoveerd op het gebied van </a:t>
            </a:r>
            <a:r>
              <a:rPr sz="1300" dirty="0" err="1">
                <a:latin typeface="Utopia Std" panose="02040603060506020204" pitchFamily="18" charset="77"/>
                <a:cs typeface="Cambria"/>
              </a:rPr>
              <a:t>formele</a:t>
            </a:r>
            <a:r>
              <a:rPr sz="1300" dirty="0">
                <a:latin typeface="Utopia Std" panose="02040603060506020204" pitchFamily="18" charset="77"/>
                <a:cs typeface="Cambria"/>
              </a:rPr>
              <a:t> </a:t>
            </a:r>
            <a:r>
              <a:rPr sz="1300" dirty="0" err="1">
                <a:latin typeface="Utopia Std" panose="02040603060506020204" pitchFamily="18" charset="77"/>
                <a:cs typeface="Cambria"/>
              </a:rPr>
              <a:t>kennisrepresentaties</a:t>
            </a:r>
            <a:r>
              <a:rPr sz="1300" dirty="0">
                <a:latin typeface="Utopia Std" panose="02040603060506020204" pitchFamily="18" charset="77"/>
                <a:cs typeface="Cambria"/>
              </a:rPr>
              <a:t> - het raakvlak van wiskunde en informatica.”</a:t>
            </a:r>
          </a:p>
          <a:p>
            <a:pPr>
              <a:lnSpc>
                <a:spcPct val="100000"/>
              </a:lnSpc>
              <a:spcBef>
                <a:spcPts val="35"/>
              </a:spcBef>
            </a:pPr>
            <a:endParaRPr sz="2050" dirty="0">
              <a:latin typeface="Utopia Std" panose="02040603060506020204" pitchFamily="18" charset="77"/>
              <a:cs typeface="Cambria"/>
            </a:endParaRPr>
          </a:p>
          <a:p>
            <a:pPr marL="12700">
              <a:lnSpc>
                <a:spcPct val="100000"/>
              </a:lnSpc>
            </a:pPr>
            <a:r>
              <a:rPr sz="1300" dirty="0">
                <a:latin typeface="Utopia Std" panose="02040603060506020204" pitchFamily="18" charset="77"/>
                <a:cs typeface="Cambria"/>
              </a:rPr>
              <a:t>Zoekmachinetechnologie</a:t>
            </a:r>
          </a:p>
          <a:p>
            <a:pPr marL="192405" marR="5080">
              <a:lnSpc>
                <a:spcPct val="128200"/>
              </a:lnSpc>
            </a:pPr>
            <a:r>
              <a:rPr sz="1300" dirty="0">
                <a:latin typeface="Utopia Std" panose="02040603060506020204" pitchFamily="18" charset="77"/>
                <a:cs typeface="Cambria"/>
              </a:rPr>
              <a:t>“Op een zeker moment wil je wat doen met de theorieën die je ontwikkelt. Ik heb me gespecialiseerd op  het gebied van zoekmachinetechnologie. Ik onderzoek de mogelijkheid om een systeem te leren een echt  antwoord te geven op een vraag. Dat werkt anders dan een gewone zoekmachine, dat maakt het lastiger.  Het vinden van genoeg geschikte documenten waar systemen antwoorden uit kunnen halen, bleek uitdagend. Er komt een hoop machineleer en zelflerende technologie bij kijken, daar raakt mijn onderzoek aan de Artificial Intelligence.”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21</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1535300" y="2255601"/>
            <a:ext cx="7605395" cy="3072380"/>
          </a:xfrm>
          <a:prstGeom prst="rect">
            <a:avLst/>
          </a:prstGeom>
        </p:spPr>
        <p:txBody>
          <a:bodyPr vert="horz" wrap="square" lIns="0" tIns="68580" rIns="0" bIns="0" rtlCol="0">
            <a:spAutoFit/>
          </a:bodyPr>
          <a:lstStyle/>
          <a:p>
            <a:pPr marL="12700">
              <a:lnSpc>
                <a:spcPct val="100000"/>
              </a:lnSpc>
              <a:spcBef>
                <a:spcPts val="540"/>
              </a:spcBef>
            </a:pPr>
            <a:r>
              <a:rPr sz="1300" dirty="0">
                <a:latin typeface="Utopia Std" panose="02040603060506020204" pitchFamily="18" charset="77"/>
                <a:cs typeface="Cambria"/>
              </a:rPr>
              <a:t>Robots nemen de wereld over</a:t>
            </a:r>
          </a:p>
          <a:p>
            <a:pPr marL="192405" marR="5080">
              <a:lnSpc>
                <a:spcPct val="128200"/>
              </a:lnSpc>
            </a:pPr>
            <a:r>
              <a:rPr sz="1300" dirty="0">
                <a:latin typeface="Utopia Std" panose="02040603060506020204" pitchFamily="18" charset="77"/>
                <a:cs typeface="Cambria"/>
              </a:rPr>
              <a:t>“Mensen denken dat de robots de wereld overnemen, dat we autonomie zullen verliezen, dat we </a:t>
            </a:r>
            <a:r>
              <a:rPr sz="1300" dirty="0" err="1">
                <a:latin typeface="Utopia Std" panose="02040603060506020204" pitchFamily="18" charset="77"/>
                <a:cs typeface="Cambria"/>
              </a:rPr>
              <a:t>menselijke</a:t>
            </a:r>
            <a:r>
              <a:rPr sz="1300" dirty="0">
                <a:latin typeface="Utopia Std" panose="02040603060506020204" pitchFamily="18" charset="77"/>
                <a:cs typeface="Cambria"/>
              </a:rPr>
              <a:t> </a:t>
            </a:r>
            <a:r>
              <a:rPr sz="1300" dirty="0" err="1">
                <a:latin typeface="Utopia Std" panose="02040603060506020204" pitchFamily="18" charset="77"/>
                <a:cs typeface="Cambria"/>
              </a:rPr>
              <a:t>waarden</a:t>
            </a:r>
            <a:r>
              <a:rPr sz="1300" dirty="0">
                <a:latin typeface="Utopia Std" panose="02040603060506020204" pitchFamily="18" charset="77"/>
                <a:cs typeface="Cambria"/>
              </a:rPr>
              <a:t> kwijtraken. Daar hebben ze gelijk in. Al vanaf de eerste keer dat we een instrument maakten, </a:t>
            </a:r>
            <a:r>
              <a:rPr sz="1300" dirty="0" err="1">
                <a:latin typeface="Utopia Std" panose="02040603060506020204" pitchFamily="18" charset="77"/>
                <a:cs typeface="Cambria"/>
              </a:rPr>
              <a:t>droegen</a:t>
            </a:r>
            <a:r>
              <a:rPr sz="1300" dirty="0">
                <a:latin typeface="Utopia Std" panose="02040603060506020204" pitchFamily="18" charset="77"/>
                <a:cs typeface="Cambria"/>
              </a:rPr>
              <a:t> we in zekere zin vaardigheden over naar iets anders. Het meest recente, overduidelijke voorbeeld is het navigeren. Kaartlezen kunnen we niet meer, dat doet onze telefoon veel beter. Machines kunnen </a:t>
            </a:r>
            <a:r>
              <a:rPr sz="1300" dirty="0" err="1">
                <a:latin typeface="Utopia Std" panose="02040603060506020204" pitchFamily="18" charset="77"/>
                <a:cs typeface="Cambria"/>
              </a:rPr>
              <a:t>beter</a:t>
            </a:r>
            <a:r>
              <a:rPr sz="1300" dirty="0">
                <a:latin typeface="Utopia Std" panose="02040603060506020204" pitchFamily="18" charset="77"/>
                <a:cs typeface="Cambria"/>
              </a:rPr>
              <a:t> </a:t>
            </a:r>
            <a:r>
              <a:rPr sz="1300" dirty="0" err="1">
                <a:latin typeface="Utopia Std" panose="02040603060506020204" pitchFamily="18" charset="77"/>
                <a:cs typeface="Cambria"/>
              </a:rPr>
              <a:t>veel</a:t>
            </a:r>
            <a:r>
              <a:rPr sz="1300" dirty="0">
                <a:latin typeface="Utopia Std" panose="02040603060506020204" pitchFamily="18" charset="77"/>
                <a:cs typeface="Cambria"/>
              </a:rPr>
              <a:t> informatie verwerken dan mensen, kunnen beter samenvatten, kunnen beter medische beelden interpreteren. In de nabije toekomst gaan er nog veel meer cognitieve vaardigheden aan apparaten overgedragen </a:t>
            </a:r>
            <a:r>
              <a:rPr sz="1300" dirty="0" err="1">
                <a:latin typeface="Utopia Std" panose="02040603060506020204" pitchFamily="18" charset="77"/>
                <a:cs typeface="Cambria"/>
              </a:rPr>
              <a:t>worden</a:t>
            </a:r>
            <a:r>
              <a:rPr sz="1300" dirty="0">
                <a:latin typeface="Utopia Std" panose="02040603060506020204" pitchFamily="18" charset="77"/>
                <a:cs typeface="Cambria"/>
              </a:rPr>
              <a:t>. Sommige mensen zijn bang: schieten we niet door? De angst die je nooit hoort, is: doen we niet veel te weinig? Als we ons door angsten laten blokkeren, blokkeren we ook meteen allerlei manieren om oplossingen te  bedenken voor maatschappelijke problemen die we nu aan zien komen. Je moet natuurlijk </a:t>
            </a:r>
            <a:r>
              <a:rPr sz="1300" dirty="0" err="1">
                <a:latin typeface="Utopia Std" panose="02040603060506020204" pitchFamily="18" charset="77"/>
                <a:cs typeface="Cambria"/>
              </a:rPr>
              <a:t>niet</a:t>
            </a:r>
            <a:r>
              <a:rPr sz="1300" dirty="0">
                <a:latin typeface="Utopia Std" panose="02040603060506020204" pitchFamily="18" charset="77"/>
                <a:cs typeface="Cambria"/>
              </a:rPr>
              <a:t> </a:t>
            </a:r>
            <a:r>
              <a:rPr sz="1300" dirty="0" err="1">
                <a:latin typeface="Utopia Std" panose="02040603060506020204" pitchFamily="18" charset="77"/>
                <a:cs typeface="Cambria"/>
              </a:rPr>
              <a:t>blindelings</a:t>
            </a:r>
            <a:r>
              <a:rPr sz="1300" dirty="0">
                <a:latin typeface="Utopia Std" panose="02040603060506020204" pitchFamily="18" charset="77"/>
                <a:cs typeface="Cambria"/>
              </a:rPr>
              <a:t> vooruit hollen, maar je moet ook niet blindelings blijven stilstaan.”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22</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1535300" y="2001601"/>
            <a:ext cx="7604125" cy="4356193"/>
          </a:xfrm>
          <a:prstGeom prst="rect">
            <a:avLst/>
          </a:prstGeom>
        </p:spPr>
        <p:txBody>
          <a:bodyPr vert="horz" wrap="square" lIns="0" tIns="68580" rIns="0" bIns="0" rtlCol="0">
            <a:spAutoFit/>
          </a:bodyPr>
          <a:lstStyle/>
          <a:p>
            <a:pPr marL="12700">
              <a:lnSpc>
                <a:spcPct val="100000"/>
              </a:lnSpc>
              <a:spcBef>
                <a:spcPts val="540"/>
              </a:spcBef>
            </a:pPr>
            <a:r>
              <a:rPr sz="1300" dirty="0">
                <a:latin typeface="Utopia Std" panose="02040603060506020204" pitchFamily="18" charset="77"/>
                <a:cs typeface="Cambria"/>
              </a:rPr>
              <a:t>Constructieve frictie</a:t>
            </a:r>
          </a:p>
          <a:p>
            <a:pPr marL="192405" marR="10795">
              <a:lnSpc>
                <a:spcPct val="128200"/>
              </a:lnSpc>
            </a:pPr>
            <a:r>
              <a:rPr sz="1300" dirty="0">
                <a:latin typeface="Utopia Std" panose="02040603060506020204" pitchFamily="18" charset="77"/>
                <a:cs typeface="Cambria"/>
              </a:rPr>
              <a:t>“Er is een zeker UvA-DNA. Dat komt door de verwevenheid met de stad, door het feit dat we niet één campus </a:t>
            </a:r>
            <a:r>
              <a:rPr sz="1300" dirty="0" err="1">
                <a:latin typeface="Utopia Std" panose="02040603060506020204" pitchFamily="18" charset="77"/>
                <a:cs typeface="Cambria"/>
              </a:rPr>
              <a:t>hebben</a:t>
            </a:r>
            <a:r>
              <a:rPr sz="1300" dirty="0">
                <a:latin typeface="Utopia Std" panose="02040603060506020204" pitchFamily="18" charset="77"/>
                <a:cs typeface="Cambria"/>
              </a:rPr>
              <a:t>, maar meerdere. Er is ook een soort koppigheid die mensen aan de UvA eigen is, een </a:t>
            </a:r>
            <a:r>
              <a:rPr sz="1300" dirty="0" err="1">
                <a:latin typeface="Utopia Std" panose="02040603060506020204" pitchFamily="18" charset="77"/>
                <a:cs typeface="Cambria"/>
              </a:rPr>
              <a:t>zekere</a:t>
            </a:r>
            <a:r>
              <a:rPr sz="1300" dirty="0">
                <a:latin typeface="Utopia Std" panose="02040603060506020204" pitchFamily="18" charset="77"/>
                <a:cs typeface="Cambria"/>
              </a:rPr>
              <a:t> </a:t>
            </a:r>
            <a:r>
              <a:rPr sz="1300" dirty="0" err="1">
                <a:latin typeface="Utopia Std" panose="02040603060506020204" pitchFamily="18" charset="77"/>
                <a:cs typeface="Cambria"/>
              </a:rPr>
              <a:t>hoofdstedelijke</a:t>
            </a:r>
            <a:r>
              <a:rPr sz="1300" dirty="0">
                <a:latin typeface="Utopia Std" panose="02040603060506020204" pitchFamily="18" charset="77"/>
                <a:cs typeface="Cambria"/>
              </a:rPr>
              <a:t> arrogantie. Dat heb je altijd wel in grotere, centrale steden. Dat is niet negatief, </a:t>
            </a:r>
            <a:r>
              <a:rPr sz="1300" dirty="0" err="1">
                <a:latin typeface="Utopia Std" panose="02040603060506020204" pitchFamily="18" charset="77"/>
                <a:cs typeface="Cambria"/>
              </a:rPr>
              <a:t>constructieve</a:t>
            </a:r>
            <a:r>
              <a:rPr sz="1300" dirty="0">
                <a:latin typeface="Utopia Std" panose="02040603060506020204" pitchFamily="18" charset="77"/>
                <a:cs typeface="Cambria"/>
              </a:rPr>
              <a:t> frictie is juist goed. Het betekent soms dat beslissingsprocessen wat moeizamer gaan en wat langer duren, maar dat hoort erbij. Je hebt een langer voorbereidingstraject, je moet meer aftasten. Op de resultaten die je dan behaalt, mag je best trots zijn.”</a:t>
            </a:r>
          </a:p>
          <a:p>
            <a:pPr>
              <a:lnSpc>
                <a:spcPct val="100000"/>
              </a:lnSpc>
              <a:spcBef>
                <a:spcPts val="35"/>
              </a:spcBef>
            </a:pPr>
            <a:endParaRPr sz="2050" dirty="0">
              <a:latin typeface="Utopia Std" panose="02040603060506020204" pitchFamily="18" charset="77"/>
              <a:cs typeface="Cambria"/>
            </a:endParaRPr>
          </a:p>
          <a:p>
            <a:pPr marL="12700">
              <a:lnSpc>
                <a:spcPct val="100000"/>
              </a:lnSpc>
            </a:pPr>
            <a:r>
              <a:rPr sz="1300" dirty="0">
                <a:latin typeface="Utopia Std" panose="02040603060506020204" pitchFamily="18" charset="77"/>
                <a:cs typeface="Cambria"/>
              </a:rPr>
              <a:t>Diversiteit verhoogt het niveau</a:t>
            </a:r>
          </a:p>
          <a:p>
            <a:pPr marL="192405" marR="5080">
              <a:lnSpc>
                <a:spcPct val="128200"/>
              </a:lnSpc>
            </a:pPr>
            <a:r>
              <a:rPr sz="1300" dirty="0">
                <a:latin typeface="Utopia Std" panose="02040603060506020204" pitchFamily="18" charset="77"/>
                <a:cs typeface="Cambria"/>
              </a:rPr>
              <a:t>“De Master AI is de laatste jaren veel internationaler geworden. Van heinde en verre komen mensen hierheen, met maar één einddoel, namelijk vooruitkomen in de studie en iets boeiends doen. Die studenten zijn heel </a:t>
            </a:r>
            <a:r>
              <a:rPr sz="1300" dirty="0" err="1">
                <a:latin typeface="Utopia Std" panose="02040603060506020204" pitchFamily="18" charset="77"/>
                <a:cs typeface="Cambria"/>
              </a:rPr>
              <a:t>gefocust</a:t>
            </a:r>
            <a:r>
              <a:rPr sz="1300" dirty="0">
                <a:latin typeface="Utopia Std" panose="02040603060506020204" pitchFamily="18" charset="77"/>
                <a:cs typeface="Cambria"/>
              </a:rPr>
              <a:t>, die lopen hard, weten van aanpakken. Het was voor de Nederlandse studenten even wennen om </a:t>
            </a:r>
            <a:r>
              <a:rPr sz="1300" dirty="0" err="1">
                <a:latin typeface="Utopia Std" panose="02040603060506020204" pitchFamily="18" charset="77"/>
                <a:cs typeface="Cambria"/>
              </a:rPr>
              <a:t>dat</a:t>
            </a:r>
            <a:r>
              <a:rPr sz="1300" dirty="0">
                <a:latin typeface="Utopia Std" panose="02040603060506020204" pitchFamily="18" charset="77"/>
                <a:cs typeface="Cambria"/>
              </a:rPr>
              <a:t> hogere tempo bij te houden. Het geldt waarschijnlijk voor ons allemaal: je doet het even vrij goed, dus dan ga je naar een nieuw niveau en ben je weer de middelmaat. Dan werk je je weer omhoog en op het </a:t>
            </a:r>
            <a:r>
              <a:rPr sz="1300" dirty="0" err="1">
                <a:latin typeface="Utopia Std" panose="02040603060506020204" pitchFamily="18" charset="77"/>
                <a:cs typeface="Cambria"/>
              </a:rPr>
              <a:t>volgende</a:t>
            </a:r>
            <a:r>
              <a:rPr sz="1300" dirty="0">
                <a:latin typeface="Utopia Std" panose="02040603060506020204" pitchFamily="18" charset="77"/>
                <a:cs typeface="Cambria"/>
              </a:rPr>
              <a:t> </a:t>
            </a:r>
            <a:r>
              <a:rPr sz="1300" dirty="0" err="1">
                <a:latin typeface="Utopia Std" panose="02040603060506020204" pitchFamily="18" charset="77"/>
                <a:cs typeface="Cambria"/>
              </a:rPr>
              <a:t>niveau</a:t>
            </a:r>
            <a:r>
              <a:rPr sz="1300" dirty="0">
                <a:latin typeface="Utopia Std" panose="02040603060506020204" pitchFamily="18" charset="77"/>
                <a:cs typeface="Cambria"/>
              </a:rPr>
              <a:t> ben je wéér beginner. Dat gaat je hele leven zo door, maar nu blijkt ineens dat de personen met </a:t>
            </a:r>
            <a:r>
              <a:rPr sz="1300" dirty="0" err="1">
                <a:latin typeface="Utopia Std" panose="02040603060506020204" pitchFamily="18" charset="77"/>
                <a:cs typeface="Cambria"/>
              </a:rPr>
              <a:t>wie</a:t>
            </a:r>
            <a:r>
              <a:rPr sz="1300" dirty="0">
                <a:latin typeface="Utopia Std" panose="02040603060506020204" pitchFamily="18" charset="77"/>
                <a:cs typeface="Cambria"/>
              </a:rPr>
              <a:t> je je meet niet van om de hoek komen, maar van over de hele planeet.”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300" y="1420442"/>
            <a:ext cx="4795500" cy="443711"/>
          </a:xfrm>
          <a:prstGeom prst="rect">
            <a:avLst/>
          </a:prstGeom>
        </p:spPr>
        <p:txBody>
          <a:bodyPr vert="horz" wrap="square" lIns="0" tIns="12700" rIns="0" bIns="0" rtlCol="0">
            <a:spAutoFit/>
          </a:bodyPr>
          <a:lstStyle/>
          <a:p>
            <a:pPr marL="12700">
              <a:lnSpc>
                <a:spcPct val="100000"/>
              </a:lnSpc>
              <a:spcBef>
                <a:spcPts val="100"/>
              </a:spcBef>
            </a:pPr>
            <a:r>
              <a:rPr b="1" dirty="0">
                <a:latin typeface="Utopia Std Semibold Subhead" panose="02040603060506020204" pitchFamily="18" charset="77"/>
              </a:rPr>
              <a:t>2.</a:t>
            </a:r>
            <a:r>
              <a:rPr lang="nl-NL" b="1" dirty="0">
                <a:latin typeface="Utopia Std Semibold Subhead" panose="02040603060506020204" pitchFamily="18" charset="77"/>
              </a:rPr>
              <a:t>4</a:t>
            </a:r>
            <a:r>
              <a:rPr b="1" dirty="0">
                <a:latin typeface="Utopia Std Semibold Subhead" panose="02040603060506020204" pitchFamily="18" charset="77"/>
              </a:rPr>
              <a:t> Format </a:t>
            </a:r>
            <a:r>
              <a:rPr b="1" dirty="0">
                <a:solidFill>
                  <a:srgbClr val="DD0029"/>
                </a:solidFill>
                <a:latin typeface="Utopia Std Semibold Subhead" panose="02040603060506020204" pitchFamily="18" charset="77"/>
              </a:rPr>
              <a:t>vacaturetekst</a:t>
            </a:r>
          </a:p>
        </p:txBody>
      </p:sp>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23</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3" name="object 3"/>
          <p:cNvSpPr txBox="1"/>
          <p:nvPr/>
        </p:nvSpPr>
        <p:spPr>
          <a:xfrm>
            <a:off x="1535300" y="1886378"/>
            <a:ext cx="7520940" cy="5837111"/>
          </a:xfrm>
          <a:prstGeom prst="rect">
            <a:avLst/>
          </a:prstGeom>
        </p:spPr>
        <p:txBody>
          <a:bodyPr vert="horz" wrap="square" lIns="0" tIns="68580" rIns="0" bIns="0" rtlCol="0" anchor="t">
            <a:spAutoFit/>
          </a:bodyPr>
          <a:lstStyle/>
          <a:p>
            <a:pPr marL="14400">
              <a:lnSpc>
                <a:spcPct val="128000"/>
              </a:lnSpc>
              <a:spcBef>
                <a:spcPts val="540"/>
              </a:spcBef>
            </a:pPr>
            <a:r>
              <a:rPr sz="1300" dirty="0">
                <a:latin typeface="Utopia Std" panose="02040603060506020204" pitchFamily="18" charset="77"/>
                <a:ea typeface="Cambria"/>
              </a:rPr>
              <a:t>De vacatureteksten zijn opgebouwd volgens een format dat helpt bij het communiceren van het EVP.</a:t>
            </a:r>
            <a:endParaRPr lang="en-US" sz="1300" dirty="0">
              <a:latin typeface="Utopia Std" panose="02040603060506020204" pitchFamily="18" charset="77"/>
              <a:ea typeface="Cambria"/>
            </a:endParaRPr>
          </a:p>
          <a:p>
            <a:pPr marL="14400" marR="5080">
              <a:lnSpc>
                <a:spcPct val="128000"/>
              </a:lnSpc>
            </a:pPr>
            <a:r>
              <a:rPr sz="1300" dirty="0">
                <a:latin typeface="Utopia Std" panose="02040603060506020204" pitchFamily="18" charset="77"/>
                <a:ea typeface="Cambria"/>
              </a:rPr>
              <a:t>Het format is daarnaast goed passend te maken per doelgroep (verschillende pullfactoren) </a:t>
            </a:r>
            <a:r>
              <a:rPr lang="en-US" sz="1300" dirty="0">
                <a:latin typeface="Utopia Std" panose="02040603060506020204" pitchFamily="18" charset="77"/>
                <a:ea typeface="Cambria"/>
              </a:rPr>
              <a:t>en </a:t>
            </a:r>
            <a:r>
              <a:rPr lang="en-US" sz="1300" dirty="0" err="1">
                <a:latin typeface="Utopia Std" panose="02040603060506020204" pitchFamily="18" charset="77"/>
                <a:ea typeface="Cambria"/>
              </a:rPr>
              <a:t>houdt</a:t>
            </a:r>
            <a:r>
              <a:rPr lang="en-US" sz="1300" dirty="0">
                <a:latin typeface="Utopia Std" panose="02040603060506020204" pitchFamily="18" charset="77"/>
                <a:ea typeface="Cambria"/>
              </a:rPr>
              <a:t> </a:t>
            </a:r>
            <a:r>
              <a:rPr sz="1300" dirty="0" err="1">
                <a:latin typeface="Utopia Std" panose="02040603060506020204" pitchFamily="18" charset="77"/>
                <a:ea typeface="Cambria"/>
              </a:rPr>
              <a:t>rekening</a:t>
            </a:r>
            <a:r>
              <a:rPr sz="1300" dirty="0">
                <a:latin typeface="Utopia Std" panose="02040603060506020204" pitchFamily="18" charset="77"/>
                <a:ea typeface="Cambria"/>
              </a:rPr>
              <a:t> met de manier waarop vacatureteksten gelezen worden (meestal mobiel) door de hoeveelheid tekst </a:t>
            </a:r>
            <a:r>
              <a:rPr sz="1300" dirty="0" err="1">
                <a:latin typeface="Utopia Std" panose="02040603060506020204" pitchFamily="18" charset="77"/>
                <a:ea typeface="Cambria"/>
              </a:rPr>
              <a:t>beperkt</a:t>
            </a:r>
            <a:r>
              <a:rPr lang="en-US" sz="1300" dirty="0">
                <a:latin typeface="Utopia Std" panose="02040603060506020204" pitchFamily="18" charset="77"/>
                <a:ea typeface="Cambria"/>
              </a:rPr>
              <a:t> </a:t>
            </a:r>
            <a:r>
              <a:rPr sz="1300" dirty="0" err="1">
                <a:latin typeface="Utopia Std" panose="02040603060506020204" pitchFamily="18" charset="77"/>
                <a:ea typeface="Cambria"/>
              </a:rPr>
              <a:t>te</a:t>
            </a:r>
            <a:r>
              <a:rPr sz="1300" dirty="0">
                <a:latin typeface="Utopia Std" panose="02040603060506020204" pitchFamily="18" charset="77"/>
                <a:ea typeface="Cambria"/>
              </a:rPr>
              <a:t> houden (het totale inhoudelijke gedeelte bevat tussen 300 en 500 woorden) en te werken met </a:t>
            </a:r>
            <a:r>
              <a:rPr sz="1300" dirty="0" err="1">
                <a:latin typeface="Utopia Std" panose="02040603060506020204" pitchFamily="18" charset="77"/>
                <a:ea typeface="Cambria"/>
              </a:rPr>
              <a:t>relevante</a:t>
            </a:r>
            <a:r>
              <a:rPr lang="en-US" sz="1300" dirty="0">
                <a:latin typeface="Utopia Std" panose="02040603060506020204" pitchFamily="18" charset="77"/>
                <a:ea typeface="Cambria"/>
              </a:rPr>
              <a:t> </a:t>
            </a:r>
            <a:r>
              <a:rPr sz="1300" dirty="0" err="1">
                <a:latin typeface="Utopia Std" panose="02040603060506020204" pitchFamily="18" charset="77"/>
                <a:ea typeface="Cambria"/>
              </a:rPr>
              <a:t>opsommingen</a:t>
            </a:r>
            <a:r>
              <a:rPr sz="1300" dirty="0">
                <a:latin typeface="Utopia Std" panose="02040603060506020204" pitchFamily="18" charset="77"/>
                <a:ea typeface="Cambria"/>
              </a:rPr>
              <a:t>. De laatste versie van het format vacaturetekst is beschikbaar in Word, via </a:t>
            </a:r>
            <a:r>
              <a:rPr lang="en-US" sz="1300" dirty="0" err="1">
                <a:latin typeface="Utopia Std" panose="02040603060506020204" pitchFamily="18" charset="77"/>
                <a:ea typeface="Cambria"/>
              </a:rPr>
              <a:t>Templafy</a:t>
            </a:r>
            <a:r>
              <a:rPr sz="1300" dirty="0">
                <a:latin typeface="Utopia Std" panose="02040603060506020204" pitchFamily="18" charset="77"/>
                <a:ea typeface="Cambria"/>
              </a:rPr>
              <a:t>.</a:t>
            </a:r>
            <a:r>
              <a:rPr lang="en-US" sz="1300" dirty="0">
                <a:latin typeface="Utopia Std" panose="02040603060506020204" pitchFamily="18" charset="77"/>
                <a:ea typeface="Cambria"/>
              </a:rPr>
              <a:t> </a:t>
            </a:r>
            <a:endParaRPr sz="1300" dirty="0">
              <a:latin typeface="Utopia Std" panose="02040603060506020204" pitchFamily="18" charset="77"/>
              <a:ea typeface="Cambria"/>
            </a:endParaRPr>
          </a:p>
          <a:p>
            <a:pPr marL="14400" marR="5080">
              <a:lnSpc>
                <a:spcPct val="128000"/>
              </a:lnSpc>
            </a:pPr>
            <a:endParaRPr sz="1300" dirty="0">
              <a:latin typeface="Utopia Std" panose="02040603060506020204" pitchFamily="18" charset="77"/>
              <a:ea typeface="Cambria"/>
            </a:endParaRPr>
          </a:p>
          <a:p>
            <a:pPr marL="14400" marR="5080">
              <a:lnSpc>
                <a:spcPct val="128000"/>
              </a:lnSpc>
            </a:pPr>
            <a:r>
              <a:rPr lang="en-US" sz="1300" dirty="0">
                <a:latin typeface="Utopia Std" panose="02040603060506020204" pitchFamily="18" charset="77"/>
                <a:ea typeface="Cambria"/>
              </a:rPr>
              <a:t>De </a:t>
            </a:r>
            <a:r>
              <a:rPr lang="en-US" sz="1300" dirty="0" err="1">
                <a:latin typeface="Utopia Std" panose="02040603060506020204" pitchFamily="18" charset="77"/>
                <a:ea typeface="Cambria"/>
              </a:rPr>
              <a:t>UvA</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behoort</a:t>
            </a:r>
            <a:r>
              <a:rPr lang="en-US" sz="1300" dirty="0">
                <a:latin typeface="Utopia Std" panose="02040603060506020204" pitchFamily="18" charset="77"/>
                <a:ea typeface="Cambria"/>
              </a:rPr>
              <a:t> tot de </a:t>
            </a:r>
            <a:r>
              <a:rPr lang="en-US" sz="1300" dirty="0" err="1">
                <a:latin typeface="Utopia Std" panose="02040603060506020204" pitchFamily="18" charset="77"/>
                <a:ea typeface="Cambria"/>
              </a:rPr>
              <a:t>wetenschappelijke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voorhoede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Soortgelijk</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a:t>
            </a:r>
            <a:r>
              <a:rPr lang="en-US" sz="1300" dirty="0">
                <a:latin typeface="Utopia Std" panose="02040603060506020204" pitchFamily="18" charset="77"/>
                <a:ea typeface="Cambria"/>
              </a:rPr>
              <a:t> de testimonials, </a:t>
            </a:r>
            <a:r>
              <a:rPr lang="en-US" sz="1300" dirty="0" err="1">
                <a:latin typeface="Utopia Std" panose="02040603060506020204" pitchFamily="18" charset="77"/>
                <a:ea typeface="Cambria"/>
              </a:rPr>
              <a:t>schrijven</a:t>
            </a:r>
            <a:r>
              <a:rPr lang="en-US" sz="1300" dirty="0">
                <a:latin typeface="Utopia Std" panose="02040603060506020204" pitchFamily="18" charset="77"/>
                <a:ea typeface="Cambria"/>
              </a:rPr>
              <a:t> we direct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actief</a:t>
            </a:r>
            <a:r>
              <a:rPr lang="en-US" sz="1300" dirty="0">
                <a:latin typeface="Utopia Std" panose="02040603060506020204" pitchFamily="18" charset="77"/>
                <a:ea typeface="Cambria"/>
              </a:rPr>
              <a:t>, op </a:t>
            </a:r>
            <a:r>
              <a:rPr lang="en-US" sz="1300" dirty="0" err="1">
                <a:latin typeface="Utopia Std" panose="02040603060506020204" pitchFamily="18" charset="77"/>
                <a:ea typeface="Cambria"/>
              </a:rPr>
              <a:t>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uitdagende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trotse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manier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zonder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daarbij</a:t>
            </a:r>
            <a:r>
              <a:rPr lang="en-US" sz="1300" dirty="0">
                <a:latin typeface="Utopia Std" panose="02040603060506020204" pitchFamily="18" charset="77"/>
                <a:ea typeface="Cambria"/>
              </a:rPr>
              <a:t> arrogant </a:t>
            </a:r>
            <a:r>
              <a:rPr lang="en-US" sz="1300" dirty="0" err="1">
                <a:latin typeface="Utopia Std" panose="02040603060506020204" pitchFamily="18" charset="77"/>
                <a:ea typeface="Cambria"/>
              </a:rPr>
              <a:t>te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worden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Gebruik</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ambities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uit</a:t>
            </a:r>
            <a:r>
              <a:rPr lang="en-US" sz="1300" dirty="0">
                <a:latin typeface="Utopia Std" panose="02040603060506020204" pitchFamily="18" charset="77"/>
                <a:ea typeface="Cambria"/>
              </a:rPr>
              <a:t> het HR Manifest </a:t>
            </a:r>
            <a:r>
              <a:rPr lang="en-US" sz="1300" dirty="0" err="1">
                <a:latin typeface="Utopia Std" panose="02040603060506020204" pitchFamily="18" charset="77"/>
                <a:ea typeface="Cambria"/>
              </a:rPr>
              <a:t>als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inspiratie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ga </a:t>
            </a:r>
            <a:r>
              <a:rPr lang="en-US" sz="1300" dirty="0" err="1">
                <a:latin typeface="Utopia Std" panose="02040603060506020204" pitchFamily="18" charset="77"/>
                <a:ea typeface="Cambria"/>
              </a:rPr>
              <a:t>uit</a:t>
            </a:r>
            <a:r>
              <a:rPr lang="en-US" sz="1300" dirty="0">
                <a:latin typeface="Utopia Std" panose="02040603060506020204" pitchFamily="18" charset="77"/>
                <a:ea typeface="Cambria"/>
              </a:rPr>
              <a:t> van de </a:t>
            </a:r>
            <a:r>
              <a:rPr lang="en-US" sz="1300" dirty="0" err="1">
                <a:latin typeface="Utopia Std" panose="02040603060506020204" pitchFamily="18" charset="77"/>
                <a:ea typeface="Cambria"/>
              </a:rPr>
              <a:t>kracht</a:t>
            </a:r>
            <a:r>
              <a:rPr lang="en-US" sz="1300" dirty="0">
                <a:latin typeface="Utopia Std" panose="02040603060506020204" pitchFamily="18" charset="77"/>
                <a:ea typeface="Cambria"/>
              </a:rPr>
              <a:t> van de </a:t>
            </a:r>
            <a:r>
              <a:rPr lang="en-US" sz="1300" dirty="0" err="1">
                <a:latin typeface="Utopia Std" panose="02040603060506020204" pitchFamily="18" charset="77"/>
                <a:ea typeface="Cambria"/>
              </a:rPr>
              <a:t>UvA</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teksten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houden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rekening</a:t>
            </a:r>
            <a:r>
              <a:rPr lang="en-US" sz="1300" dirty="0">
                <a:latin typeface="Utopia Std" panose="02040603060506020204" pitchFamily="18" charset="77"/>
                <a:ea typeface="Cambria"/>
              </a:rPr>
              <a:t> met het </a:t>
            </a:r>
            <a:r>
              <a:rPr lang="en-US" sz="1300" dirty="0" err="1">
                <a:latin typeface="Utopia Std" panose="02040603060506020204" pitchFamily="18" charset="77"/>
                <a:ea typeface="Cambria"/>
              </a:rPr>
              <a:t>taalniveau</a:t>
            </a:r>
            <a:r>
              <a:rPr lang="en-US" sz="1300" dirty="0">
                <a:latin typeface="Utopia Std" panose="02040603060506020204" pitchFamily="18" charset="77"/>
                <a:ea typeface="Cambria"/>
              </a:rPr>
              <a:t> van de </a:t>
            </a:r>
            <a:r>
              <a:rPr lang="en-US" sz="1300" dirty="0" err="1">
                <a:latin typeface="Utopia Std" panose="02040603060506020204" pitchFamily="18" charset="77"/>
                <a:ea typeface="Cambria"/>
              </a:rPr>
              <a:t>doelgroep</a:t>
            </a:r>
            <a:r>
              <a:rPr lang="en-US" sz="1300" dirty="0">
                <a:latin typeface="Utopia Std" panose="02040603060506020204" pitchFamily="18" charset="77"/>
                <a:ea typeface="Cambria"/>
              </a:rPr>
              <a:t> (B2 – C1). </a:t>
            </a:r>
          </a:p>
          <a:p>
            <a:pPr marL="14400" marR="5080">
              <a:lnSpc>
                <a:spcPct val="128000"/>
              </a:lnSpc>
            </a:pPr>
            <a:endParaRPr lang="en-US" sz="1300" dirty="0">
              <a:latin typeface="Utopia Std" panose="02040603060506020204" pitchFamily="18" charset="77"/>
              <a:ea typeface="Cambria"/>
            </a:endParaRPr>
          </a:p>
          <a:p>
            <a:pPr marL="14400" marR="5080">
              <a:lnSpc>
                <a:spcPct val="128000"/>
              </a:lnSpc>
            </a:pPr>
            <a:r>
              <a:rPr lang="en-US" sz="1300" dirty="0" err="1">
                <a:latin typeface="Utopia Std" panose="02040603060506020204" pitchFamily="18" charset="77"/>
                <a:ea typeface="Cambria"/>
              </a:rPr>
              <a:t>Vermijden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ambtelijke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woorden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afkortingen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verdoezelend</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taalgebruik</a:t>
            </a:r>
            <a:r>
              <a:rPr lang="en-US" sz="1300" dirty="0">
                <a:latin typeface="Utopia Std" panose="02040603060506020204" pitchFamily="18" charset="77"/>
                <a:ea typeface="Cambria"/>
              </a:rPr>
              <a:t>, clichés (we </a:t>
            </a:r>
            <a:r>
              <a:rPr lang="en-US" sz="1300" dirty="0" err="1">
                <a:latin typeface="Utopia Std" panose="02040603060506020204" pitchFamily="18" charset="77"/>
                <a:ea typeface="Cambria"/>
              </a:rPr>
              <a:t>zoeken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carrièretijger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negativiteit</a:t>
            </a:r>
            <a:r>
              <a:rPr lang="en-US" sz="1300" dirty="0">
                <a:latin typeface="Utopia Std" panose="02040603060506020204" pitchFamily="18" charset="77"/>
                <a:ea typeface="Cambria"/>
              </a:rPr>
              <a:t>.</a:t>
            </a:r>
          </a:p>
          <a:p>
            <a:pPr marL="14400" marR="5080">
              <a:lnSpc>
                <a:spcPct val="128000"/>
              </a:lnSpc>
            </a:pPr>
            <a:endParaRPr lang="en-US" sz="1300" dirty="0">
              <a:latin typeface="Utopia Std" panose="02040603060506020204" pitchFamily="18" charset="77"/>
              <a:ea typeface="Cambria"/>
            </a:endParaRPr>
          </a:p>
          <a:p>
            <a:pPr marL="14400" marR="5080">
              <a:lnSpc>
                <a:spcPct val="128000"/>
              </a:lnSpc>
            </a:pPr>
            <a:r>
              <a:rPr lang="en-US" sz="1300" dirty="0">
                <a:latin typeface="Utopia Std" panose="02040603060506020204" pitchFamily="18" charset="77"/>
                <a:ea typeface="Cambria"/>
              </a:rPr>
              <a:t>Intern </a:t>
            </a:r>
            <a:r>
              <a:rPr lang="en-US" sz="1300" dirty="0" err="1">
                <a:latin typeface="Utopia Std" panose="02040603060506020204" pitchFamily="18" charset="77"/>
                <a:ea typeface="Cambria"/>
              </a:rPr>
              <a:t>omarmen</a:t>
            </a:r>
            <a:r>
              <a:rPr lang="en-US" sz="1300" dirty="0">
                <a:latin typeface="Utopia Std" panose="02040603060506020204" pitchFamily="18" charset="77"/>
                <a:ea typeface="Cambria"/>
              </a:rPr>
              <a:t> we de </a:t>
            </a:r>
            <a:r>
              <a:rPr lang="en-US" sz="1300" dirty="0" err="1">
                <a:latin typeface="Utopia Std" panose="02040603060506020204" pitchFamily="18" charset="77"/>
                <a:ea typeface="Cambria"/>
              </a:rPr>
              <a:t>verschillen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tussen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onze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medewerkers</a:t>
            </a:r>
            <a:r>
              <a:rPr lang="en-US" sz="1300" dirty="0">
                <a:latin typeface="Utopia Std" panose="02040603060506020204" pitchFamily="18" charset="77"/>
                <a:ea typeface="Cambria"/>
              </a:rPr>
              <a:t>. We </a:t>
            </a:r>
            <a:r>
              <a:rPr lang="en-US" sz="1300" dirty="0" err="1">
                <a:latin typeface="Utopia Std" panose="02040603060506020204" pitchFamily="18" charset="77"/>
                <a:ea typeface="Cambria"/>
              </a:rPr>
              <a:t>willen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daarom</a:t>
            </a:r>
            <a:r>
              <a:rPr lang="en-US" sz="1300" dirty="0">
                <a:latin typeface="Utopia Std" panose="02040603060506020204" pitchFamily="18" charset="77"/>
                <a:ea typeface="Cambria"/>
              </a:rPr>
              <a:t> in de </a:t>
            </a:r>
            <a:r>
              <a:rPr lang="en-US" sz="1300" dirty="0" err="1">
                <a:latin typeface="Utopia Std" panose="02040603060506020204" pitchFamily="18" charset="77"/>
                <a:ea typeface="Cambria"/>
              </a:rPr>
              <a:t>vacatureteksten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inclusieve</a:t>
            </a:r>
            <a:r>
              <a:rPr lang="en-US" sz="1300" dirty="0">
                <a:latin typeface="Utopia Std" panose="02040603060506020204" pitchFamily="18" charset="77"/>
                <a:ea typeface="Cambria"/>
              </a:rPr>
              <a:t> taal </a:t>
            </a:r>
            <a:r>
              <a:rPr lang="en-US" sz="1300" dirty="0" err="1">
                <a:latin typeface="Utopia Std" panose="02040603060506020204" pitchFamily="18" charset="77"/>
                <a:ea typeface="Cambria"/>
              </a:rPr>
              <a:t>gebruiken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het (</a:t>
            </a:r>
            <a:r>
              <a:rPr lang="en-US" sz="1300" dirty="0" err="1">
                <a:latin typeface="Utopia Std" panose="02040603060506020204" pitchFamily="18" charset="77"/>
                <a:ea typeface="Cambria"/>
              </a:rPr>
              <a:t>geambieerde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veilige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gezonde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werkklimaat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benadrukken</a:t>
            </a:r>
            <a:r>
              <a:rPr lang="en-US" sz="1300" dirty="0">
                <a:latin typeface="Utopia Std" panose="02040603060506020204" pitchFamily="18" charset="77"/>
                <a:ea typeface="Cambria"/>
              </a:rPr>
              <a:t>. </a:t>
            </a:r>
          </a:p>
          <a:p>
            <a:pPr marL="14400" marR="5080">
              <a:lnSpc>
                <a:spcPct val="128000"/>
              </a:lnSpc>
            </a:pPr>
            <a:endParaRPr lang="en-US" sz="1300" dirty="0">
              <a:latin typeface="Utopia Std" panose="02040603060506020204" pitchFamily="18" charset="77"/>
              <a:ea typeface="Cambria"/>
              <a:cs typeface="Cambria"/>
            </a:endParaRPr>
          </a:p>
          <a:p>
            <a:pPr marL="14400" marR="5080">
              <a:lnSpc>
                <a:spcPct val="128000"/>
              </a:lnSpc>
            </a:pPr>
            <a:r>
              <a:rPr lang="en-US" sz="1300" dirty="0">
                <a:latin typeface="Utopia Std" panose="02040603060506020204" pitchFamily="18" charset="77"/>
                <a:ea typeface="Cambria"/>
                <a:cs typeface="Cambria"/>
              </a:rPr>
              <a:t>We </a:t>
            </a:r>
            <a:r>
              <a:rPr lang="en-US" sz="1300" dirty="0" err="1">
                <a:latin typeface="Utopia Std" panose="02040603060506020204" pitchFamily="18" charset="77"/>
                <a:ea typeface="Cambria"/>
                <a:cs typeface="Cambria"/>
              </a:rPr>
              <a:t>maken</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een</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onderscheid</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tussen</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een</a:t>
            </a:r>
            <a:r>
              <a:rPr lang="en-US" sz="1300" dirty="0">
                <a:latin typeface="Utopia Std" panose="02040603060506020204" pitchFamily="18" charset="77"/>
                <a:ea typeface="Cambria"/>
                <a:cs typeface="Cambria"/>
              </a:rPr>
              <a:t> </a:t>
            </a:r>
            <a:r>
              <a:rPr lang="en-US" sz="1300" dirty="0" err="1">
                <a:solidFill>
                  <a:srgbClr val="DD0029"/>
                </a:solidFill>
                <a:latin typeface="Utopia Std" panose="02040603060506020204" pitchFamily="18" charset="77"/>
                <a:ea typeface="Cambria"/>
                <a:cs typeface="Cambria"/>
              </a:rPr>
              <a:t>formele</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versie</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en</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een</a:t>
            </a:r>
            <a:r>
              <a:rPr lang="en-US" sz="1300" dirty="0">
                <a:latin typeface="Utopia Std" panose="02040603060506020204" pitchFamily="18" charset="77"/>
                <a:ea typeface="Cambria"/>
                <a:cs typeface="Cambria"/>
              </a:rPr>
              <a:t> </a:t>
            </a:r>
            <a:r>
              <a:rPr lang="en-US" sz="1300" dirty="0" err="1">
                <a:solidFill>
                  <a:srgbClr val="DD0029"/>
                </a:solidFill>
                <a:latin typeface="Utopia Std" panose="02040603060506020204" pitchFamily="18" charset="77"/>
                <a:ea typeface="Cambria"/>
                <a:cs typeface="Cambria"/>
              </a:rPr>
              <a:t>informele</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versie</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Dit</a:t>
            </a:r>
            <a:r>
              <a:rPr lang="en-US" sz="1300" dirty="0">
                <a:latin typeface="Utopia Std" panose="02040603060506020204" pitchFamily="18" charset="77"/>
                <a:ea typeface="Cambria"/>
                <a:cs typeface="Cambria"/>
              </a:rPr>
              <a:t> om </a:t>
            </a:r>
            <a:r>
              <a:rPr lang="en-US" sz="1300" dirty="0" err="1">
                <a:latin typeface="Utopia Std" panose="02040603060506020204" pitchFamily="18" charset="77"/>
                <a:ea typeface="Cambria"/>
                <a:cs typeface="Cambria"/>
              </a:rPr>
              <a:t>verschillende</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doelgroepen</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verschillend</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aan</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te</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spreken</a:t>
            </a:r>
            <a:r>
              <a:rPr lang="en-US" sz="1300" dirty="0">
                <a:latin typeface="Utopia Std" panose="02040603060506020204" pitchFamily="18" charset="77"/>
                <a:ea typeface="Cambria"/>
                <a:cs typeface="Cambria"/>
              </a:rPr>
              <a:t>. </a:t>
            </a:r>
          </a:p>
          <a:p>
            <a:pPr marL="14400">
              <a:lnSpc>
                <a:spcPct val="128000"/>
              </a:lnSpc>
              <a:spcBef>
                <a:spcPts val="35"/>
              </a:spcBef>
            </a:pPr>
            <a:endParaRPr lang="en-US" sz="2050" dirty="0">
              <a:latin typeface="Utopia Std" panose="02040603060506020204" pitchFamily="18" charset="77"/>
              <a:ea typeface="Cambria"/>
              <a:cs typeface="Cambria"/>
            </a:endParaRPr>
          </a:p>
          <a:p>
            <a:pPr marL="14400">
              <a:lnSpc>
                <a:spcPct val="128000"/>
              </a:lnSpc>
            </a:pPr>
            <a:endParaRPr lang="en-US" sz="1300" dirty="0">
              <a:latin typeface="Utopia Std" panose="02040603060506020204" pitchFamily="18" charset="77"/>
              <a:ea typeface="Cambria"/>
              <a:cs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24</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3" name="object 3"/>
          <p:cNvSpPr txBox="1"/>
          <p:nvPr/>
        </p:nvSpPr>
        <p:spPr>
          <a:xfrm>
            <a:off x="1535300" y="2255601"/>
            <a:ext cx="7520940" cy="3316805"/>
          </a:xfrm>
          <a:prstGeom prst="rect">
            <a:avLst/>
          </a:prstGeom>
        </p:spPr>
        <p:txBody>
          <a:bodyPr vert="horz" wrap="square" lIns="0" tIns="68580" rIns="0" bIns="0" rtlCol="0" anchor="t">
            <a:spAutoFit/>
          </a:bodyPr>
          <a:lstStyle/>
          <a:p>
            <a:pPr marL="14400">
              <a:lnSpc>
                <a:spcPct val="128000"/>
              </a:lnSpc>
              <a:spcBef>
                <a:spcPts val="540"/>
              </a:spcBef>
            </a:pPr>
            <a:r>
              <a:rPr sz="1300" dirty="0">
                <a:latin typeface="Utopia Std" panose="02040603060506020204" pitchFamily="18" charset="77"/>
                <a:cs typeface="Cambria"/>
              </a:rPr>
              <a:t>De </a:t>
            </a:r>
            <a:r>
              <a:rPr sz="1300" dirty="0" err="1">
                <a:latin typeface="Utopia Std" panose="02040603060506020204" pitchFamily="18" charset="77"/>
                <a:cs typeface="Cambria"/>
              </a:rPr>
              <a:t>opbouw</a:t>
            </a:r>
            <a:r>
              <a:rPr sz="1300" dirty="0">
                <a:latin typeface="Utopia Std" panose="02040603060506020204" pitchFamily="18" charset="77"/>
                <a:cs typeface="Cambria"/>
              </a:rPr>
              <a:t> is als </a:t>
            </a:r>
            <a:r>
              <a:rPr sz="1300" dirty="0" err="1">
                <a:latin typeface="Utopia Std" panose="02040603060506020204" pitchFamily="18" charset="77"/>
                <a:cs typeface="Cambria"/>
              </a:rPr>
              <a:t>volgt</a:t>
            </a:r>
            <a:r>
              <a:rPr sz="1300" dirty="0">
                <a:latin typeface="Utopia Std" panose="02040603060506020204" pitchFamily="18" charset="77"/>
                <a:cs typeface="Cambria"/>
              </a:rPr>
              <a:t>:</a:t>
            </a:r>
            <a:endParaRPr lang="nl-NL" sz="1300" dirty="0">
              <a:latin typeface="Utopia Std" panose="02040603060506020204" pitchFamily="18" charset="77"/>
              <a:cs typeface="Cambria"/>
            </a:endParaRPr>
          </a:p>
          <a:p>
            <a:pPr marL="14400">
              <a:lnSpc>
                <a:spcPct val="128000"/>
              </a:lnSpc>
              <a:spcBef>
                <a:spcPts val="540"/>
              </a:spcBef>
            </a:pPr>
            <a:endParaRPr lang="en-US" sz="1300" dirty="0">
              <a:latin typeface="Utopia Std" panose="02040603060506020204" pitchFamily="18" charset="77"/>
              <a:ea typeface="Cambria"/>
              <a:cs typeface="Cambria"/>
            </a:endParaRPr>
          </a:p>
          <a:p>
            <a:pPr marL="14400" indent="-229235">
              <a:lnSpc>
                <a:spcPct val="128000"/>
              </a:lnSpc>
              <a:spcBef>
                <a:spcPts val="440"/>
              </a:spcBef>
              <a:buAutoNum type="arabicPeriod"/>
              <a:tabLst>
                <a:tab pos="241935" algn="l"/>
              </a:tabLst>
            </a:pPr>
            <a:r>
              <a:rPr sz="1300" b="1" dirty="0">
                <a:latin typeface="Utopia Std" panose="02040603060506020204" pitchFamily="18" charset="77"/>
                <a:cs typeface="Cambria"/>
              </a:rPr>
              <a:t>Functienaam</a:t>
            </a:r>
          </a:p>
          <a:p>
            <a:pPr marL="14400">
              <a:lnSpc>
                <a:spcPct val="128000"/>
              </a:lnSpc>
              <a:spcBef>
                <a:spcPts val="439"/>
              </a:spcBef>
            </a:pPr>
            <a:r>
              <a:rPr sz="1300" dirty="0">
                <a:latin typeface="Utopia Std" panose="02040603060506020204" pitchFamily="18" charset="77"/>
                <a:cs typeface="Cambria"/>
              </a:rPr>
              <a:t>Gebruik de naam waar de kandidaat op zal </a:t>
            </a:r>
            <a:r>
              <a:rPr sz="1300" dirty="0" err="1">
                <a:latin typeface="Utopia Std" panose="02040603060506020204" pitchFamily="18" charset="77"/>
                <a:cs typeface="Cambria"/>
              </a:rPr>
              <a:t>zoeken</a:t>
            </a:r>
            <a:r>
              <a:rPr sz="1300" dirty="0">
                <a:latin typeface="Utopia Std" panose="02040603060506020204" pitchFamily="18" charset="77"/>
                <a:cs typeface="Cambria"/>
              </a:rPr>
              <a:t>.</a:t>
            </a:r>
            <a:br>
              <a:rPr lang="nl-NL" sz="1300" dirty="0">
                <a:latin typeface="Utopia Std" panose="02040603060506020204" pitchFamily="18" charset="77"/>
                <a:cs typeface="Cambria"/>
              </a:rPr>
            </a:br>
            <a:endParaRPr sz="2050" dirty="0">
              <a:latin typeface="Utopia Std" panose="02040603060506020204" pitchFamily="18" charset="77"/>
              <a:cs typeface="Cambria"/>
            </a:endParaRPr>
          </a:p>
          <a:p>
            <a:pPr marL="14400" indent="-229235">
              <a:lnSpc>
                <a:spcPct val="128000"/>
              </a:lnSpc>
              <a:buAutoNum type="arabicPeriod" startAt="2"/>
              <a:tabLst>
                <a:tab pos="241935" algn="l"/>
              </a:tabLst>
            </a:pPr>
            <a:r>
              <a:rPr sz="1300" b="1" dirty="0">
                <a:latin typeface="Utopia Std" panose="02040603060506020204" pitchFamily="18" charset="77"/>
                <a:cs typeface="Cambria"/>
              </a:rPr>
              <a:t>Intro</a:t>
            </a:r>
          </a:p>
          <a:p>
            <a:pPr>
              <a:lnSpc>
                <a:spcPct val="128000"/>
              </a:lnSpc>
              <a:tabLst>
                <a:tab pos="241935" algn="l"/>
              </a:tabLst>
            </a:pPr>
            <a:r>
              <a:rPr lang="en-US" sz="1300" dirty="0" err="1">
                <a:latin typeface="Utopia Std" panose="02040603060506020204" pitchFamily="18" charset="77"/>
                <a:cs typeface="Cambria"/>
              </a:rPr>
              <a:t>Jij</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houdt</a:t>
            </a:r>
            <a:r>
              <a:rPr lang="en-US" sz="1300" dirty="0">
                <a:latin typeface="Utopia Std" panose="02040603060506020204" pitchFamily="18" charset="77"/>
                <a:cs typeface="Cambria"/>
              </a:rPr>
              <a:t> van</a:t>
            </a:r>
            <a:endParaRPr sz="1300" dirty="0">
              <a:latin typeface="Utopia Std" panose="02040603060506020204" pitchFamily="18" charset="77"/>
              <a:cs typeface="Cambria"/>
            </a:endParaRPr>
          </a:p>
          <a:p>
            <a:pPr marL="14400">
              <a:lnSpc>
                <a:spcPct val="128000"/>
              </a:lnSpc>
              <a:spcBef>
                <a:spcPts val="440"/>
              </a:spcBef>
            </a:pPr>
            <a:r>
              <a:rPr lang="nl-NL" sz="1300" dirty="0">
                <a:latin typeface="Utopia Std" panose="02040603060506020204" pitchFamily="18" charset="77"/>
                <a:cs typeface="Cambria"/>
              </a:rPr>
              <a:t>	</a:t>
            </a:r>
            <a:r>
              <a:rPr sz="1300" dirty="0" err="1">
                <a:latin typeface="Utopia Std" panose="02040603060506020204" pitchFamily="18" charset="77"/>
                <a:cs typeface="Cambria"/>
              </a:rPr>
              <a:t>opsomming</a:t>
            </a:r>
            <a:r>
              <a:rPr sz="1300" dirty="0">
                <a:latin typeface="Utopia Std" panose="02040603060506020204" pitchFamily="18" charset="77"/>
                <a:cs typeface="Cambria"/>
              </a:rPr>
              <a:t> van de 3 à 4 belangrijkste taken, rollen of uitdagingen</a:t>
            </a:r>
          </a:p>
          <a:p>
            <a:pPr marL="14400">
              <a:lnSpc>
                <a:spcPct val="128000"/>
              </a:lnSpc>
              <a:spcBef>
                <a:spcPts val="5"/>
              </a:spcBef>
            </a:pPr>
            <a:endParaRPr lang="nl-NL" sz="1700" dirty="0">
              <a:latin typeface="Utopia Std" panose="02040603060506020204" pitchFamily="18" charset="77"/>
              <a:cs typeface="Cambria"/>
            </a:endParaRPr>
          </a:p>
          <a:p>
            <a:pPr marR="1308100">
              <a:lnSpc>
                <a:spcPct val="128000"/>
              </a:lnSpc>
              <a:spcBef>
                <a:spcPts val="5"/>
              </a:spcBef>
              <a:tabLst>
                <a:tab pos="241935" algn="l"/>
              </a:tabLst>
            </a:pPr>
            <a:r>
              <a:rPr sz="1300" dirty="0">
                <a:latin typeface="Utopia Std" panose="02040603060506020204" pitchFamily="18" charset="77"/>
                <a:cs typeface="Cambria"/>
              </a:rPr>
              <a:t>De intro wordt afgesloten met een tekst waarin in elk geval de functienaam terugkomt  (m.n. voor SEO-doeleinden).</a:t>
            </a:r>
          </a:p>
        </p:txBody>
      </p:sp>
      <p:sp>
        <p:nvSpPr>
          <p:cNvPr id="5" name="object 2">
            <a:extLst>
              <a:ext uri="{FF2B5EF4-FFF2-40B4-BE49-F238E27FC236}">
                <a16:creationId xmlns:a16="http://schemas.microsoft.com/office/drawing/2014/main" id="{79F829FE-685F-B0A2-D0D7-9412F19C38CE}"/>
              </a:ext>
            </a:extLst>
          </p:cNvPr>
          <p:cNvSpPr txBox="1">
            <a:spLocks noGrp="1"/>
          </p:cNvSpPr>
          <p:nvPr>
            <p:ph type="title"/>
          </p:nvPr>
        </p:nvSpPr>
        <p:spPr>
          <a:xfrm>
            <a:off x="1535300" y="1420442"/>
            <a:ext cx="6326000" cy="443711"/>
          </a:xfrm>
          <a:prstGeom prst="rect">
            <a:avLst/>
          </a:prstGeom>
        </p:spPr>
        <p:txBody>
          <a:bodyPr vert="horz" wrap="square" lIns="0" tIns="12700" rIns="0" bIns="0" rtlCol="0">
            <a:spAutoFit/>
          </a:bodyPr>
          <a:lstStyle/>
          <a:p>
            <a:pPr marL="12700">
              <a:lnSpc>
                <a:spcPct val="100000"/>
              </a:lnSpc>
              <a:spcBef>
                <a:spcPts val="100"/>
              </a:spcBef>
            </a:pPr>
            <a:r>
              <a:rPr lang="nl-NL" b="1" dirty="0">
                <a:latin typeface="Utopia Std Semibold Subhead" panose="02040603060506020204" pitchFamily="18" charset="77"/>
              </a:rPr>
              <a:t>2.5</a:t>
            </a:r>
            <a:r>
              <a:rPr lang="nl-NL" b="1" dirty="0">
                <a:solidFill>
                  <a:srgbClr val="DD0029"/>
                </a:solidFill>
                <a:latin typeface="Utopia Std Semibold Subhead" panose="02040603060506020204" pitchFamily="18" charset="77"/>
              </a:rPr>
              <a:t> Informele</a:t>
            </a:r>
            <a:r>
              <a:rPr b="1" dirty="0">
                <a:latin typeface="Utopia Std Semibold Subhead" panose="02040603060506020204" pitchFamily="18" charset="77"/>
              </a:rPr>
              <a:t> </a:t>
            </a:r>
            <a:r>
              <a:rPr b="1" dirty="0" err="1">
                <a:latin typeface="Utopia Std Semibold Subhead" panose="02040603060506020204" pitchFamily="18" charset="77"/>
              </a:rPr>
              <a:t>vacaturetekst</a:t>
            </a:r>
            <a:r>
              <a:rPr lang="nl-NL" b="1" dirty="0">
                <a:latin typeface="Utopia Std Semibold Subhead" panose="02040603060506020204" pitchFamily="18" charset="77"/>
              </a:rPr>
              <a:t> opbouw</a:t>
            </a:r>
            <a:endParaRPr b="1" dirty="0">
              <a:latin typeface="Utopia Std Semibold Subhead" panose="02040603060506020204" pitchFamily="18" charset="77"/>
            </a:endParaRPr>
          </a:p>
        </p:txBody>
      </p:sp>
    </p:spTree>
    <p:extLst>
      <p:ext uri="{BB962C8B-B14F-4D97-AF65-F5344CB8AC3E}">
        <p14:creationId xmlns:p14="http://schemas.microsoft.com/office/powerpoint/2010/main" val="2881588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25</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1533842" y="2245235"/>
            <a:ext cx="7625715" cy="3072380"/>
          </a:xfrm>
          <a:prstGeom prst="rect">
            <a:avLst/>
          </a:prstGeom>
        </p:spPr>
        <p:txBody>
          <a:bodyPr vert="horz" wrap="square" lIns="0" tIns="68580" rIns="0" bIns="0" rtlCol="0" anchor="t">
            <a:spAutoFit/>
          </a:bodyPr>
          <a:lstStyle/>
          <a:p>
            <a:pPr marL="12700">
              <a:spcBef>
                <a:spcPts val="540"/>
              </a:spcBef>
            </a:pPr>
            <a:r>
              <a:rPr lang="en-US" sz="1300" b="1" dirty="0">
                <a:latin typeface="Utopia Std" panose="02040603060506020204" pitchFamily="18" charset="77"/>
              </a:rPr>
              <a:t>3.   </a:t>
            </a:r>
            <a:r>
              <a:rPr lang="en-US" sz="1300" b="1" dirty="0" err="1">
                <a:latin typeface="Utopia Std" panose="02040603060506020204" pitchFamily="18" charset="77"/>
              </a:rPr>
              <a:t>Dit</a:t>
            </a:r>
            <a:r>
              <a:rPr lang="en-US" sz="1300" b="1" dirty="0">
                <a:latin typeface="Utopia Std" panose="02040603060506020204" pitchFamily="18" charset="77"/>
              </a:rPr>
              <a:t> ga je </a:t>
            </a:r>
            <a:r>
              <a:rPr lang="en-US" sz="1300" b="1" dirty="0" err="1">
                <a:latin typeface="Utopia Std" panose="02040603060506020204" pitchFamily="18" charset="77"/>
              </a:rPr>
              <a:t>doen</a:t>
            </a:r>
            <a:endParaRPr lang="en-US" b="1" dirty="0"/>
          </a:p>
          <a:p>
            <a:pPr marL="12700" marR="5080">
              <a:lnSpc>
                <a:spcPct val="128200"/>
              </a:lnSpc>
            </a:pPr>
            <a:r>
              <a:rPr sz="1300" dirty="0">
                <a:latin typeface="Utopia Std" panose="02040603060506020204" pitchFamily="18" charset="77"/>
                <a:cs typeface="Cambria"/>
              </a:rPr>
              <a:t>In dit </a:t>
            </a:r>
            <a:r>
              <a:rPr sz="1300" dirty="0" err="1">
                <a:latin typeface="Utopia Std" panose="02040603060506020204" pitchFamily="18" charset="77"/>
                <a:cs typeface="Cambria"/>
              </a:rPr>
              <a:t>gedeelte</a:t>
            </a:r>
            <a:r>
              <a:rPr sz="1300" dirty="0">
                <a:latin typeface="Utopia Std" panose="02040603060506020204" pitchFamily="18" charset="77"/>
                <a:cs typeface="Cambria"/>
              </a:rPr>
              <a:t> </a:t>
            </a:r>
            <a:r>
              <a:rPr lang="nl-NL" sz="1300" dirty="0">
                <a:latin typeface="Utopia Std" panose="02040603060506020204" pitchFamily="18" charset="77"/>
                <a:cs typeface="Cambria"/>
              </a:rPr>
              <a:t>beschrijf je</a:t>
            </a:r>
            <a:r>
              <a:rPr sz="1300" dirty="0">
                <a:latin typeface="Utopia Std" panose="02040603060506020204" pitchFamily="18" charset="77"/>
                <a:cs typeface="Cambria"/>
              </a:rPr>
              <a:t> de </a:t>
            </a:r>
            <a:r>
              <a:rPr sz="1300" dirty="0" err="1">
                <a:latin typeface="Utopia Std" panose="02040603060506020204" pitchFamily="18" charset="77"/>
                <a:cs typeface="Cambria"/>
              </a:rPr>
              <a:t>functie</a:t>
            </a:r>
            <a:r>
              <a:rPr sz="1300" dirty="0">
                <a:latin typeface="Utopia Std" panose="02040603060506020204" pitchFamily="18" charset="77"/>
                <a:cs typeface="Cambria"/>
              </a:rPr>
              <a:t> met het overall employer brand (Hoofdstuk 1.1 en 1.2) en één of</a:t>
            </a:r>
            <a:r>
              <a:rPr lang="en-US" sz="1300" dirty="0">
                <a:latin typeface="Utopia Std" panose="02040603060506020204" pitchFamily="18" charset="77"/>
                <a:cs typeface="Cambria"/>
              </a:rPr>
              <a:t> </a:t>
            </a:r>
            <a:r>
              <a:rPr sz="1300" dirty="0" err="1">
                <a:latin typeface="Utopia Std" panose="02040603060506020204" pitchFamily="18" charset="77"/>
                <a:cs typeface="Cambria"/>
              </a:rPr>
              <a:t>meer</a:t>
            </a:r>
            <a:r>
              <a:rPr sz="1300" dirty="0">
                <a:latin typeface="Utopia Std" panose="02040603060506020204" pitchFamily="18" charset="77"/>
                <a:cs typeface="Cambria"/>
              </a:rPr>
              <a:t> van de elementen van het EVP (betekenisvol werk, professionele en persoonlijke uitdaging, vrijheid </a:t>
            </a:r>
            <a:r>
              <a:rPr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sz="1300" dirty="0" err="1">
                <a:latin typeface="Utopia Std" panose="02040603060506020204" pitchFamily="18" charset="77"/>
                <a:cs typeface="Cambria"/>
              </a:rPr>
              <a:t>creativiteit</a:t>
            </a:r>
            <a:r>
              <a:rPr sz="1300" dirty="0">
                <a:latin typeface="Utopia Std" panose="02040603060506020204" pitchFamily="18" charset="77"/>
                <a:cs typeface="Cambria"/>
              </a:rPr>
              <a:t>, faciliterend werkgeverschap) in het achterhoofd. </a:t>
            </a:r>
            <a:endParaRPr lang="nl-NL" sz="1300" dirty="0">
              <a:latin typeface="Utopia Std" panose="02040603060506020204" pitchFamily="18" charset="77"/>
              <a:cs typeface="Cambria"/>
            </a:endParaRPr>
          </a:p>
          <a:p>
            <a:pPr marL="12700" marR="5080">
              <a:lnSpc>
                <a:spcPct val="128200"/>
              </a:lnSpc>
            </a:pPr>
            <a:endParaRPr lang="nl-NL" sz="1300" dirty="0">
              <a:latin typeface="Utopia Std" panose="02040603060506020204" pitchFamily="18" charset="77"/>
              <a:cs typeface="Cambria"/>
            </a:endParaRPr>
          </a:p>
          <a:p>
            <a:pPr marL="12700" marR="5080">
              <a:lnSpc>
                <a:spcPct val="128200"/>
              </a:lnSpc>
            </a:pPr>
            <a:r>
              <a:rPr sz="1300" dirty="0">
                <a:latin typeface="Utopia Std" panose="02040603060506020204" pitchFamily="18" charset="77"/>
                <a:cs typeface="Cambria"/>
              </a:rPr>
              <a:t>Wat ga je voor elkaar krijgen? Wat is </a:t>
            </a:r>
            <a:r>
              <a:rPr sz="1300" dirty="0" err="1">
                <a:latin typeface="Utopia Std" panose="02040603060506020204" pitchFamily="18" charset="77"/>
                <a:cs typeface="Cambria"/>
              </a:rPr>
              <a:t>betekenisvol</a:t>
            </a:r>
            <a:r>
              <a:rPr lang="en-US" sz="1300" dirty="0">
                <a:latin typeface="Utopia Std" panose="02040603060506020204" pitchFamily="18" charset="77"/>
                <a:cs typeface="Cambria"/>
              </a:rPr>
              <a:t> </a:t>
            </a:r>
            <a:r>
              <a:rPr sz="1300" dirty="0" err="1">
                <a:latin typeface="Utopia Std" panose="02040603060506020204" pitchFamily="18" charset="77"/>
                <a:cs typeface="Cambria"/>
              </a:rPr>
              <a:t>aan</a:t>
            </a:r>
            <a:r>
              <a:rPr sz="1300" dirty="0">
                <a:latin typeface="Utopia Std" panose="02040603060506020204" pitchFamily="18" charset="77"/>
                <a:cs typeface="Cambria"/>
              </a:rPr>
              <a:t> de werkzaamheden? Wat is de </a:t>
            </a:r>
            <a:r>
              <a:rPr sz="1300" dirty="0" err="1">
                <a:latin typeface="Utopia Std" panose="02040603060506020204" pitchFamily="18" charset="77"/>
                <a:cs typeface="Cambria"/>
              </a:rPr>
              <a:t>uitdaging</a:t>
            </a:r>
            <a:r>
              <a:rPr sz="1300" dirty="0">
                <a:latin typeface="Utopia Std" panose="02040603060506020204" pitchFamily="18" charset="77"/>
                <a:cs typeface="Cambria"/>
              </a:rPr>
              <a:t>? Hoe </a:t>
            </a:r>
            <a:r>
              <a:rPr sz="1300" dirty="0" err="1">
                <a:latin typeface="Utopia Std" panose="02040603060506020204" pitchFamily="18" charset="77"/>
                <a:cs typeface="Cambria"/>
              </a:rPr>
              <a:t>kun</a:t>
            </a:r>
            <a:r>
              <a:rPr sz="1300" dirty="0">
                <a:latin typeface="Utopia Std" panose="02040603060506020204" pitchFamily="18" charset="77"/>
                <a:cs typeface="Cambria"/>
              </a:rPr>
              <a:t> </a:t>
            </a:r>
            <a:r>
              <a:rPr sz="1300" dirty="0" err="1">
                <a:latin typeface="Utopia Std" panose="02040603060506020204" pitchFamily="18" charset="77"/>
                <a:cs typeface="Cambria"/>
              </a:rPr>
              <a:t>jij</a:t>
            </a:r>
            <a:r>
              <a:rPr sz="1300" dirty="0">
                <a:latin typeface="Utopia Std" panose="02040603060506020204" pitchFamily="18" charset="77"/>
                <a:cs typeface="Cambria"/>
              </a:rPr>
              <a:t> je </a:t>
            </a:r>
            <a:r>
              <a:rPr sz="1300" dirty="0" err="1">
                <a:latin typeface="Utopia Std" panose="02040603060506020204" pitchFamily="18" charset="77"/>
                <a:cs typeface="Cambria"/>
              </a:rPr>
              <a:t>creativiteit</a:t>
            </a:r>
            <a:r>
              <a:rPr sz="1300" dirty="0">
                <a:latin typeface="Utopia Std" panose="02040603060506020204" pitchFamily="18" charset="77"/>
                <a:cs typeface="Cambria"/>
              </a:rPr>
              <a:t> </a:t>
            </a:r>
            <a:r>
              <a:rPr sz="1300" dirty="0" err="1">
                <a:latin typeface="Utopia Std" panose="02040603060506020204" pitchFamily="18" charset="77"/>
                <a:cs typeface="Cambria"/>
              </a:rPr>
              <a:t>daarbij</a:t>
            </a:r>
            <a:r>
              <a:rPr sz="1300" dirty="0">
                <a:latin typeface="Utopia Std" panose="02040603060506020204" pitchFamily="18" charset="77"/>
                <a:cs typeface="Cambria"/>
              </a:rPr>
              <a:t> </a:t>
            </a:r>
            <a:r>
              <a:rPr sz="1300" dirty="0" err="1">
                <a:latin typeface="Utopia Std" panose="02040603060506020204" pitchFamily="18" charset="77"/>
                <a:cs typeface="Cambria"/>
              </a:rPr>
              <a:t>inzetten</a:t>
            </a:r>
            <a:r>
              <a:rPr sz="1300" dirty="0">
                <a:latin typeface="Utopia Std" panose="02040603060506020204" pitchFamily="18" charset="77"/>
                <a:cs typeface="Cambria"/>
              </a:rPr>
              <a:t>? Hoe </a:t>
            </a:r>
            <a:r>
              <a:rPr sz="1300" dirty="0" err="1">
                <a:latin typeface="Utopia Std" panose="02040603060506020204" pitchFamily="18" charset="77"/>
                <a:cs typeface="Cambria"/>
              </a:rPr>
              <a:t>ondersteunen</a:t>
            </a:r>
            <a:r>
              <a:rPr lang="en-US" sz="1300" dirty="0">
                <a:latin typeface="Utopia Std" panose="02040603060506020204" pitchFamily="18" charset="77"/>
                <a:cs typeface="Cambria"/>
              </a:rPr>
              <a:t> </a:t>
            </a:r>
            <a:r>
              <a:rPr sz="1300" dirty="0">
                <a:latin typeface="Utopia Std" panose="02040603060506020204" pitchFamily="18" charset="77"/>
                <a:cs typeface="Cambria"/>
              </a:rPr>
              <a:t>we </a:t>
            </a:r>
            <a:r>
              <a:rPr sz="1300" dirty="0" err="1">
                <a:latin typeface="Utopia Std" panose="02040603060506020204" pitchFamily="18" charset="77"/>
                <a:cs typeface="Cambria"/>
              </a:rPr>
              <a:t>jou</a:t>
            </a:r>
            <a:r>
              <a:rPr sz="1300" dirty="0">
                <a:latin typeface="Utopia Std" panose="02040603060506020204" pitchFamily="18" charset="77"/>
                <a:cs typeface="Cambria"/>
              </a:rPr>
              <a:t> </a:t>
            </a:r>
            <a:r>
              <a:rPr sz="1300" dirty="0" err="1">
                <a:latin typeface="Utopia Std" panose="02040603060506020204" pitchFamily="18" charset="77"/>
                <a:cs typeface="Cambria"/>
              </a:rPr>
              <a:t>daarbij</a:t>
            </a:r>
            <a:r>
              <a:rPr sz="1300" dirty="0">
                <a:latin typeface="Utopia Std" panose="02040603060506020204" pitchFamily="18" charset="77"/>
                <a:cs typeface="Cambria"/>
              </a:rPr>
              <a: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Probeer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hier</a:t>
            </a:r>
            <a:r>
              <a:rPr lang="en-US" sz="1300" dirty="0">
                <a:latin typeface="Utopia Std" panose="02040603060506020204" pitchFamily="18" charset="77"/>
                <a:cs typeface="Cambria"/>
              </a:rPr>
              <a:t> zo </a:t>
            </a:r>
            <a:r>
              <a:rPr lang="en-US" sz="1300" dirty="0" err="1">
                <a:latin typeface="Utopia Std" panose="02040603060506020204" pitchFamily="18" charset="77"/>
                <a:cs typeface="Cambria"/>
              </a:rPr>
              <a:t>concreet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mogelijk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zijn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vermijd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vage</a:t>
            </a:r>
            <a:r>
              <a:rPr lang="en-US" sz="1300" dirty="0">
                <a:latin typeface="Utopia Std" panose="02040603060506020204" pitchFamily="18" charset="77"/>
                <a:cs typeface="Cambria"/>
              </a:rPr>
              <a:t> termen. </a:t>
            </a:r>
          </a:p>
          <a:p>
            <a:pPr marL="12700" marR="5080">
              <a:lnSpc>
                <a:spcPct val="128200"/>
              </a:lnSpc>
            </a:pPr>
            <a:endParaRPr lang="en-US" sz="1300" dirty="0">
              <a:latin typeface="Utopia Std" panose="02040603060506020204" pitchFamily="18" charset="77"/>
              <a:cs typeface="Cambria"/>
            </a:endParaRPr>
          </a:p>
          <a:p>
            <a:pPr marL="12700" marR="5080">
              <a:lnSpc>
                <a:spcPct val="128200"/>
              </a:lnSpc>
            </a:pPr>
            <a:r>
              <a:rPr lang="en-US" sz="1300" dirty="0" err="1">
                <a:latin typeface="Utopia Std" panose="02040603060506020204" pitchFamily="18" charset="77"/>
                <a:cs typeface="Cambria"/>
              </a:rPr>
              <a:t>Schroom</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niet</a:t>
            </a:r>
            <a:r>
              <a:rPr lang="en-US" sz="1300" dirty="0">
                <a:latin typeface="Utopia Std" panose="02040603060506020204" pitchFamily="18" charset="77"/>
                <a:cs typeface="Cambria"/>
              </a:rPr>
              <a:t> om </a:t>
            </a:r>
            <a:r>
              <a:rPr lang="en-US" sz="1300" dirty="0" err="1">
                <a:latin typeface="Utopia Std" panose="02040603060506020204" pitchFamily="18" charset="77"/>
                <a:cs typeface="Cambria"/>
              </a:rPr>
              <a:t>gebruik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maken</a:t>
            </a:r>
            <a:r>
              <a:rPr lang="en-US" sz="1300" dirty="0">
                <a:latin typeface="Utopia Std" panose="02040603060506020204" pitchFamily="18" charset="77"/>
                <a:cs typeface="Cambria"/>
              </a:rPr>
              <a:t> van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quote van </a:t>
            </a:r>
            <a:r>
              <a:rPr lang="en-US" sz="1300" dirty="0" err="1">
                <a:latin typeface="Utopia Std" panose="02040603060506020204" pitchFamily="18" charset="77"/>
                <a:cs typeface="Cambria"/>
              </a:rPr>
              <a:t>iemand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uit</a:t>
            </a:r>
            <a:r>
              <a:rPr lang="en-US" sz="1300" dirty="0">
                <a:latin typeface="Utopia Std" panose="02040603060506020204" pitchFamily="18" charset="77"/>
                <a:cs typeface="Cambria"/>
              </a:rPr>
              <a:t> het team, de </a:t>
            </a:r>
            <a:r>
              <a:rPr lang="en-US" sz="1300" dirty="0" err="1">
                <a:latin typeface="Utopia Std" panose="02040603060506020204" pitchFamily="18" charset="77"/>
                <a:cs typeface="Cambria"/>
              </a:rPr>
              <a:t>functie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/of </a:t>
            </a:r>
            <a:r>
              <a:rPr lang="en-US" sz="1300" dirty="0" err="1">
                <a:latin typeface="Utopia Std" panose="02040603060506020204" pitchFamily="18" charset="77"/>
                <a:cs typeface="Cambria"/>
              </a:rPr>
              <a:t>afdeling</a:t>
            </a:r>
            <a:r>
              <a:rPr lang="en-US" sz="1300" dirty="0">
                <a:latin typeface="Utopia Std" panose="02040603060506020204" pitchFamily="18" charset="77"/>
                <a:cs typeface="Cambria"/>
              </a:rPr>
              <a:t>. Dit </a:t>
            </a:r>
            <a:r>
              <a:rPr lang="en-US" sz="1300" dirty="0" err="1">
                <a:latin typeface="Utopia Std" panose="02040603060506020204" pitchFamily="18" charset="77"/>
                <a:cs typeface="Cambria"/>
              </a:rPr>
              <a:t>maakt</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vacaturetekst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persoonlijker</a:t>
            </a:r>
            <a:r>
              <a:rPr lang="en-US" sz="1300" dirty="0">
                <a:latin typeface="Utopia Std" panose="02040603060506020204" pitchFamily="18" charset="77"/>
                <a:cs typeface="Cambria"/>
              </a:rPr>
              <a:t>, concreter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geeft</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sollicitant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beter</a:t>
            </a:r>
            <a:r>
              <a:rPr lang="en-US" sz="1300" dirty="0">
                <a:latin typeface="Utopia Std" panose="02040603060506020204" pitchFamily="18" charset="77"/>
                <a:cs typeface="Cambria"/>
              </a:rPr>
              <a:t> idee van de </a:t>
            </a:r>
            <a:r>
              <a:rPr lang="en-US" sz="1300" dirty="0" err="1">
                <a:latin typeface="Utopia Std" panose="02040603060506020204" pitchFamily="18" charset="77"/>
                <a:cs typeface="Cambria"/>
              </a:rPr>
              <a:t>werksfeer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cultuur</a:t>
            </a:r>
            <a:r>
              <a:rPr lang="en-US" sz="1300" dirty="0">
                <a:latin typeface="Utopia Std" panose="02040603060506020204" pitchFamily="18" charset="77"/>
                <a:cs typeface="Cambria"/>
              </a:rPr>
              <a:t>.</a:t>
            </a:r>
            <a:endParaRPr lang="en-US" sz="1300" dirty="0">
              <a:latin typeface="Utopia Std" panose="02040603060506020204" pitchFamily="18" charset="77"/>
              <a:ea typeface="Cambria"/>
              <a:cs typeface="Cambr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26</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1533842" y="2117187"/>
            <a:ext cx="7625715" cy="3328475"/>
          </a:xfrm>
          <a:prstGeom prst="rect">
            <a:avLst/>
          </a:prstGeom>
        </p:spPr>
        <p:txBody>
          <a:bodyPr vert="horz" wrap="square" lIns="0" tIns="68580" rIns="0" bIns="0" rtlCol="0" anchor="t">
            <a:spAutoFit/>
          </a:bodyPr>
          <a:lstStyle/>
          <a:p>
            <a:pPr marL="12700"/>
            <a:r>
              <a:rPr lang="en-US" sz="1300" b="1" dirty="0">
                <a:latin typeface="Utopia Std" panose="02040603060506020204" pitchFamily="18" charset="77"/>
              </a:rPr>
              <a:t>4.   </a:t>
            </a:r>
            <a:r>
              <a:rPr lang="en-US" sz="1300" b="1" dirty="0" err="1">
                <a:latin typeface="Utopia Std" panose="02040603060506020204" pitchFamily="18" charset="77"/>
              </a:rPr>
              <a:t>Dit</a:t>
            </a:r>
            <a:r>
              <a:rPr lang="en-US" sz="1300" b="1" dirty="0">
                <a:latin typeface="Utopia Std" panose="02040603060506020204" pitchFamily="18" charset="77"/>
              </a:rPr>
              <a:t> </a:t>
            </a:r>
            <a:r>
              <a:rPr lang="en-US" sz="1300" b="1" dirty="0" err="1">
                <a:latin typeface="Utopia Std" panose="02040603060506020204" pitchFamily="18" charset="77"/>
              </a:rPr>
              <a:t>vragen</a:t>
            </a:r>
            <a:r>
              <a:rPr lang="en-US" sz="1300" b="1" dirty="0">
                <a:latin typeface="Utopia Std" panose="02040603060506020204" pitchFamily="18" charset="77"/>
              </a:rPr>
              <a:t> we van </a:t>
            </a:r>
            <a:r>
              <a:rPr lang="en-US" sz="1300" b="1" dirty="0" err="1">
                <a:latin typeface="Utopia Std" panose="02040603060506020204" pitchFamily="18" charset="77"/>
              </a:rPr>
              <a:t>jou</a:t>
            </a:r>
            <a:endParaRPr lang="en-US" b="1" dirty="0"/>
          </a:p>
          <a:p>
            <a:pPr marL="12700" marR="76200">
              <a:lnSpc>
                <a:spcPct val="128200"/>
              </a:lnSpc>
            </a:pPr>
            <a:r>
              <a:rPr sz="1300" dirty="0">
                <a:latin typeface="Utopia Std" panose="02040603060506020204" pitchFamily="18" charset="77"/>
                <a:cs typeface="Cambria"/>
              </a:rPr>
              <a:t>Beschrijf de kandidaat niet in termen van eigenschappen, maar </a:t>
            </a:r>
            <a:r>
              <a:rPr sz="1300" dirty="0" err="1">
                <a:latin typeface="Utopia Std" panose="02040603060506020204" pitchFamily="18" charset="77"/>
                <a:cs typeface="Cambria"/>
              </a:rPr>
              <a:t>gedrag</a:t>
            </a:r>
            <a:r>
              <a:rPr lang="nl-NL" sz="1300" dirty="0">
                <a:latin typeface="Utopia Std" panose="02040603060506020204" pitchFamily="18" charset="77"/>
                <a:cs typeface="Cambria"/>
              </a:rPr>
              <a:t>. Dus niet:</a:t>
            </a:r>
            <a:r>
              <a:rPr sz="1300" dirty="0">
                <a:latin typeface="Utopia Std" panose="02040603060506020204" pitchFamily="18" charset="77"/>
                <a:cs typeface="Cambria"/>
              </a:rPr>
              <a:t> </a:t>
            </a:r>
            <a:r>
              <a:rPr lang="nl-NL" sz="1300" dirty="0">
                <a:latin typeface="Utopia Std" panose="02040603060506020204" pitchFamily="18" charset="77"/>
                <a:cs typeface="Cambria"/>
              </a:rPr>
              <a:t>je bent </a:t>
            </a:r>
            <a:r>
              <a:rPr sz="1300" dirty="0" err="1">
                <a:latin typeface="Utopia Std" panose="02040603060506020204" pitchFamily="18" charset="77"/>
                <a:cs typeface="Cambria"/>
              </a:rPr>
              <a:t>stressbestendig</a:t>
            </a:r>
            <a:r>
              <a:rPr sz="1300" dirty="0">
                <a:latin typeface="Utopia Std" panose="02040603060506020204" pitchFamily="18" charset="77"/>
                <a:cs typeface="Cambria"/>
              </a:rPr>
              <a:t>,</a:t>
            </a:r>
            <a:r>
              <a:rPr lang="nl-NL" sz="1300" dirty="0">
                <a:latin typeface="Utopia Std" panose="02040603060506020204" pitchFamily="18" charset="77"/>
                <a:cs typeface="Cambria"/>
              </a:rPr>
              <a:t> maar wel:</a:t>
            </a:r>
            <a:r>
              <a:rPr sz="1300" dirty="0">
                <a:latin typeface="Utopia Std" panose="02040603060506020204" pitchFamily="18" charset="77"/>
                <a:cs typeface="Cambria"/>
              </a:rPr>
              <a:t> </a:t>
            </a:r>
            <a:r>
              <a:rPr sz="1300" dirty="0" err="1">
                <a:latin typeface="Utopia Std" panose="02040603060506020204" pitchFamily="18" charset="77"/>
                <a:cs typeface="Cambria"/>
              </a:rPr>
              <a:t>als</a:t>
            </a:r>
            <a:r>
              <a:rPr sz="1300" dirty="0">
                <a:latin typeface="Utopia Std" panose="02040603060506020204" pitchFamily="18" charset="77"/>
                <a:cs typeface="Cambria"/>
              </a:rPr>
              <a:t> het </a:t>
            </a:r>
            <a:r>
              <a:rPr sz="1300" dirty="0" err="1">
                <a:latin typeface="Utopia Std" panose="02040603060506020204" pitchFamily="18" charset="77"/>
                <a:cs typeface="Cambria"/>
              </a:rPr>
              <a:t>druk</a:t>
            </a:r>
            <a:r>
              <a:rPr lang="en-US" sz="1300" dirty="0">
                <a:latin typeface="Utopia Std" panose="02040603060506020204" pitchFamily="18" charset="77"/>
                <a:cs typeface="Cambria"/>
              </a:rPr>
              <a:t> </a:t>
            </a:r>
            <a:r>
              <a:rPr sz="1300" dirty="0" err="1">
                <a:latin typeface="Utopia Std" panose="02040603060506020204" pitchFamily="18" charset="77"/>
                <a:cs typeface="Cambria"/>
              </a:rPr>
              <a:t>wordt</a:t>
            </a:r>
            <a:r>
              <a:rPr lang="nl-NL" sz="1300" dirty="0">
                <a:latin typeface="Utopia Std" panose="02040603060506020204" pitchFamily="18" charset="77"/>
                <a:cs typeface="Cambria"/>
              </a:rPr>
              <a:t>,</a:t>
            </a:r>
            <a:r>
              <a:rPr sz="1300" dirty="0">
                <a:latin typeface="Utopia Std" panose="02040603060506020204" pitchFamily="18" charset="77"/>
                <a:cs typeface="Cambria"/>
              </a:rPr>
              <a:t> </a:t>
            </a:r>
            <a:r>
              <a:rPr sz="1300" dirty="0" err="1">
                <a:latin typeface="Utopia Std" panose="02040603060506020204" pitchFamily="18" charset="77"/>
                <a:cs typeface="Cambria"/>
              </a:rPr>
              <a:t>houd</a:t>
            </a:r>
            <a:r>
              <a:rPr sz="1300" dirty="0">
                <a:latin typeface="Utopia Std" panose="02040603060506020204" pitchFamily="18" charset="77"/>
                <a:cs typeface="Cambria"/>
              </a:rPr>
              <a:t> </a:t>
            </a:r>
            <a:r>
              <a:rPr sz="1300" dirty="0" err="1">
                <a:latin typeface="Utopia Std" panose="02040603060506020204" pitchFamily="18" charset="77"/>
                <a:cs typeface="Cambria"/>
              </a:rPr>
              <a:t>jij</a:t>
            </a:r>
            <a:r>
              <a:rPr sz="1300" dirty="0">
                <a:latin typeface="Utopia Std" panose="02040603060506020204" pitchFamily="18" charset="77"/>
                <a:cs typeface="Cambria"/>
              </a:rPr>
              <a:t> je </a:t>
            </a:r>
            <a:r>
              <a:rPr sz="1300" dirty="0" err="1">
                <a:latin typeface="Utopia Std" panose="02040603060506020204" pitchFamily="18" charset="77"/>
                <a:cs typeface="Cambria"/>
              </a:rPr>
              <a:t>hoofd</a:t>
            </a:r>
            <a:r>
              <a:rPr sz="1300" dirty="0">
                <a:latin typeface="Utopia Std" panose="02040603060506020204" pitchFamily="18" charset="77"/>
                <a:cs typeface="Cambria"/>
              </a:rPr>
              <a:t> </a:t>
            </a:r>
            <a:r>
              <a:rPr sz="1300" dirty="0" err="1">
                <a:latin typeface="Utopia Std" panose="02040603060506020204" pitchFamily="18" charset="77"/>
                <a:cs typeface="Cambria"/>
              </a:rPr>
              <a:t>koel</a:t>
            </a:r>
            <a:r>
              <a:rPr sz="1300" dirty="0">
                <a:latin typeface="Utopia Std" panose="02040603060506020204" pitchFamily="18" charset="77"/>
                <a:cs typeface="Cambria"/>
              </a:rPr>
              <a: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Vermijd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ook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hier</a:t>
            </a:r>
            <a:r>
              <a:rPr lang="en-US" sz="1300" dirty="0">
                <a:latin typeface="Utopia Std" panose="02040603060506020204" pitchFamily="18" charset="77"/>
                <a:cs typeface="Cambria"/>
              </a:rPr>
              <a:t> clichés. Zinnen </a:t>
            </a:r>
            <a:r>
              <a:rPr lang="en-US" sz="1300" dirty="0" err="1">
                <a:latin typeface="Utopia Std" panose="02040603060506020204" pitchFamily="18" charset="77"/>
                <a:cs typeface="Cambria"/>
              </a:rPr>
              <a:t>als</a:t>
            </a:r>
            <a:r>
              <a:rPr lang="en-US" sz="1300" dirty="0">
                <a:latin typeface="Utopia Std" panose="02040603060506020204" pitchFamily="18" charset="77"/>
                <a:cs typeface="Cambria"/>
              </a:rPr>
              <a:t>: 'Je </a:t>
            </a:r>
            <a:r>
              <a:rPr lang="en-US" sz="1300" dirty="0" err="1">
                <a:latin typeface="Utopia Std" panose="02040603060506020204" pitchFamily="18" charset="77"/>
                <a:cs typeface="Cambria"/>
              </a:rPr>
              <a:t>hebt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geen</a:t>
            </a:r>
            <a:r>
              <a:rPr lang="en-US" sz="1300" dirty="0">
                <a:latin typeface="Utopia Std" panose="02040603060506020204" pitchFamily="18" charset="77"/>
                <a:cs typeface="Cambria"/>
              </a:rPr>
              <a:t> 9-5 </a:t>
            </a:r>
            <a:r>
              <a:rPr lang="en-US" sz="1300" dirty="0" err="1">
                <a:latin typeface="Utopia Std" panose="02040603060506020204" pitchFamily="18" charset="77"/>
                <a:cs typeface="Cambria"/>
              </a:rPr>
              <a:t>mentaliteit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stoot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af</a:t>
            </a:r>
            <a:r>
              <a:rPr lang="en-US" sz="1300" dirty="0">
                <a:latin typeface="Utopia Std" panose="02040603060506020204" pitchFamily="18" charset="77"/>
                <a:cs typeface="Cambria"/>
              </a:rPr>
              <a:t>. </a:t>
            </a:r>
          </a:p>
          <a:p>
            <a:pPr marL="12700" marR="76200">
              <a:lnSpc>
                <a:spcPct val="128200"/>
              </a:lnSpc>
            </a:pPr>
            <a:endParaRPr lang="en-US" sz="1300" dirty="0">
              <a:latin typeface="Utopia Std" panose="02040603060506020204" pitchFamily="18" charset="77"/>
              <a:cs typeface="Cambria"/>
            </a:endParaRPr>
          </a:p>
          <a:p>
            <a:pPr marL="12700" marR="76200">
              <a:lnSpc>
                <a:spcPct val="128200"/>
              </a:lnSpc>
            </a:pPr>
            <a:r>
              <a:rPr lang="en-US" sz="1300" dirty="0" err="1">
                <a:latin typeface="Utopia Std" panose="02040603060506020204" pitchFamily="18" charset="77"/>
                <a:cs typeface="Cambria"/>
              </a:rPr>
              <a:t>Benoem</a:t>
            </a:r>
            <a:r>
              <a:rPr sz="1300" dirty="0">
                <a:latin typeface="Utopia Std" panose="02040603060506020204" pitchFamily="18" charset="77"/>
                <a:cs typeface="Cambria"/>
              </a:rPr>
              <a:t> de ‘</a:t>
            </a:r>
            <a:r>
              <a:rPr sz="1300" dirty="0" err="1">
                <a:latin typeface="Utopia Std" panose="02040603060506020204" pitchFamily="18" charset="77"/>
                <a:cs typeface="Cambria"/>
              </a:rPr>
              <a:t>harde</a:t>
            </a:r>
            <a:r>
              <a:rPr sz="1300" dirty="0">
                <a:latin typeface="Utopia Std" panose="02040603060506020204" pitchFamily="18" charset="77"/>
                <a:cs typeface="Cambria"/>
              </a:rPr>
              <a:t>’ </a:t>
            </a:r>
            <a:r>
              <a:rPr sz="1300" dirty="0" err="1">
                <a:latin typeface="Utopia Std" panose="02040603060506020204" pitchFamily="18" charset="77"/>
                <a:cs typeface="Cambria"/>
              </a:rPr>
              <a:t>eisen</a:t>
            </a:r>
            <a:r>
              <a:rPr sz="1300" dirty="0">
                <a:latin typeface="Utopia Std" panose="02040603060506020204" pitchFamily="18" charset="77"/>
                <a:cs typeface="Cambria"/>
              </a:rPr>
              <a:t> – </a:t>
            </a:r>
            <a:r>
              <a:rPr lang="nl-NL" sz="1300" dirty="0">
                <a:latin typeface="Utopia Std" panose="02040603060506020204" pitchFamily="18" charset="77"/>
                <a:cs typeface="Cambria"/>
              </a:rPr>
              <a:t>opleidingsniveau</a:t>
            </a:r>
            <a:r>
              <a:rPr sz="1300" dirty="0">
                <a:latin typeface="Utopia Std" panose="02040603060506020204" pitchFamily="18" charset="77"/>
                <a:cs typeface="Cambria"/>
              </a:rPr>
              <a:t>, </a:t>
            </a:r>
            <a:r>
              <a:rPr sz="1300" dirty="0" err="1">
                <a:latin typeface="Utopia Std" panose="02040603060506020204" pitchFamily="18" charset="77"/>
                <a:cs typeface="Cambria"/>
              </a:rPr>
              <a:t>ervaring</a:t>
            </a:r>
            <a:r>
              <a:rPr sz="1300" dirty="0">
                <a:latin typeface="Utopia Std" panose="02040603060506020204" pitchFamily="18" charset="77"/>
                <a:cs typeface="Cambria"/>
              </a:rPr>
              <a:t> – apart in </a:t>
            </a:r>
            <a:r>
              <a:rPr sz="1300" dirty="0" err="1">
                <a:latin typeface="Utopia Std" panose="02040603060506020204" pitchFamily="18" charset="77"/>
                <a:cs typeface="Cambria"/>
              </a:rPr>
              <a:t>een</a:t>
            </a:r>
            <a:r>
              <a:rPr sz="1300" dirty="0">
                <a:latin typeface="Utopia Std" panose="02040603060506020204" pitchFamily="18" charset="77"/>
                <a:cs typeface="Cambria"/>
              </a:rPr>
              <a:t> </a:t>
            </a:r>
            <a:r>
              <a:rPr sz="1300" dirty="0" err="1">
                <a:latin typeface="Utopia Std" panose="02040603060506020204" pitchFamily="18" charset="77"/>
                <a:cs typeface="Cambria"/>
              </a:rPr>
              <a:t>opsomming</a:t>
            </a:r>
            <a:r>
              <a:rPr sz="1300" dirty="0">
                <a:latin typeface="Utopia Std" panose="02040603060506020204" pitchFamily="18" charset="77"/>
                <a:cs typeface="Cambria"/>
              </a:rPr>
              <a: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Probeer</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harde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eisen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beperken</a:t>
            </a:r>
            <a:r>
              <a:rPr lang="en-US" sz="1300" dirty="0">
                <a:latin typeface="Utopia Std" panose="02040603060506020204" pitchFamily="18" charset="77"/>
                <a:cs typeface="Cambria"/>
              </a:rPr>
              <a:t> tot 2 'must-haves'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zachte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eisen</a:t>
            </a:r>
            <a:r>
              <a:rPr lang="en-US" sz="1300" dirty="0">
                <a:latin typeface="Utopia Std" panose="02040603060506020204" pitchFamily="18" charset="77"/>
                <a:cs typeface="Cambria"/>
              </a:rPr>
              <a:t> tot 4 'must-haves’. Het </a:t>
            </a:r>
            <a:r>
              <a:rPr lang="en-US" sz="1300" dirty="0" err="1">
                <a:latin typeface="Utopia Std" panose="02040603060506020204" pitchFamily="18" charset="77"/>
                <a:cs typeface="Cambria"/>
              </a:rPr>
              <a:t>advies</a:t>
            </a:r>
            <a:r>
              <a:rPr lang="en-US" sz="1300" dirty="0">
                <a:latin typeface="Utopia Std" panose="02040603060506020204" pitchFamily="18" charset="77"/>
                <a:cs typeface="Cambria"/>
              </a:rPr>
              <a:t> is om </a:t>
            </a:r>
            <a:r>
              <a:rPr lang="en-US" sz="1300" dirty="0" err="1">
                <a:latin typeface="Utopia Std" panose="02040603060506020204" pitchFamily="18" charset="77"/>
                <a:cs typeface="Cambria"/>
              </a:rPr>
              <a:t>deze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eisen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ook</a:t>
            </a:r>
            <a:r>
              <a:rPr lang="en-US" sz="1300" dirty="0">
                <a:latin typeface="Utopia Std" panose="02040603060506020204" pitchFamily="18" charset="77"/>
                <a:cs typeface="Cambria"/>
              </a:rPr>
              <a:t> in de </a:t>
            </a:r>
            <a:r>
              <a:rPr lang="en-US" sz="1300" dirty="0" err="1">
                <a:latin typeface="Utopia Std" panose="02040603060506020204" pitchFamily="18" charset="77"/>
                <a:cs typeface="Cambria"/>
              </a:rPr>
              <a:t>opsomming</a:t>
            </a:r>
            <a:r>
              <a:rPr lang="en-US" sz="1300" dirty="0">
                <a:latin typeface="Utopia Std" panose="02040603060506020204" pitchFamily="18" charset="77"/>
                <a:cs typeface="Cambria"/>
              </a:rPr>
              <a:t> toe </a:t>
            </a:r>
            <a:r>
              <a:rPr lang="en-US" sz="1300" dirty="0" err="1">
                <a:latin typeface="Utopia Std" panose="02040603060506020204" pitchFamily="18" charset="77"/>
                <a:cs typeface="Cambria"/>
              </a:rPr>
              <a:t>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voegen</a:t>
            </a:r>
            <a:r>
              <a:rPr lang="en-US" sz="1300" dirty="0">
                <a:latin typeface="Utopia Std" panose="02040603060506020204" pitchFamily="18" charset="77"/>
                <a:cs typeface="Cambria"/>
              </a:rPr>
              <a:t>. </a:t>
            </a:r>
          </a:p>
          <a:p>
            <a:pPr marL="12700" marR="76200">
              <a:lnSpc>
                <a:spcPct val="128200"/>
              </a:lnSpc>
            </a:pPr>
            <a:r>
              <a:rPr lang="en-US" sz="1300" dirty="0">
                <a:latin typeface="Utopia Std" panose="02040603060506020204" pitchFamily="18" charset="77"/>
                <a:cs typeface="Cambria"/>
              </a:rPr>
              <a:t>Wat we nu </a:t>
            </a:r>
            <a:r>
              <a:rPr lang="en-US" sz="1300" dirty="0" err="1">
                <a:latin typeface="Utopia Std" panose="02040603060506020204" pitchFamily="18" charset="77"/>
                <a:cs typeface="Cambria"/>
              </a:rPr>
              <a:t>vaak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terugzien</a:t>
            </a:r>
            <a:r>
              <a:rPr lang="en-US" sz="1300" dirty="0">
                <a:latin typeface="Utopia Std" panose="02040603060506020204" pitchFamily="18" charset="77"/>
                <a:cs typeface="Cambria"/>
              </a:rPr>
              <a:t>, is </a:t>
            </a:r>
            <a:r>
              <a:rPr lang="en-US" sz="1300" dirty="0" err="1">
                <a:latin typeface="Utopia Std" panose="02040603060506020204" pitchFamily="18" charset="77"/>
                <a:cs typeface="Cambria"/>
              </a:rPr>
              <a:t>dat</a:t>
            </a:r>
            <a:r>
              <a:rPr lang="en-US" sz="1300" dirty="0">
                <a:latin typeface="Utopia Std" panose="02040603060506020204" pitchFamily="18" charset="77"/>
                <a:cs typeface="Cambria"/>
              </a:rPr>
              <a:t> men </a:t>
            </a:r>
            <a:r>
              <a:rPr lang="en-US" sz="1300" dirty="0" err="1">
                <a:latin typeface="Utopia Std" panose="02040603060506020204" pitchFamily="18" charset="77"/>
                <a:cs typeface="Cambria"/>
              </a:rPr>
              <a:t>geneigd</a:t>
            </a:r>
            <a:r>
              <a:rPr lang="en-US" sz="1300" dirty="0">
                <a:latin typeface="Utopia Std" panose="02040603060506020204" pitchFamily="18" charset="77"/>
                <a:cs typeface="Cambria"/>
              </a:rPr>
              <a:t> is </a:t>
            </a:r>
            <a:r>
              <a:rPr lang="en-US" sz="1300" dirty="0" err="1">
                <a:latin typeface="Utopia Std" panose="02040603060506020204" pitchFamily="18" charset="77"/>
                <a:cs typeface="Cambria"/>
              </a:rPr>
              <a:t>bij</a:t>
            </a:r>
            <a:r>
              <a:rPr lang="en-US" sz="1300" dirty="0">
                <a:latin typeface="Utopia Std" panose="02040603060506020204" pitchFamily="18" charset="77"/>
                <a:cs typeface="Cambria"/>
              </a:rPr>
              <a:t> het </a:t>
            </a:r>
            <a:r>
              <a:rPr lang="en-US" sz="1300" dirty="0" err="1">
                <a:latin typeface="Utopia Std" panose="02040603060506020204" pitchFamily="18" charset="77"/>
                <a:cs typeface="Cambria"/>
              </a:rPr>
              <a:t>beschrijven</a:t>
            </a:r>
            <a:r>
              <a:rPr lang="en-US" sz="1300" dirty="0">
                <a:latin typeface="Utopia Std" panose="02040603060506020204" pitchFamily="18" charset="77"/>
                <a:cs typeface="Cambria"/>
              </a:rPr>
              <a:t> van de </a:t>
            </a:r>
            <a:r>
              <a:rPr lang="en-US" sz="1300" dirty="0" err="1">
                <a:latin typeface="Utopia Std" panose="02040603060506020204" pitchFamily="18" charset="77"/>
                <a:cs typeface="Cambria"/>
              </a:rPr>
              <a:t>competenties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hele </a:t>
            </a:r>
            <a:r>
              <a:rPr lang="en-US" sz="1300" dirty="0" err="1">
                <a:latin typeface="Utopia Std" panose="02040603060506020204" pitchFamily="18" charset="77"/>
                <a:cs typeface="Cambria"/>
              </a:rPr>
              <a:t>waslijst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terug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a:t>
            </a:r>
            <a:r>
              <a:rPr lang="en-US" sz="1300" dirty="0">
                <a:latin typeface="Utopia Std" panose="02040603060506020204" pitchFamily="18" charset="77"/>
                <a:cs typeface="Cambria"/>
              </a:rPr>
              <a:t> laten </a:t>
            </a:r>
            <a:r>
              <a:rPr lang="en-US" sz="1300" dirty="0" err="1">
                <a:latin typeface="Utopia Std" panose="02040603060506020204" pitchFamily="18" charset="77"/>
                <a:cs typeface="Cambria"/>
              </a:rPr>
              <a:t>komen</a:t>
            </a:r>
            <a:r>
              <a:rPr lang="en-US" sz="1300" dirty="0">
                <a:latin typeface="Utopia Std" panose="02040603060506020204" pitchFamily="18" charset="77"/>
                <a:cs typeface="Cambria"/>
              </a:rPr>
              <a:t> van </a:t>
            </a:r>
            <a:r>
              <a:rPr lang="en-US" sz="1300" dirty="0" err="1">
                <a:latin typeface="Utopia Std" panose="02040603060506020204" pitchFamily="18" charset="77"/>
                <a:cs typeface="Cambria"/>
              </a:rPr>
              <a:t>eisen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Terwijl</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bij</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opsomming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meteen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overzichtelijk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wordt</a:t>
            </a:r>
            <a:r>
              <a:rPr lang="en-US" sz="1300" dirty="0">
                <a:latin typeface="Utopia Std" panose="02040603060506020204" pitchFamily="18" charset="77"/>
                <a:cs typeface="Cambria"/>
              </a:rPr>
              <a:t> hoe </a:t>
            </a:r>
            <a:r>
              <a:rPr lang="en-US" sz="1300" dirty="0" err="1">
                <a:latin typeface="Utopia Std" panose="02040603060506020204" pitchFamily="18" charset="77"/>
                <a:cs typeface="Cambria"/>
              </a:rPr>
              <a:t>veel</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eisen</a:t>
            </a:r>
            <a:r>
              <a:rPr lang="en-US" sz="1300" dirty="0">
                <a:latin typeface="Utopia Std" panose="02040603060506020204" pitchFamily="18" charset="77"/>
                <a:cs typeface="Cambria"/>
              </a:rPr>
              <a:t> je </a:t>
            </a:r>
            <a:r>
              <a:rPr lang="en-US" sz="1300" dirty="0" err="1">
                <a:latin typeface="Utopia Std" panose="02040603060506020204" pitchFamily="18" charset="77"/>
                <a:cs typeface="Cambria"/>
              </a:rPr>
              <a:t>stelt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Breng</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functie-eisen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dus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ook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terug</a:t>
            </a:r>
            <a:r>
              <a:rPr lang="en-US" sz="1300" dirty="0">
                <a:latin typeface="Utopia Std" panose="02040603060506020204" pitchFamily="18" charset="77"/>
                <a:cs typeface="Cambria"/>
              </a:rPr>
              <a:t> tot de kern van de </a:t>
            </a:r>
            <a:r>
              <a:rPr lang="en-US" sz="1300" dirty="0" err="1">
                <a:latin typeface="Utopia Std" panose="02040603060506020204" pitchFamily="18" charset="77"/>
                <a:cs typeface="Cambria"/>
              </a:rPr>
              <a:t>werkzaamheden</a:t>
            </a:r>
            <a:r>
              <a:rPr lang="en-US" sz="1300" dirty="0">
                <a:latin typeface="Utopia Std" panose="02040603060506020204" pitchFamily="18" charset="77"/>
                <a:cs typeface="Cambria"/>
              </a:rPr>
              <a:t>. Een </a:t>
            </a:r>
            <a:r>
              <a:rPr lang="en-US" sz="1300" dirty="0" err="1">
                <a:latin typeface="Utopia Std" panose="02040603060506020204" pitchFamily="18" charset="77"/>
                <a:cs typeface="Cambria"/>
              </a:rPr>
              <a:t>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veeleisend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profiel</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schrikt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kandidaten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af</a:t>
            </a:r>
            <a:r>
              <a:rPr lang="en-US" sz="1300" dirty="0">
                <a:latin typeface="Utopia Std" panose="02040603060506020204" pitchFamily="18" charset="77"/>
                <a:cs typeface="Cambria"/>
              </a:rPr>
              <a:t>.  Neem de </a:t>
            </a:r>
            <a:r>
              <a:rPr lang="en-US" sz="1300" dirty="0" err="1">
                <a:latin typeface="Utopia Std" panose="02040603060506020204" pitchFamily="18" charset="77"/>
                <a:cs typeface="Cambria"/>
              </a:rPr>
              <a:t>huidige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teamsamenstelling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als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uitgangspunt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creëer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ruimte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voor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complementaire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kwaliteiten</a:t>
            </a:r>
            <a:r>
              <a:rPr lang="en-US" sz="1300" dirty="0">
                <a:latin typeface="Utopia Std" panose="02040603060506020204" pitchFamily="18" charset="77"/>
                <a:cs typeface="Cambria"/>
              </a:rPr>
              <a:t>. Welke </a:t>
            </a:r>
            <a:r>
              <a:rPr lang="en-US" sz="1300" dirty="0" err="1">
                <a:latin typeface="Utopia Std" panose="02040603060506020204" pitchFamily="18" charset="77"/>
                <a:cs typeface="Cambria"/>
              </a:rPr>
              <a:t>kennis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ervaring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competenties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zijn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verrijking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voor</a:t>
            </a:r>
            <a:r>
              <a:rPr lang="en-US" sz="1300" dirty="0">
                <a:latin typeface="Utopia Std" panose="02040603060506020204" pitchFamily="18" charset="77"/>
                <a:cs typeface="Cambria"/>
              </a:rPr>
              <a:t> het team?</a:t>
            </a:r>
          </a:p>
        </p:txBody>
      </p:sp>
    </p:spTree>
    <p:extLst>
      <p:ext uri="{BB962C8B-B14F-4D97-AF65-F5344CB8AC3E}">
        <p14:creationId xmlns:p14="http://schemas.microsoft.com/office/powerpoint/2010/main" val="2465647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27</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1533842" y="3013522"/>
            <a:ext cx="7625715" cy="1591846"/>
          </a:xfrm>
          <a:prstGeom prst="rect">
            <a:avLst/>
          </a:prstGeom>
        </p:spPr>
        <p:txBody>
          <a:bodyPr vert="horz" wrap="square" lIns="0" tIns="68580" rIns="0" bIns="0" rtlCol="0" anchor="t">
            <a:spAutoFit/>
          </a:bodyPr>
          <a:lstStyle/>
          <a:p>
            <a:pPr marL="12700">
              <a:lnSpc>
                <a:spcPct val="128000"/>
              </a:lnSpc>
            </a:pPr>
            <a:r>
              <a:rPr lang="nl-NL" sz="1300" b="1" dirty="0">
                <a:latin typeface="Utopia Std" panose="02040603060506020204" pitchFamily="18" charset="77"/>
              </a:rPr>
              <a:t>5.   Dit bieden we jou</a:t>
            </a:r>
            <a:endParaRPr lang="nl-NL" sz="1300" b="1" dirty="0">
              <a:latin typeface="Utopia Std" panose="02040603060506020204" pitchFamily="18" charset="77"/>
              <a:ea typeface="Cambria"/>
            </a:endParaRPr>
          </a:p>
          <a:p>
            <a:pPr marL="12700" marR="213995">
              <a:lnSpc>
                <a:spcPct val="128000"/>
              </a:lnSpc>
            </a:pPr>
            <a:r>
              <a:rPr lang="nl-NL" sz="1300" dirty="0">
                <a:latin typeface="Utopia Std" panose="02040603060506020204" pitchFamily="18" charset="77"/>
                <a:cs typeface="Cambria"/>
              </a:rPr>
              <a:t>Refereer hier aan specifieke kenmerken van de omgeving van de functie en houd ook hier de elementen van het EVP in het achterhoofd. </a:t>
            </a:r>
          </a:p>
          <a:p>
            <a:pPr marL="12700" marR="213995">
              <a:lnSpc>
                <a:spcPct val="128000"/>
              </a:lnSpc>
            </a:pPr>
            <a:endParaRPr lang="nl-NL" sz="1300" dirty="0">
              <a:latin typeface="Utopia Std" panose="02040603060506020204" pitchFamily="18" charset="77"/>
              <a:cs typeface="Cambria"/>
            </a:endParaRPr>
          </a:p>
          <a:p>
            <a:pPr marL="12700" marR="213995">
              <a:lnSpc>
                <a:spcPct val="128000"/>
              </a:lnSpc>
            </a:pPr>
            <a:r>
              <a:rPr lang="nl-NL" sz="1300" dirty="0">
                <a:latin typeface="Utopia Std" panose="02040603060506020204" pitchFamily="18" charset="77"/>
                <a:cs typeface="Cambria"/>
              </a:rPr>
              <a:t>Benoem de ‘harde’ opbrengsten – salaris, dienstverband, thuiswerken, vrije dagen, opleidingsmogelijkheden – apart in een opsomming.</a:t>
            </a:r>
          </a:p>
        </p:txBody>
      </p:sp>
    </p:spTree>
    <p:extLst>
      <p:ext uri="{BB962C8B-B14F-4D97-AF65-F5344CB8AC3E}">
        <p14:creationId xmlns:p14="http://schemas.microsoft.com/office/powerpoint/2010/main" val="1119559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300" y="1420442"/>
            <a:ext cx="6630800" cy="443711"/>
          </a:xfrm>
          <a:prstGeom prst="rect">
            <a:avLst/>
          </a:prstGeom>
        </p:spPr>
        <p:txBody>
          <a:bodyPr vert="horz" wrap="square" lIns="0" tIns="12700" rIns="0" bIns="0" rtlCol="0" anchor="t">
            <a:spAutoFit/>
          </a:bodyPr>
          <a:lstStyle/>
          <a:p>
            <a:pPr marL="12700">
              <a:lnSpc>
                <a:spcPct val="100000"/>
              </a:lnSpc>
              <a:spcBef>
                <a:spcPts val="100"/>
              </a:spcBef>
            </a:pPr>
            <a:r>
              <a:rPr lang="en-US" b="1" dirty="0">
                <a:latin typeface="Utopia Std Semibold Subhead" panose="02040603060506020204" pitchFamily="18" charset="77"/>
              </a:rPr>
              <a:t>2.6</a:t>
            </a:r>
            <a:r>
              <a:rPr b="1" dirty="0">
                <a:latin typeface="Utopia Std Semibold Subhead" panose="02040603060506020204" pitchFamily="18" charset="77"/>
              </a:rPr>
              <a:t> </a:t>
            </a:r>
            <a:r>
              <a:rPr b="1" dirty="0" err="1">
                <a:latin typeface="Utopia Std Semibold Subhead" panose="02040603060506020204" pitchFamily="18" charset="77"/>
              </a:rPr>
              <a:t>Voorbeeld</a:t>
            </a:r>
            <a:r>
              <a:rPr b="1" dirty="0">
                <a:latin typeface="Utopia Std Semibold Subhead" panose="02040603060506020204" pitchFamily="18" charset="77"/>
              </a:rPr>
              <a:t> </a:t>
            </a:r>
            <a:r>
              <a:rPr lang="nl-NL" b="1" dirty="0">
                <a:solidFill>
                  <a:srgbClr val="FF0000"/>
                </a:solidFill>
                <a:latin typeface="Utopia Std Semibold Subhead" panose="02040603060506020204" pitchFamily="18" charset="77"/>
              </a:rPr>
              <a:t>informele</a:t>
            </a:r>
            <a:r>
              <a:rPr lang="nl-NL" b="1" dirty="0">
                <a:latin typeface="Utopia Std Semibold Subhead" panose="02040603060506020204" pitchFamily="18" charset="77"/>
              </a:rPr>
              <a:t> </a:t>
            </a:r>
            <a:r>
              <a:rPr b="1" dirty="0" err="1">
                <a:latin typeface="Utopia Std Semibold Subhead" panose="02040603060506020204" pitchFamily="18" charset="77"/>
              </a:rPr>
              <a:t>vacaturetekst</a:t>
            </a:r>
            <a:endParaRPr b="1" dirty="0">
              <a:latin typeface="Utopia Std Semibold Subhead" panose="02040603060506020204" pitchFamily="18" charset="77"/>
            </a:endParaRPr>
          </a:p>
        </p:txBody>
      </p:sp>
      <p:sp>
        <p:nvSpPr>
          <p:cNvPr id="3" name="object 3"/>
          <p:cNvSpPr txBox="1">
            <a:spLocks noGrp="1"/>
          </p:cNvSpPr>
          <p:nvPr>
            <p:ph type="body" idx="1"/>
          </p:nvPr>
        </p:nvSpPr>
        <p:spPr>
          <a:xfrm>
            <a:off x="1501530" y="1911595"/>
            <a:ext cx="7631170" cy="5422254"/>
          </a:xfrm>
          <a:prstGeom prst="rect">
            <a:avLst/>
          </a:prstGeom>
        </p:spPr>
        <p:txBody>
          <a:bodyPr vert="horz" wrap="square" lIns="0" tIns="12700" rIns="0" bIns="0" rtlCol="0" anchor="t">
            <a:spAutoFit/>
          </a:bodyPr>
          <a:lstStyle/>
          <a:p>
            <a:pPr marL="14400">
              <a:lnSpc>
                <a:spcPct val="128000"/>
              </a:lnSpc>
              <a:spcBef>
                <a:spcPts val="100"/>
              </a:spcBef>
            </a:pPr>
            <a:r>
              <a:rPr b="1" dirty="0" err="1"/>
              <a:t>Beleidsadviseur</a:t>
            </a:r>
            <a:r>
              <a:rPr b="1" dirty="0"/>
              <a:t> HR</a:t>
            </a:r>
            <a:br>
              <a:rPr lang="nl-NL" b="1" dirty="0"/>
            </a:br>
            <a:endParaRPr sz="2000" dirty="0"/>
          </a:p>
          <a:p>
            <a:pPr marL="14400">
              <a:lnSpc>
                <a:spcPct val="128000"/>
              </a:lnSpc>
            </a:pPr>
            <a:r>
              <a:rPr lang="en-US" sz="1300" b="1" dirty="0" err="1"/>
              <a:t>Jij</a:t>
            </a:r>
            <a:r>
              <a:rPr lang="en-US" sz="1300" b="1" dirty="0"/>
              <a:t> </a:t>
            </a:r>
            <a:r>
              <a:rPr lang="en-US" sz="1300" b="1" dirty="0" err="1"/>
              <a:t>houdt</a:t>
            </a:r>
            <a:r>
              <a:rPr lang="en-US" sz="1300" b="1" dirty="0"/>
              <a:t> van</a:t>
            </a:r>
            <a:endParaRPr sz="1300" b="1" dirty="0">
              <a:ea typeface="Cambria"/>
            </a:endParaRPr>
          </a:p>
          <a:p>
            <a:pPr marL="14400" indent="-133350">
              <a:lnSpc>
                <a:spcPct val="128000"/>
              </a:lnSpc>
              <a:spcBef>
                <a:spcPts val="439"/>
              </a:spcBef>
              <a:buClr>
                <a:srgbClr val="DD0029"/>
              </a:buClr>
              <a:buChar char="•"/>
              <a:tabLst>
                <a:tab pos="474345" algn="l"/>
              </a:tabLst>
            </a:pPr>
            <a:r>
              <a:rPr sz="1300" dirty="0">
                <a:cs typeface="Cambria"/>
              </a:rPr>
              <a:t>Nadenken over strategisch HR-beleid in </a:t>
            </a:r>
            <a:r>
              <a:rPr sz="1300" dirty="0" err="1">
                <a:cs typeface="Cambria"/>
              </a:rPr>
              <a:t>een</a:t>
            </a:r>
            <a:r>
              <a:rPr sz="1300" dirty="0">
                <a:cs typeface="Cambria"/>
              </a:rPr>
              <a:t> </a:t>
            </a:r>
            <a:r>
              <a:rPr sz="1300" dirty="0" err="1">
                <a:cs typeface="Cambria"/>
              </a:rPr>
              <a:t>vernieuwende</a:t>
            </a:r>
            <a:r>
              <a:rPr sz="1300" dirty="0">
                <a:cs typeface="Cambria"/>
              </a:rPr>
              <a:t> </a:t>
            </a:r>
            <a:r>
              <a:rPr sz="1300" dirty="0" err="1">
                <a:cs typeface="Cambria"/>
              </a:rPr>
              <a:t>en</a:t>
            </a:r>
            <a:r>
              <a:rPr sz="1300" dirty="0">
                <a:cs typeface="Cambria"/>
              </a:rPr>
              <a:t> </a:t>
            </a:r>
            <a:r>
              <a:rPr sz="1300" dirty="0" err="1">
                <a:cs typeface="Cambria"/>
              </a:rPr>
              <a:t>dynamische</a:t>
            </a:r>
            <a:r>
              <a:rPr sz="1300" dirty="0">
                <a:cs typeface="Cambria"/>
              </a:rPr>
              <a:t> </a:t>
            </a:r>
            <a:r>
              <a:rPr sz="1300" dirty="0" err="1">
                <a:cs typeface="Cambria"/>
              </a:rPr>
              <a:t>organisatie</a:t>
            </a:r>
            <a:r>
              <a:rPr lang="en-US" sz="1300" dirty="0"/>
              <a:t>;</a:t>
            </a:r>
            <a:endParaRPr sz="1300" dirty="0">
              <a:cs typeface="Cambria"/>
            </a:endParaRPr>
          </a:p>
          <a:p>
            <a:pPr marL="14400" indent="-133350">
              <a:lnSpc>
                <a:spcPct val="128000"/>
              </a:lnSpc>
              <a:spcBef>
                <a:spcPts val="439"/>
              </a:spcBef>
              <a:buClr>
                <a:srgbClr val="DD0029"/>
              </a:buClr>
              <a:buChar char="•"/>
              <a:tabLst>
                <a:tab pos="474345" algn="l"/>
              </a:tabLst>
            </a:pPr>
            <a:r>
              <a:rPr sz="1300" dirty="0">
                <a:cs typeface="Cambria"/>
              </a:rPr>
              <a:t>Het maken van goede plannen én zorgen </a:t>
            </a:r>
            <a:r>
              <a:rPr sz="1300" dirty="0" err="1">
                <a:cs typeface="Cambria"/>
              </a:rPr>
              <a:t>dat</a:t>
            </a:r>
            <a:r>
              <a:rPr sz="1300" dirty="0">
                <a:cs typeface="Cambria"/>
              </a:rPr>
              <a:t> ze </a:t>
            </a:r>
            <a:r>
              <a:rPr sz="1300" dirty="0" err="1">
                <a:cs typeface="Cambria"/>
              </a:rPr>
              <a:t>worden</a:t>
            </a:r>
            <a:r>
              <a:rPr sz="1300" dirty="0">
                <a:cs typeface="Cambria"/>
              </a:rPr>
              <a:t> </a:t>
            </a:r>
            <a:r>
              <a:rPr sz="1300" dirty="0" err="1">
                <a:cs typeface="Cambria"/>
              </a:rPr>
              <a:t>geïmplementeerd</a:t>
            </a:r>
            <a:r>
              <a:rPr lang="en-US" sz="1300" dirty="0"/>
              <a:t>;</a:t>
            </a:r>
            <a:endParaRPr lang="en-US" sz="1300" dirty="0">
              <a:ea typeface="Cambria"/>
              <a:cs typeface="Cambria"/>
            </a:endParaRPr>
          </a:p>
          <a:p>
            <a:pPr marL="14400" indent="-133350">
              <a:lnSpc>
                <a:spcPct val="128000"/>
              </a:lnSpc>
              <a:spcBef>
                <a:spcPts val="434"/>
              </a:spcBef>
              <a:buClr>
                <a:srgbClr val="DD0029"/>
              </a:buClr>
              <a:buChar char="•"/>
              <a:tabLst>
                <a:tab pos="474345" algn="l"/>
              </a:tabLst>
            </a:pPr>
            <a:r>
              <a:rPr sz="1300" dirty="0">
                <a:cs typeface="Cambria"/>
              </a:rPr>
              <a:t>Bedenken hoe je mensen kunt overtuigen van </a:t>
            </a:r>
            <a:r>
              <a:rPr sz="1300" dirty="0" err="1">
                <a:cs typeface="Cambria"/>
              </a:rPr>
              <a:t>jouw</a:t>
            </a:r>
            <a:r>
              <a:rPr sz="1300" dirty="0">
                <a:cs typeface="Cambria"/>
              </a:rPr>
              <a:t> </a:t>
            </a:r>
            <a:r>
              <a:rPr sz="1300" dirty="0" err="1">
                <a:cs typeface="Cambria"/>
              </a:rPr>
              <a:t>ideeën</a:t>
            </a:r>
            <a:r>
              <a:rPr lang="nl-NL" sz="1300" dirty="0">
                <a:cs typeface="Cambria"/>
              </a:rPr>
              <a:t>.</a:t>
            </a:r>
            <a:endParaRPr sz="1300" dirty="0" err="1">
              <a:cs typeface="Cambria"/>
            </a:endParaRPr>
          </a:p>
          <a:p>
            <a:pPr marL="14400">
              <a:lnSpc>
                <a:spcPct val="128000"/>
              </a:lnSpc>
              <a:spcBef>
                <a:spcPts val="10"/>
              </a:spcBef>
            </a:pPr>
            <a:endParaRPr sz="1700" dirty="0">
              <a:cs typeface="Cambria"/>
            </a:endParaRPr>
          </a:p>
          <a:p>
            <a:pPr marL="14400" marR="5080">
              <a:lnSpc>
                <a:spcPct val="128000"/>
              </a:lnSpc>
            </a:pPr>
            <a:r>
              <a:rPr lang="en-US" sz="1300" dirty="0" err="1"/>
              <a:t>Daarom</a:t>
            </a:r>
            <a:r>
              <a:rPr lang="en-US" sz="1300" dirty="0"/>
              <a:t> is de </a:t>
            </a:r>
            <a:r>
              <a:rPr sz="1300" dirty="0" err="1">
                <a:cs typeface="Cambria"/>
              </a:rPr>
              <a:t>functie</a:t>
            </a:r>
            <a:r>
              <a:rPr sz="1300" dirty="0">
                <a:cs typeface="Cambria"/>
              </a:rPr>
              <a:t> van beleidsadviseur HR bij de Bestuursstaf van de Universiteit van Amsterdam </a:t>
            </a:r>
            <a:r>
              <a:rPr sz="1300" dirty="0" err="1">
                <a:cs typeface="Cambria"/>
              </a:rPr>
              <a:t>jou</a:t>
            </a:r>
            <a:r>
              <a:rPr sz="1300" dirty="0">
                <a:cs typeface="Cambria"/>
              </a:rPr>
              <a:t> op het lijf </a:t>
            </a:r>
            <a:r>
              <a:rPr sz="1300" dirty="0" err="1">
                <a:cs typeface="Cambria"/>
              </a:rPr>
              <a:t>geschreven</a:t>
            </a:r>
            <a:r>
              <a:rPr sz="1300" dirty="0">
                <a:cs typeface="Cambria"/>
              </a:rPr>
              <a:t>.</a:t>
            </a:r>
            <a:br>
              <a:rPr lang="nl-NL" sz="1300" dirty="0">
                <a:cs typeface="Cambria"/>
              </a:rPr>
            </a:br>
            <a:endParaRPr sz="2050" dirty="0">
              <a:cs typeface="Cambria"/>
            </a:endParaRPr>
          </a:p>
          <a:p>
            <a:pPr marL="14400">
              <a:lnSpc>
                <a:spcPct val="128000"/>
              </a:lnSpc>
            </a:pPr>
            <a:r>
              <a:rPr lang="en-US" sz="1300" b="1" dirty="0"/>
              <a:t>Dit ga je </a:t>
            </a:r>
            <a:r>
              <a:rPr lang="en-US" sz="1300" b="1" dirty="0" err="1"/>
              <a:t>doen</a:t>
            </a:r>
            <a:endParaRPr lang="en-US" b="1" dirty="0" err="1"/>
          </a:p>
          <a:p>
            <a:pPr marL="14400" marR="6985">
              <a:lnSpc>
                <a:spcPct val="128000"/>
              </a:lnSpc>
            </a:pPr>
            <a:r>
              <a:rPr sz="1300" dirty="0">
                <a:cs typeface="Cambria"/>
              </a:rPr>
              <a:t>De 7 medewerkers van de afdeling HR Beleid &amp; Strategie werken aan gestroomlijnd en </a:t>
            </a:r>
            <a:r>
              <a:rPr sz="1300" dirty="0" err="1">
                <a:cs typeface="Cambria"/>
              </a:rPr>
              <a:t>innovatief</a:t>
            </a:r>
            <a:r>
              <a:rPr sz="1300" dirty="0">
                <a:cs typeface="Cambria"/>
              </a:rPr>
              <a:t> HRM-</a:t>
            </a:r>
            <a:r>
              <a:rPr sz="1300" dirty="0" err="1">
                <a:cs typeface="Cambria"/>
              </a:rPr>
              <a:t>beleid</a:t>
            </a:r>
            <a:r>
              <a:rPr sz="1300" dirty="0">
                <a:cs typeface="Cambria"/>
              </a:rPr>
              <a:t> </a:t>
            </a:r>
            <a:r>
              <a:rPr sz="1300" dirty="0" err="1">
                <a:cs typeface="Cambria"/>
              </a:rPr>
              <a:t>voor</a:t>
            </a:r>
            <a:r>
              <a:rPr sz="1300" dirty="0">
                <a:cs typeface="Cambria"/>
              </a:rPr>
              <a:t> de </a:t>
            </a:r>
            <a:r>
              <a:rPr lang="en-US" sz="1300" dirty="0"/>
              <a:t>6.000 </a:t>
            </a:r>
            <a:r>
              <a:rPr sz="1300" dirty="0" err="1">
                <a:cs typeface="Cambria"/>
              </a:rPr>
              <a:t>medewerkers</a:t>
            </a:r>
            <a:r>
              <a:rPr sz="1300" dirty="0">
                <a:cs typeface="Cambria"/>
              </a:rPr>
              <a:t> van de UvA. Voor én met deze eigenzinnige professionals ga jij aan de slag. Dat doe</a:t>
            </a:r>
            <a:r>
              <a:rPr lang="en-US" sz="1300" dirty="0"/>
              <a:t> </a:t>
            </a:r>
            <a:r>
              <a:rPr sz="1300" dirty="0">
                <a:cs typeface="Cambria"/>
              </a:rPr>
              <a:t> je binnen de kaders van ons nieuwe instellingsplan. Om de doelen uit dit plan te bereiken, zetten we </a:t>
            </a:r>
            <a:r>
              <a:rPr sz="1300" dirty="0" err="1">
                <a:cs typeface="Cambria"/>
              </a:rPr>
              <a:t>leiderschap</a:t>
            </a:r>
            <a:r>
              <a:rPr lang="en-US" sz="1300" dirty="0"/>
              <a:t> </a:t>
            </a:r>
            <a:r>
              <a:rPr sz="1300" dirty="0" err="1">
                <a:cs typeface="Cambria"/>
              </a:rPr>
              <a:t>centraal</a:t>
            </a:r>
            <a:r>
              <a:rPr sz="1300" dirty="0">
                <a:cs typeface="Cambria"/>
              </a:rPr>
              <a:t>, zowel institutioneel als persoonlijk. We zijn ervan overtuigd dat dat nodig is in een wereld die in </a:t>
            </a:r>
            <a:r>
              <a:rPr sz="1300" dirty="0" err="1">
                <a:cs typeface="Cambria"/>
              </a:rPr>
              <a:t>toenemende</a:t>
            </a:r>
            <a:r>
              <a:rPr sz="1300" dirty="0">
                <a:cs typeface="Cambria"/>
              </a:rPr>
              <a:t> mate digitaliseert, om kwaliteit en diversiteit vraagt en waar plannen soms in de war worden geschopt</a:t>
            </a:r>
            <a:r>
              <a:rPr lang="en-US" sz="1300" dirty="0"/>
              <a:t> </a:t>
            </a:r>
            <a:r>
              <a:rPr sz="1300" dirty="0">
                <a:cs typeface="Cambria"/>
              </a:rPr>
              <a:t> door onverwachte gebeurtenissen. Je focust op het stimuleren van eigen verantwoordelijkheid, interdisciplinaire</a:t>
            </a:r>
            <a:r>
              <a:rPr lang="en-US" sz="1300" dirty="0"/>
              <a:t> </a:t>
            </a:r>
            <a:r>
              <a:rPr sz="1300" dirty="0">
                <a:cs typeface="Cambria"/>
              </a:rPr>
              <a:t> samenwerking en initiatief. Je creëert de omstandigheden waaronder talent zich optimaal kan ontwikkelen.</a:t>
            </a:r>
          </a:p>
        </p:txBody>
      </p:sp>
    </p:spTree>
    <p:extLst>
      <p:ext uri="{BB962C8B-B14F-4D97-AF65-F5344CB8AC3E}">
        <p14:creationId xmlns:p14="http://schemas.microsoft.com/office/powerpoint/2010/main" val="3778632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spc="-40" dirty="0">
                <a:latin typeface="Utopia Std" panose="02040603060506020204" pitchFamily="18" charset="77"/>
              </a:rPr>
              <a:t>29</a:t>
            </a:fld>
            <a:r>
              <a:rPr spc="170" dirty="0">
                <a:latin typeface="Utopia Std" panose="02040603060506020204" pitchFamily="18" charset="77"/>
              </a:rPr>
              <a:t> </a:t>
            </a:r>
            <a:r>
              <a:rPr spc="-70" dirty="0">
                <a:latin typeface="Utopia Std" panose="02040603060506020204" pitchFamily="18" charset="77"/>
              </a:rPr>
              <a:t>|</a:t>
            </a:r>
            <a:r>
              <a:rPr spc="155" dirty="0">
                <a:latin typeface="Utopia Std" panose="02040603060506020204" pitchFamily="18" charset="77"/>
              </a:rPr>
              <a:t> </a:t>
            </a:r>
            <a:r>
              <a:rPr spc="65" dirty="0">
                <a:latin typeface="Utopia Std" panose="02040603060506020204" pitchFamily="18" charset="77"/>
              </a:rPr>
              <a:t>UvA</a:t>
            </a:r>
            <a:r>
              <a:rPr spc="-5" dirty="0">
                <a:latin typeface="Utopia Std" panose="02040603060506020204" pitchFamily="18" charset="77"/>
              </a:rPr>
              <a:t> </a:t>
            </a:r>
            <a:r>
              <a:rPr spc="-25" dirty="0" err="1">
                <a:latin typeface="Utopia Std" panose="02040603060506020204" pitchFamily="18" charset="77"/>
              </a:rPr>
              <a:t>arbeidsmarktcommunicatie</a:t>
            </a:r>
            <a:r>
              <a:rPr spc="-5" dirty="0">
                <a:latin typeface="Utopia Std" panose="02040603060506020204" pitchFamily="18" charset="77"/>
              </a:rPr>
              <a:t> </a:t>
            </a:r>
            <a:r>
              <a:rPr spc="-10" dirty="0">
                <a:latin typeface="Utopia Std" panose="02040603060506020204" pitchFamily="18" charset="77"/>
              </a:rPr>
              <a:t>toolkit</a:t>
            </a:r>
            <a:r>
              <a:rPr spc="160" dirty="0">
                <a:latin typeface="Utopia Std" panose="02040603060506020204" pitchFamily="18" charset="77"/>
              </a:rPr>
              <a:t> </a:t>
            </a:r>
            <a:r>
              <a:rPr lang="en-US" spc="-55" dirty="0">
                <a:latin typeface="Utopia Std" panose="02040603060506020204" pitchFamily="18" charset="77"/>
              </a:rPr>
              <a:t>2022</a:t>
            </a:r>
            <a:endParaRPr spc="-55" dirty="0">
              <a:latin typeface="Utopia Std" panose="02040603060506020204" pitchFamily="18" charset="77"/>
            </a:endParaRPr>
          </a:p>
        </p:txBody>
      </p:sp>
      <p:sp>
        <p:nvSpPr>
          <p:cNvPr id="2" name="object 2"/>
          <p:cNvSpPr txBox="1"/>
          <p:nvPr/>
        </p:nvSpPr>
        <p:spPr>
          <a:xfrm>
            <a:off x="1543050" y="1121530"/>
            <a:ext cx="7607300" cy="5319790"/>
          </a:xfrm>
          <a:prstGeom prst="rect">
            <a:avLst/>
          </a:prstGeom>
        </p:spPr>
        <p:txBody>
          <a:bodyPr vert="horz" wrap="square" lIns="0" tIns="12700" rIns="0" bIns="0" rtlCol="0" anchor="t">
            <a:spAutoFit/>
          </a:bodyPr>
          <a:lstStyle/>
          <a:p>
            <a:pPr marL="14400" marR="20955">
              <a:lnSpc>
                <a:spcPct val="128000"/>
              </a:lnSpc>
              <a:spcBef>
                <a:spcPts val="100"/>
              </a:spcBef>
            </a:pPr>
            <a:r>
              <a:rPr sz="1300" dirty="0">
                <a:latin typeface="Utopia Std" panose="02040603060506020204" pitchFamily="18" charset="77"/>
                <a:cs typeface="Cambria"/>
              </a:rPr>
              <a:t>Je zoekt actief samenwerking op, met faculteiten en decentrale HR-afdelingen. Met je kennis van het vakgebied, </a:t>
            </a:r>
            <a:r>
              <a:rPr sz="1300" dirty="0" err="1">
                <a:latin typeface="Utopia Std" panose="02040603060506020204" pitchFamily="18" charset="77"/>
                <a:cs typeface="Cambria"/>
              </a:rPr>
              <a:t>uitstekende</a:t>
            </a:r>
            <a:r>
              <a:rPr sz="1300" dirty="0">
                <a:latin typeface="Utopia Std" panose="02040603060506020204" pitchFamily="18" charset="77"/>
                <a:cs typeface="Cambria"/>
              </a:rPr>
              <a:t> adviesvaardigheden en het vermogen om projecten tot een goed einde te brengen – ook als </a:t>
            </a:r>
            <a:r>
              <a:rPr sz="1300" dirty="0" err="1">
                <a:latin typeface="Utopia Std" panose="02040603060506020204" pitchFamily="18" charset="77"/>
                <a:cs typeface="Cambria"/>
              </a:rPr>
              <a:t>dat</a:t>
            </a:r>
            <a:r>
              <a:rPr sz="1300" dirty="0">
                <a:latin typeface="Utopia Std" panose="02040603060506020204" pitchFamily="18" charset="77"/>
                <a:cs typeface="Cambria"/>
              </a:rPr>
              <a:t> minder snel gaat dan je graag zou willen – </a:t>
            </a:r>
            <a:r>
              <a:rPr sz="1300" dirty="0" err="1">
                <a:latin typeface="Utopia Std" panose="02040603060506020204" pitchFamily="18" charset="77"/>
                <a:cs typeface="Cambria"/>
              </a:rPr>
              <a:t>draag</a:t>
            </a:r>
            <a:r>
              <a:rPr sz="1300" dirty="0">
                <a:latin typeface="Utopia Std" panose="02040603060506020204" pitchFamily="18" charset="77"/>
                <a:cs typeface="Cambria"/>
              </a:rPr>
              <a:t> je</a:t>
            </a:r>
            <a:r>
              <a:rPr lang="nl-NL" sz="1300" dirty="0">
                <a:latin typeface="Utopia Std" panose="02040603060506020204" pitchFamily="18" charset="77"/>
                <a:cs typeface="Cambria"/>
              </a:rPr>
              <a:t> </a:t>
            </a:r>
            <a:r>
              <a:rPr sz="1300" dirty="0" err="1">
                <a:latin typeface="Utopia Std" panose="02040603060506020204" pitchFamily="18" charset="77"/>
                <a:cs typeface="Cambria"/>
              </a:rPr>
              <a:t>concreet</a:t>
            </a:r>
            <a:r>
              <a:rPr sz="1300" dirty="0">
                <a:latin typeface="Utopia Std" panose="02040603060506020204" pitchFamily="18" charset="77"/>
                <a:cs typeface="Cambria"/>
              </a:rPr>
              <a:t> bij aan de ontwikkeling en implementatie van  ons strategische beleid. Het kan je totaal in beslag nemen, maar toch maak je ook nog tijd vrij om het College van Bestuur te adviseren over uiteenlopende onderwerpen. Van verlofregelingen, inclusie, à la carte arbeids-  voorwaarden en duurzame inzetbaarheid tot werving en selectie. Een mooie rol voor jou als resultaatgerichte, </a:t>
            </a:r>
            <a:r>
              <a:rPr sz="1300" dirty="0" err="1">
                <a:latin typeface="Utopia Std" panose="02040603060506020204" pitchFamily="18" charset="77"/>
                <a:cs typeface="Cambria"/>
              </a:rPr>
              <a:t>flexibele</a:t>
            </a:r>
            <a:r>
              <a:rPr sz="1300" dirty="0">
                <a:latin typeface="Utopia Std" panose="02040603060506020204" pitchFamily="18" charset="77"/>
                <a:cs typeface="Cambria"/>
              </a:rPr>
              <a:t> HR-adviseur!</a:t>
            </a:r>
          </a:p>
          <a:p>
            <a:pPr marL="14400">
              <a:lnSpc>
                <a:spcPct val="128000"/>
              </a:lnSpc>
              <a:spcBef>
                <a:spcPts val="35"/>
              </a:spcBef>
            </a:pPr>
            <a:endParaRPr sz="2050" dirty="0">
              <a:latin typeface="Utopia Std" panose="02040603060506020204" pitchFamily="18" charset="77"/>
              <a:cs typeface="Cambria"/>
            </a:endParaRPr>
          </a:p>
          <a:p>
            <a:pPr marL="14400">
              <a:lnSpc>
                <a:spcPct val="128000"/>
              </a:lnSpc>
            </a:pPr>
            <a:r>
              <a:rPr lang="en-US" sz="1300" b="1" dirty="0">
                <a:latin typeface="Utopia Std" panose="02040603060506020204" pitchFamily="18" charset="77"/>
                <a:ea typeface="Cambria"/>
              </a:rPr>
              <a:t>Dit </a:t>
            </a:r>
            <a:r>
              <a:rPr lang="en-US" sz="1300" b="1" dirty="0" err="1">
                <a:latin typeface="Utopia Std" panose="02040603060506020204" pitchFamily="18" charset="77"/>
                <a:ea typeface="Cambria"/>
              </a:rPr>
              <a:t>vragen</a:t>
            </a:r>
            <a:r>
              <a:rPr lang="en-US" sz="1300" b="1" dirty="0">
                <a:latin typeface="Utopia Std" panose="02040603060506020204" pitchFamily="18" charset="77"/>
                <a:ea typeface="Cambria"/>
              </a:rPr>
              <a:t> we van </a:t>
            </a:r>
            <a:r>
              <a:rPr lang="en-US" sz="1300" b="1" dirty="0" err="1">
                <a:latin typeface="Utopia Std" panose="02040603060506020204" pitchFamily="18" charset="77"/>
                <a:ea typeface="Cambria"/>
              </a:rPr>
              <a:t>jou</a:t>
            </a:r>
            <a:endParaRPr b="1" dirty="0">
              <a:latin typeface="Utopia Std" panose="02040603060506020204" pitchFamily="18" charset="77"/>
            </a:endParaRPr>
          </a:p>
          <a:p>
            <a:pPr marL="14400" indent="-133350">
              <a:lnSpc>
                <a:spcPct val="128000"/>
              </a:lnSpc>
              <a:buClr>
                <a:srgbClr val="DD0029"/>
              </a:buClr>
              <a:buChar char="•"/>
              <a:tabLst>
                <a:tab pos="469900" algn="l"/>
              </a:tabLst>
            </a:pPr>
            <a:r>
              <a:rPr lang="en-US" sz="1300" dirty="0">
                <a:latin typeface="Utopia Std" panose="02040603060506020204" pitchFamily="18" charset="77"/>
                <a:cs typeface="Cambria"/>
              </a:rPr>
              <a:t>Je </a:t>
            </a:r>
            <a:r>
              <a:rPr lang="en-US" sz="1300" dirty="0" err="1">
                <a:latin typeface="Utopia Std" panose="02040603060506020204" pitchFamily="18" charset="77"/>
                <a:cs typeface="Cambria"/>
              </a:rPr>
              <a:t>kunt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conceptueel</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denken</a:t>
            </a:r>
            <a:r>
              <a:rPr lang="en-US" sz="1300" dirty="0">
                <a:latin typeface="Utopia Std" panose="02040603060506020204" pitchFamily="18" charset="77"/>
                <a:cs typeface="Cambria"/>
              </a:rPr>
              <a:t>, maar </a:t>
            </a:r>
            <a:r>
              <a:rPr lang="en-US" sz="1300" dirty="0" err="1">
                <a:latin typeface="Utopia Std" panose="02040603060506020204" pitchFamily="18" charset="77"/>
                <a:cs typeface="Cambria"/>
              </a:rPr>
              <a:t>weet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ook</a:t>
            </a:r>
            <a:r>
              <a:rPr lang="en-US" sz="1300" dirty="0">
                <a:latin typeface="Utopia Std" panose="02040603060506020204" pitchFamily="18" charset="77"/>
                <a:cs typeface="Cambria"/>
              </a:rPr>
              <a:t> hoe je </a:t>
            </a:r>
            <a:r>
              <a:rPr lang="en-US" sz="1300" dirty="0" err="1">
                <a:latin typeface="Utopia Std" panose="02040603060506020204" pitchFamily="18" charset="77"/>
                <a:cs typeface="Cambria"/>
              </a:rPr>
              <a:t>jouw</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ideeën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handen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voeten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geeft</a:t>
            </a:r>
            <a:r>
              <a:rPr lang="en-US" sz="1300" dirty="0">
                <a:latin typeface="Utopia Std" panose="02040603060506020204" pitchFamily="18" charset="77"/>
                <a:cs typeface="Cambria"/>
              </a:rPr>
              <a:t>. Je </a:t>
            </a:r>
            <a:r>
              <a:rPr lang="en-US" sz="1300" dirty="0" err="1">
                <a:latin typeface="Utopia Std" panose="02040603060506020204" pitchFamily="18" charset="77"/>
                <a:cs typeface="Cambria"/>
              </a:rPr>
              <a:t>laat</a:t>
            </a:r>
            <a:r>
              <a:rPr lang="en-US" sz="1300" dirty="0">
                <a:latin typeface="Utopia Std" panose="02040603060506020204" pitchFamily="18" charset="77"/>
                <a:cs typeface="Cambria"/>
              </a:rPr>
              <a:t> je </a:t>
            </a:r>
            <a:r>
              <a:rPr lang="en-US" sz="1300" dirty="0" err="1">
                <a:latin typeface="Utopia Std" panose="02040603060506020204" pitchFamily="18" charset="77"/>
                <a:cs typeface="Cambria"/>
              </a:rPr>
              <a:t>daarbij</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niet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belemmeren</a:t>
            </a:r>
            <a:r>
              <a:rPr lang="en-US" sz="1300" dirty="0">
                <a:latin typeface="Utopia Std" panose="02040603060506020204" pitchFamily="18" charset="77"/>
                <a:cs typeface="Cambria"/>
              </a:rPr>
              <a:t> door </a:t>
            </a:r>
            <a:r>
              <a:rPr lang="en-US" sz="1300" dirty="0" err="1">
                <a:latin typeface="Utopia Std" panose="02040603060506020204" pitchFamily="18" charset="77"/>
                <a:cs typeface="Cambria"/>
              </a:rPr>
              <a:t>weerstand</a:t>
            </a:r>
            <a:r>
              <a:rPr lang="en-US" sz="1300" dirty="0">
                <a:latin typeface="Utopia Std" panose="02040603060506020204" pitchFamily="18" charset="77"/>
                <a:cs typeface="Cambria"/>
              </a:rPr>
              <a:t> of </a:t>
            </a:r>
            <a:r>
              <a:rPr lang="en-US" sz="1300" dirty="0" err="1">
                <a:latin typeface="Utopia Std" panose="02040603060506020204" pitchFamily="18" charset="77"/>
                <a:cs typeface="Cambria"/>
              </a:rPr>
              <a:t>bureaucratische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processen</a:t>
            </a:r>
            <a:r>
              <a:rPr lang="en-US" sz="1300" dirty="0">
                <a:latin typeface="Utopia Std" panose="02040603060506020204" pitchFamily="18" charset="77"/>
                <a:cs typeface="Cambria"/>
              </a:rPr>
              <a:t>, maar </a:t>
            </a:r>
            <a:r>
              <a:rPr lang="en-US" sz="1300" dirty="0" err="1">
                <a:latin typeface="Utopia Std" panose="02040603060506020204" pitchFamily="18" charset="77"/>
                <a:cs typeface="Cambria"/>
              </a:rPr>
              <a:t>beweegt</a:t>
            </a:r>
            <a:r>
              <a:rPr lang="en-US" sz="1300" dirty="0">
                <a:latin typeface="Utopia Std" panose="02040603060506020204" pitchFamily="18" charset="77"/>
                <a:cs typeface="Cambria"/>
              </a:rPr>
              <a:t> mee </a:t>
            </a:r>
            <a:r>
              <a:rPr lang="en-US" sz="1300" dirty="0" err="1">
                <a:latin typeface="Utopia Std" panose="02040603060506020204" pitchFamily="18" charset="77"/>
                <a:cs typeface="Cambria"/>
              </a:rPr>
              <a:t>als</a:t>
            </a:r>
            <a:r>
              <a:rPr lang="en-US" sz="1300" dirty="0">
                <a:latin typeface="Utopia Std" panose="02040603060506020204" pitchFamily="18" charset="77"/>
                <a:cs typeface="Cambria"/>
              </a:rPr>
              <a:t> het </a:t>
            </a:r>
            <a:r>
              <a:rPr lang="en-US" sz="1300" dirty="0" err="1">
                <a:latin typeface="Utopia Std" panose="02040603060506020204" pitchFamily="18" charset="77"/>
                <a:cs typeface="Cambria"/>
              </a:rPr>
              <a:t>moet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tegen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als</a:t>
            </a:r>
            <a:r>
              <a:rPr lang="en-US" sz="1300" dirty="0">
                <a:latin typeface="Utopia Std" panose="02040603060506020204" pitchFamily="18" charset="77"/>
                <a:cs typeface="Cambria"/>
              </a:rPr>
              <a:t> het </a:t>
            </a:r>
            <a:r>
              <a:rPr lang="en-US" sz="1300" dirty="0" err="1">
                <a:latin typeface="Utopia Std" panose="02040603060506020204" pitchFamily="18" charset="77"/>
                <a:cs typeface="Cambria"/>
              </a:rPr>
              <a:t>kan</a:t>
            </a:r>
            <a:r>
              <a:rPr lang="en-US" sz="1300" dirty="0">
                <a:latin typeface="Utopia Std" panose="02040603060506020204" pitchFamily="18" charset="77"/>
                <a:cs typeface="Cambria"/>
              </a:rPr>
              <a:t>;</a:t>
            </a:r>
            <a:endParaRPr lang="en-US" sz="1300" dirty="0">
              <a:latin typeface="Utopia Std" panose="02040603060506020204" pitchFamily="18" charset="77"/>
              <a:ea typeface="Cambria"/>
              <a:cs typeface="Cambria"/>
            </a:endParaRPr>
          </a:p>
          <a:p>
            <a:pPr marL="14400" marR="1228725" indent="-133350">
              <a:lnSpc>
                <a:spcPct val="128000"/>
              </a:lnSpc>
              <a:buClr>
                <a:srgbClr val="DD0029"/>
              </a:buClr>
              <a:buChar char="•"/>
              <a:tabLst>
                <a:tab pos="469900" algn="l"/>
              </a:tabLst>
            </a:pPr>
            <a:r>
              <a:rPr lang="en-US" sz="1300" dirty="0">
                <a:latin typeface="Utopia Std" panose="02040603060506020204" pitchFamily="18" charset="77"/>
                <a:cs typeface="Cambria"/>
              </a:rPr>
              <a:t>Met je </a:t>
            </a:r>
            <a:r>
              <a:rPr lang="en-US" sz="1300" dirty="0" err="1">
                <a:latin typeface="Utopia Std" panose="02040603060506020204" pitchFamily="18" charset="77"/>
                <a:cs typeface="Cambria"/>
              </a:rPr>
              <a:t>plezierige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professionele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houding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je </a:t>
            </a:r>
            <a:r>
              <a:rPr lang="en-US" sz="1300" dirty="0" err="1">
                <a:latin typeface="Utopia Std" panose="02040603060506020204" pitchFamily="18" charset="77"/>
                <a:cs typeface="Cambria"/>
              </a:rPr>
              <a:t>vermogen</a:t>
            </a:r>
            <a:r>
              <a:rPr lang="en-US" sz="1300" dirty="0">
                <a:latin typeface="Utopia Std" panose="02040603060506020204" pitchFamily="18" charset="77"/>
                <a:cs typeface="Cambria"/>
              </a:rPr>
              <a:t> tot </a:t>
            </a:r>
            <a:r>
              <a:rPr lang="en-US" sz="1300" dirty="0" err="1">
                <a:latin typeface="Utopia Std" panose="02040603060506020204" pitchFamily="18" charset="77"/>
                <a:cs typeface="Cambria"/>
              </a:rPr>
              <a:t>helder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schriftelijk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persoonlijk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communiceren</a:t>
            </a:r>
            <a:r>
              <a:rPr lang="en-US" sz="1300" dirty="0">
                <a:latin typeface="Utopia Std" panose="02040603060506020204" pitchFamily="18" charset="77"/>
                <a:cs typeface="Cambria"/>
              </a:rPr>
              <a:t> ben je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graag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geziene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effectieve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adviseur</a:t>
            </a:r>
            <a:r>
              <a:rPr lang="en-US" sz="1300" dirty="0">
                <a:latin typeface="Utopia Std" panose="02040603060506020204" pitchFamily="18" charset="77"/>
                <a:cs typeface="Cambria"/>
              </a:rPr>
              <a:t>.</a:t>
            </a:r>
          </a:p>
          <a:p>
            <a:pPr marL="14400" marR="1228725" indent="-133350">
              <a:lnSpc>
                <a:spcPct val="128000"/>
              </a:lnSpc>
              <a:buClr>
                <a:srgbClr val="DD0029"/>
              </a:buClr>
              <a:buChar char="•"/>
              <a:tabLst>
                <a:tab pos="469900" algn="l"/>
              </a:tabLst>
            </a:pPr>
            <a:endParaRPr lang="en-US" sz="1300" dirty="0">
              <a:latin typeface="Utopia Std" panose="02040603060506020204" pitchFamily="18" charset="77"/>
              <a:cs typeface="Cambria"/>
            </a:endParaRPr>
          </a:p>
          <a:p>
            <a:pPr marL="14400" marR="1228725">
              <a:lnSpc>
                <a:spcPct val="128000"/>
              </a:lnSpc>
              <a:buClr>
                <a:srgbClr val="DD0029"/>
              </a:buClr>
              <a:tabLst>
                <a:tab pos="469900" algn="l"/>
              </a:tabLst>
            </a:pPr>
            <a:r>
              <a:rPr sz="1300" dirty="0" err="1">
                <a:latin typeface="Utopia Std" panose="02040603060506020204" pitchFamily="18" charset="77"/>
                <a:cs typeface="Cambria"/>
              </a:rPr>
              <a:t>Daarnaast</a:t>
            </a:r>
            <a:r>
              <a:rPr sz="1300" dirty="0">
                <a:latin typeface="Utopia Std" panose="02040603060506020204" pitchFamily="18" charset="77"/>
                <a:cs typeface="Cambria"/>
              </a:rPr>
              <a:t> heb je:</a:t>
            </a:r>
            <a:endParaRPr sz="2050" dirty="0">
              <a:latin typeface="Utopia Std" panose="02040603060506020204" pitchFamily="18" charset="77"/>
              <a:cs typeface="Cambria"/>
            </a:endParaRPr>
          </a:p>
          <a:p>
            <a:pPr marL="14400" indent="-133350">
              <a:lnSpc>
                <a:spcPct val="128000"/>
              </a:lnSpc>
              <a:buClr>
                <a:srgbClr val="DD0029"/>
              </a:buClr>
              <a:buChar char="•"/>
              <a:tabLst>
                <a:tab pos="469900" algn="l"/>
              </a:tabLst>
            </a:pPr>
            <a:r>
              <a:rPr lang="en-US" sz="1300" dirty="0" err="1">
                <a:latin typeface="Utopia Std" panose="02040603060506020204" pitchFamily="18" charset="77"/>
                <a:cs typeface="Cambria"/>
              </a:rPr>
              <a:t>minimaal</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hbo</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werk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denkniveau</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gerelateerd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aan</a:t>
            </a:r>
            <a:r>
              <a:rPr lang="en-US" sz="1300" dirty="0">
                <a:latin typeface="Utopia Std" panose="02040603060506020204" pitchFamily="18" charset="77"/>
                <a:cs typeface="Cambria"/>
              </a:rPr>
              <a:t> HR;</a:t>
            </a:r>
            <a:endParaRPr sz="1300" dirty="0">
              <a:latin typeface="Utopia Std" panose="02040603060506020204" pitchFamily="18" charset="77"/>
              <a:ea typeface="Cambria"/>
              <a:cs typeface="Cambria"/>
            </a:endParaRPr>
          </a:p>
          <a:p>
            <a:pPr marL="14400" marR="1228725" indent="-133350">
              <a:lnSpc>
                <a:spcPct val="128000"/>
              </a:lnSpc>
              <a:buClr>
                <a:srgbClr val="DD0029"/>
              </a:buClr>
              <a:buChar char="•"/>
              <a:tabLst>
                <a:tab pos="469900" algn="l"/>
              </a:tabLst>
            </a:pPr>
            <a:r>
              <a:rPr lang="en-US" sz="1300" dirty="0" err="1">
                <a:latin typeface="Utopia Std" panose="02040603060506020204" pitchFamily="18" charset="77"/>
                <a:cs typeface="Cambria"/>
              </a:rPr>
              <a:t>meerdere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jaren</a:t>
            </a:r>
            <a:r>
              <a:rPr lang="en-US" sz="1300" dirty="0">
                <a:latin typeface="Utopia Std" panose="02040603060506020204" pitchFamily="18" charset="77"/>
                <a:cs typeface="Cambria"/>
              </a:rPr>
              <a:t> </a:t>
            </a:r>
            <a:r>
              <a:rPr sz="1300" dirty="0" err="1">
                <a:latin typeface="Utopia Std" panose="02040603060506020204" pitchFamily="18" charset="77"/>
                <a:cs typeface="Cambria"/>
              </a:rPr>
              <a:t>ervaring</a:t>
            </a:r>
            <a:r>
              <a:rPr sz="1300" dirty="0">
                <a:latin typeface="Utopia Std" panose="02040603060506020204" pitchFamily="18" charset="77"/>
                <a:cs typeface="Cambria"/>
              </a:rPr>
              <a:t> met het intitiëren, ontwikkelen en implementeren van HR-beleid,</a:t>
            </a:r>
            <a:r>
              <a:rPr lang="en-US" sz="1300" dirty="0">
                <a:latin typeface="Utopia Std" panose="02040603060506020204" pitchFamily="18" charset="77"/>
                <a:cs typeface="Cambria"/>
              </a:rPr>
              <a:t> </a:t>
            </a:r>
            <a:r>
              <a:rPr sz="1300" dirty="0">
                <a:latin typeface="Utopia Std" panose="02040603060506020204" pitchFamily="18" charset="77"/>
                <a:cs typeface="Cambria"/>
              </a:rPr>
              <a:t> bij voorkeur in een grote, publieke (kennis)</a:t>
            </a:r>
            <a:r>
              <a:rPr sz="1300" dirty="0" err="1">
                <a:latin typeface="Utopia Std" panose="02040603060506020204" pitchFamily="18" charset="77"/>
                <a:cs typeface="Cambria"/>
              </a:rPr>
              <a:t>organisatie</a:t>
            </a:r>
            <a:r>
              <a:rPr sz="1300" dirty="0">
                <a:latin typeface="Utopia Std" panose="02040603060506020204" pitchFamily="18" charset="77"/>
                <a:cs typeface="Cambria"/>
              </a:rPr>
              <a:t>;</a:t>
            </a:r>
            <a:endParaRPr lang="nl-NL" sz="1300" dirty="0">
              <a:latin typeface="Utopia Std" panose="02040603060506020204" pitchFamily="18" charset="77"/>
              <a:cs typeface="Cambria"/>
            </a:endParaRPr>
          </a:p>
          <a:p>
            <a:pPr marL="14400" marR="1228725" indent="-133350">
              <a:lnSpc>
                <a:spcPct val="128000"/>
              </a:lnSpc>
              <a:buClr>
                <a:srgbClr val="DD0029"/>
              </a:buClr>
              <a:buChar char="•"/>
              <a:tabLst>
                <a:tab pos="469900" algn="l"/>
              </a:tabLst>
            </a:pPr>
            <a:r>
              <a:rPr sz="1300" dirty="0" err="1">
                <a:latin typeface="Utopia Std" panose="02040603060506020204" pitchFamily="18" charset="77"/>
                <a:cs typeface="Cambria"/>
              </a:rPr>
              <a:t>ervaring</a:t>
            </a:r>
            <a:r>
              <a:rPr sz="1300" dirty="0">
                <a:latin typeface="Utopia Std" panose="02040603060506020204" pitchFamily="18" charset="77"/>
                <a:cs typeface="Cambria"/>
              </a:rPr>
              <a:t> met projectmatig werken.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7298" y="1042005"/>
            <a:ext cx="1425201" cy="1200585"/>
          </a:xfrm>
          <a:prstGeom prst="rect">
            <a:avLst/>
          </a:prstGeom>
        </p:spPr>
        <p:txBody>
          <a:bodyPr vert="horz" wrap="square" lIns="0" tIns="12700" rIns="0" bIns="0" rtlCol="0">
            <a:spAutoFit/>
          </a:bodyPr>
          <a:lstStyle/>
          <a:p>
            <a:pPr marL="12700">
              <a:lnSpc>
                <a:spcPct val="100000"/>
              </a:lnSpc>
              <a:spcBef>
                <a:spcPts val="100"/>
              </a:spcBef>
            </a:pPr>
            <a:r>
              <a:rPr b="1" spc="185" dirty="0">
                <a:latin typeface="Utopia Std Semibold Subhead" panose="02040603060506020204" pitchFamily="18" charset="77"/>
              </a:rPr>
              <a:t>I</a:t>
            </a:r>
            <a:r>
              <a:rPr b="1" spc="20" dirty="0">
                <a:latin typeface="Utopia Std Semibold Subhead" panose="02040603060506020204" pitchFamily="18" charset="77"/>
              </a:rPr>
              <a:t>n</a:t>
            </a:r>
            <a:r>
              <a:rPr b="1" spc="-50" dirty="0">
                <a:latin typeface="Utopia Std Semibold Subhead" panose="02040603060506020204" pitchFamily="18" charset="77"/>
              </a:rPr>
              <a:t>h</a:t>
            </a:r>
            <a:r>
              <a:rPr b="1" spc="-5" dirty="0">
                <a:latin typeface="Utopia Std Semibold Subhead" panose="02040603060506020204" pitchFamily="18" charset="77"/>
              </a:rPr>
              <a:t>o</a:t>
            </a:r>
            <a:r>
              <a:rPr b="1" spc="-40" dirty="0">
                <a:latin typeface="Utopia Std Semibold Subhead" panose="02040603060506020204" pitchFamily="18" charset="77"/>
              </a:rPr>
              <a:t>u</a:t>
            </a:r>
            <a:r>
              <a:rPr b="1" dirty="0">
                <a:latin typeface="Utopia Std Semibold Subhead" panose="02040603060506020204" pitchFamily="18" charset="77"/>
              </a:rPr>
              <a:t>d</a:t>
            </a:r>
          </a:p>
        </p:txBody>
      </p:sp>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80645">
              <a:lnSpc>
                <a:spcPct val="100000"/>
              </a:lnSpc>
              <a:spcBef>
                <a:spcPts val="80"/>
              </a:spcBef>
            </a:pPr>
            <a:fld id="{81D60167-4931-47E6-BA6A-407CBD079E47}" type="slidenum">
              <a:rPr spc="-40" dirty="0">
                <a:latin typeface="Utopia Std"/>
              </a:rPr>
              <a:t>3</a:t>
            </a:fld>
            <a:r>
              <a:rPr spc="175" dirty="0">
                <a:latin typeface="Utopia Std"/>
              </a:rPr>
              <a:t> </a:t>
            </a:r>
            <a:r>
              <a:rPr spc="-70" dirty="0">
                <a:latin typeface="Utopia Std"/>
              </a:rPr>
              <a:t>|</a:t>
            </a:r>
            <a:r>
              <a:rPr spc="155" dirty="0">
                <a:latin typeface="Utopia Std"/>
              </a:rPr>
              <a:t> </a:t>
            </a:r>
            <a:r>
              <a:rPr spc="65" dirty="0">
                <a:latin typeface="Utopia Std"/>
              </a:rPr>
              <a:t>UvA</a:t>
            </a:r>
            <a:r>
              <a:rPr spc="-5" dirty="0">
                <a:latin typeface="Utopia Std"/>
              </a:rPr>
              <a:t> </a:t>
            </a:r>
            <a:r>
              <a:rPr spc="-25" dirty="0" err="1">
                <a:latin typeface="Utopia Std"/>
              </a:rPr>
              <a:t>arbeidsmarktcommunicatie</a:t>
            </a:r>
            <a:r>
              <a:rPr spc="-5" dirty="0">
                <a:latin typeface="Utopia Std"/>
              </a:rPr>
              <a:t> </a:t>
            </a:r>
            <a:r>
              <a:rPr spc="-10" dirty="0">
                <a:latin typeface="Utopia Std"/>
              </a:rPr>
              <a:t>toolkit</a:t>
            </a:r>
            <a:r>
              <a:rPr spc="155" dirty="0">
                <a:latin typeface="Utopia Std"/>
              </a:rPr>
              <a:t> </a:t>
            </a:r>
            <a:r>
              <a:rPr lang="en-US" spc="-55" dirty="0">
                <a:latin typeface="Utopia Std"/>
              </a:rPr>
              <a:t>2023</a:t>
            </a:r>
            <a:endParaRPr spc="-55" dirty="0">
              <a:latin typeface="Utopia Std" panose="02040603060506020204" pitchFamily="18" charset="77"/>
            </a:endParaRPr>
          </a:p>
        </p:txBody>
      </p:sp>
      <p:graphicFrame>
        <p:nvGraphicFramePr>
          <p:cNvPr id="3" name="object 3"/>
          <p:cNvGraphicFramePr>
            <a:graphicFrameLocks noGrp="1"/>
          </p:cNvGraphicFramePr>
          <p:nvPr>
            <p:extLst>
              <p:ext uri="{D42A27DB-BD31-4B8C-83A1-F6EECF244321}">
                <p14:modId xmlns:p14="http://schemas.microsoft.com/office/powerpoint/2010/main" val="1730588024"/>
              </p:ext>
            </p:extLst>
          </p:nvPr>
        </p:nvGraphicFramePr>
        <p:xfrm>
          <a:off x="698500" y="1873968"/>
          <a:ext cx="9598604" cy="4643702"/>
        </p:xfrm>
        <a:graphic>
          <a:graphicData uri="http://schemas.openxmlformats.org/drawingml/2006/table">
            <a:tbl>
              <a:tblPr firstRow="1" bandRow="1">
                <a:tableStyleId>{2D5ABB26-0587-4C30-8999-92F81FD0307C}</a:tableStyleId>
              </a:tblPr>
              <a:tblGrid>
                <a:gridCol w="3655003">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4197784">
                  <a:extLst>
                    <a:ext uri="{9D8B030D-6E8A-4147-A177-3AD203B41FA5}">
                      <a16:colId xmlns:a16="http://schemas.microsoft.com/office/drawing/2014/main" val="20003"/>
                    </a:ext>
                  </a:extLst>
                </a:gridCol>
                <a:gridCol w="450417">
                  <a:extLst>
                    <a:ext uri="{9D8B030D-6E8A-4147-A177-3AD203B41FA5}">
                      <a16:colId xmlns:a16="http://schemas.microsoft.com/office/drawing/2014/main" val="20004"/>
                    </a:ext>
                  </a:extLst>
                </a:gridCol>
              </a:tblGrid>
              <a:tr h="278034">
                <a:tc>
                  <a:txBody>
                    <a:bodyPr/>
                    <a:lstStyle/>
                    <a:p>
                      <a:pPr marL="32384" algn="l">
                        <a:lnSpc>
                          <a:spcPts val="1745"/>
                        </a:lnSpc>
                        <a:tabLst>
                          <a:tab pos="374015" algn="l"/>
                        </a:tabLst>
                      </a:pPr>
                      <a:r>
                        <a:rPr sz="1500" b="1" i="0" spc="-75" dirty="0">
                          <a:latin typeface="Utopia Std" panose="02040603060506020204" pitchFamily="18" charset="77"/>
                          <a:cs typeface="Cambria"/>
                        </a:rPr>
                        <a:t>1.	</a:t>
                      </a:r>
                      <a:r>
                        <a:rPr sz="1500" b="1" i="0" spc="35" dirty="0">
                          <a:latin typeface="Utopia Std" panose="02040603060506020204" pitchFamily="18" charset="77"/>
                          <a:cs typeface="Cambria"/>
                        </a:rPr>
                        <a:t>Het</a:t>
                      </a:r>
                      <a:r>
                        <a:rPr sz="1500" b="1" i="0" spc="25" dirty="0">
                          <a:latin typeface="Utopia Std" panose="02040603060506020204" pitchFamily="18" charset="77"/>
                          <a:cs typeface="Cambria"/>
                        </a:rPr>
                        <a:t> </a:t>
                      </a:r>
                      <a:r>
                        <a:rPr sz="1500" b="1" i="0" spc="-80" dirty="0">
                          <a:latin typeface="Utopia Std" panose="02040603060506020204" pitchFamily="18" charset="77"/>
                          <a:cs typeface="Cambria"/>
                        </a:rPr>
                        <a:t>werkgeversmerk</a:t>
                      </a:r>
                      <a:r>
                        <a:rPr sz="1500" b="1" i="0" spc="25" dirty="0">
                          <a:latin typeface="Utopia Std" panose="02040603060506020204" pitchFamily="18" charset="77"/>
                          <a:cs typeface="Cambria"/>
                        </a:rPr>
                        <a:t> </a:t>
                      </a:r>
                      <a:r>
                        <a:rPr sz="1500" b="1" i="0" spc="-50" dirty="0">
                          <a:latin typeface="Utopia Std" panose="02040603060506020204" pitchFamily="18" charset="77"/>
                          <a:cs typeface="Cambria"/>
                        </a:rPr>
                        <a:t>uitgelegd</a:t>
                      </a:r>
                      <a:endParaRPr sz="1500" b="1" i="0" dirty="0">
                        <a:latin typeface="Utopia Std" panose="02040603060506020204" pitchFamily="18" charset="77"/>
                        <a:cs typeface="Cambria"/>
                      </a:endParaRPr>
                    </a:p>
                  </a:txBody>
                  <a:tcPr marL="0" marR="0" marT="72000" marB="0"/>
                </a:tc>
                <a:tc>
                  <a:txBody>
                    <a:bodyPr/>
                    <a:lstStyle/>
                    <a:p>
                      <a:pPr marR="202565" algn="ctr">
                        <a:lnSpc>
                          <a:spcPts val="1745"/>
                        </a:lnSpc>
                      </a:pPr>
                      <a:r>
                        <a:rPr sz="1500" b="0" i="0" strike="noStrike" dirty="0">
                          <a:solidFill>
                            <a:schemeClr val="bg1"/>
                          </a:solidFill>
                          <a:latin typeface="Utopia Std" panose="02040603060506020204" pitchFamily="18" charset="77"/>
                          <a:cs typeface="Cambria"/>
                          <a:hlinkClick r:id="rId2" action="ppaction://hlinksldjump">
                            <a:extLst>
                              <a:ext uri="{A12FA001-AC4F-418D-AE19-62706E023703}">
                                <ahyp:hlinkClr xmlns:ahyp="http://schemas.microsoft.com/office/drawing/2018/hyperlinkcolor" val="tx"/>
                              </a:ext>
                            </a:extLst>
                          </a:hlinkClick>
                        </a:rPr>
                        <a:t>4</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820" algn="l">
                        <a:lnSpc>
                          <a:spcPts val="1745"/>
                        </a:lnSpc>
                      </a:pPr>
                      <a:r>
                        <a:rPr sz="1500" b="1" i="0" spc="-75" dirty="0">
                          <a:latin typeface="Utopia Std" panose="02040603060506020204" pitchFamily="18" charset="77"/>
                          <a:cs typeface="Cambria"/>
                        </a:rPr>
                        <a:t>3.</a:t>
                      </a:r>
                      <a:endParaRPr sz="1500" b="1" i="0" dirty="0">
                        <a:latin typeface="Utopia Std" panose="02040603060506020204" pitchFamily="18" charset="77"/>
                        <a:cs typeface="Cambria"/>
                      </a:endParaRPr>
                    </a:p>
                  </a:txBody>
                  <a:tcPr marL="0" marR="0" marT="72000" marB="0"/>
                </a:tc>
                <a:tc>
                  <a:txBody>
                    <a:bodyPr/>
                    <a:lstStyle/>
                    <a:p>
                      <a:pPr marL="52069" algn="l">
                        <a:lnSpc>
                          <a:spcPts val="1745"/>
                        </a:lnSpc>
                      </a:pPr>
                      <a:r>
                        <a:rPr sz="1500" b="1" i="0" spc="35" dirty="0">
                          <a:latin typeface="Utopia Std" panose="02040603060506020204" pitchFamily="18" charset="77"/>
                          <a:cs typeface="Cambria"/>
                        </a:rPr>
                        <a:t>Het</a:t>
                      </a:r>
                      <a:r>
                        <a:rPr sz="1500" b="1" i="0" spc="30" dirty="0">
                          <a:latin typeface="Utopia Std" panose="02040603060506020204" pitchFamily="18" charset="77"/>
                          <a:cs typeface="Cambria"/>
                        </a:rPr>
                        <a:t> </a:t>
                      </a:r>
                      <a:r>
                        <a:rPr sz="1500" b="1" i="0" spc="-45" dirty="0">
                          <a:latin typeface="Utopia Std" panose="02040603060506020204" pitchFamily="18" charset="77"/>
                          <a:cs typeface="Cambria"/>
                        </a:rPr>
                        <a:t>gebruik:</a:t>
                      </a:r>
                      <a:r>
                        <a:rPr sz="1500" b="1" i="0" spc="30" dirty="0">
                          <a:latin typeface="Utopia Std" panose="02040603060506020204" pitchFamily="18" charset="77"/>
                          <a:cs typeface="Cambria"/>
                        </a:rPr>
                        <a:t> </a:t>
                      </a:r>
                      <a:r>
                        <a:rPr sz="1500" b="1" i="0" spc="-40" dirty="0">
                          <a:latin typeface="Utopia Std" panose="02040603060506020204" pitchFamily="18" charset="77"/>
                          <a:cs typeface="Cambria"/>
                        </a:rPr>
                        <a:t>offline</a:t>
                      </a:r>
                      <a:r>
                        <a:rPr sz="1500" b="1" i="0" spc="30" dirty="0">
                          <a:latin typeface="Utopia Std" panose="02040603060506020204" pitchFamily="18" charset="77"/>
                          <a:cs typeface="Cambria"/>
                        </a:rPr>
                        <a:t> </a:t>
                      </a:r>
                      <a:r>
                        <a:rPr sz="1500" b="1" i="0" spc="-65" dirty="0">
                          <a:latin typeface="Utopia Std" panose="02040603060506020204" pitchFamily="18" charset="77"/>
                          <a:cs typeface="Cambria"/>
                        </a:rPr>
                        <a:t>en</a:t>
                      </a:r>
                      <a:r>
                        <a:rPr sz="1500" b="1" i="0" spc="35" dirty="0">
                          <a:latin typeface="Utopia Std" panose="02040603060506020204" pitchFamily="18" charset="77"/>
                          <a:cs typeface="Cambria"/>
                        </a:rPr>
                        <a:t> </a:t>
                      </a:r>
                      <a:r>
                        <a:rPr sz="1500" b="1" i="0" spc="-50" dirty="0">
                          <a:latin typeface="Utopia Std" panose="02040603060506020204" pitchFamily="18" charset="77"/>
                          <a:cs typeface="Cambria"/>
                        </a:rPr>
                        <a:t>online</a:t>
                      </a:r>
                      <a:r>
                        <a:rPr sz="1500" b="1" i="0" spc="30" dirty="0">
                          <a:latin typeface="Utopia Std" panose="02040603060506020204" pitchFamily="18" charset="77"/>
                          <a:cs typeface="Cambria"/>
                        </a:rPr>
                        <a:t> </a:t>
                      </a:r>
                      <a:r>
                        <a:rPr sz="1500" b="1" i="0" spc="-75" dirty="0">
                          <a:latin typeface="Utopia Std" panose="02040603060506020204" pitchFamily="18" charset="77"/>
                          <a:cs typeface="Cambria"/>
                        </a:rPr>
                        <a:t>middelen</a:t>
                      </a:r>
                      <a:endParaRPr sz="1500" b="1" i="0" dirty="0">
                        <a:latin typeface="Utopia Std" panose="02040603060506020204" pitchFamily="18" charset="77"/>
                        <a:cs typeface="Cambria"/>
                      </a:endParaRPr>
                    </a:p>
                  </a:txBody>
                  <a:tcPr marL="0" marR="0" marT="72000" marB="0"/>
                </a:tc>
                <a:tc>
                  <a:txBody>
                    <a:bodyPr/>
                    <a:lstStyle/>
                    <a:p>
                      <a:pPr marR="24130" algn="ctr">
                        <a:lnSpc>
                          <a:spcPts val="1745"/>
                        </a:lnSpc>
                      </a:pPr>
                      <a:r>
                        <a:rPr lang="nl-NL" sz="1500" b="0" i="0" u="none" spc="-155" dirty="0">
                          <a:solidFill>
                            <a:schemeClr val="bg1"/>
                          </a:solidFill>
                          <a:latin typeface="Utopia Std" panose="02040603060506020204" pitchFamily="18" charset="77"/>
                          <a:cs typeface="Cambria"/>
                          <a:hlinkClick r:id="rId3" action="ppaction://hlinksldjump">
                            <a:extLst>
                              <a:ext uri="{A12FA001-AC4F-418D-AE19-62706E023703}">
                                <ahyp:hlinkClr xmlns:ahyp="http://schemas.microsoft.com/office/drawing/2018/hyperlinkcolor" val="tx"/>
                              </a:ext>
                            </a:extLst>
                          </a:hlinkClick>
                        </a:rPr>
                        <a:t>30</a:t>
                      </a:r>
                      <a:endParaRPr sz="1500" b="0" i="0" u="none" dirty="0">
                        <a:solidFill>
                          <a:schemeClr val="bg1"/>
                        </a:solidFill>
                        <a:latin typeface="Utopia Std" panose="02040603060506020204" pitchFamily="18" charset="77"/>
                        <a:cs typeface="Cambria"/>
                      </a:endParaRPr>
                    </a:p>
                  </a:txBody>
                  <a:tcPr marL="36000" marR="0" marT="72000" marB="0">
                    <a:solidFill>
                      <a:srgbClr val="DD0029"/>
                    </a:solidFill>
                  </a:tcPr>
                </a:tc>
                <a:extLst>
                  <a:ext uri="{0D108BD9-81ED-4DB2-BD59-A6C34878D82A}">
                    <a16:rowId xmlns:a16="http://schemas.microsoft.com/office/drawing/2014/main" val="10000"/>
                  </a:ext>
                </a:extLst>
              </a:tr>
              <a:tr h="317563">
                <a:tc>
                  <a:txBody>
                    <a:bodyPr/>
                    <a:lstStyle/>
                    <a:p>
                      <a:pPr marL="32384" algn="l">
                        <a:lnSpc>
                          <a:spcPct val="100000"/>
                        </a:lnSpc>
                        <a:spcBef>
                          <a:spcPts val="254"/>
                        </a:spcBef>
                      </a:pPr>
                      <a:r>
                        <a:rPr sz="1500" b="0" i="0" spc="-75" dirty="0">
                          <a:latin typeface="Utopia Std" panose="02040603060506020204" pitchFamily="18" charset="77"/>
                          <a:cs typeface="Cambria"/>
                        </a:rPr>
                        <a:t>1.1</a:t>
                      </a:r>
                      <a:r>
                        <a:rPr sz="1500" b="0" i="0" spc="330" dirty="0">
                          <a:latin typeface="Utopia Std" panose="02040603060506020204" pitchFamily="18" charset="77"/>
                          <a:cs typeface="Cambria"/>
                        </a:rPr>
                        <a:t> </a:t>
                      </a:r>
                      <a:r>
                        <a:rPr sz="1500" b="0" i="0" spc="25" dirty="0">
                          <a:latin typeface="Utopia Std" panose="02040603060506020204" pitchFamily="18" charset="77"/>
                          <a:cs typeface="Cambria"/>
                        </a:rPr>
                        <a:t>Wij</a:t>
                      </a:r>
                      <a:r>
                        <a:rPr sz="1500" b="0" i="0" spc="15" dirty="0">
                          <a:latin typeface="Utopia Std" panose="02040603060506020204" pitchFamily="18" charset="77"/>
                          <a:cs typeface="Cambria"/>
                        </a:rPr>
                        <a:t> </a:t>
                      </a:r>
                      <a:r>
                        <a:rPr sz="1500" b="0" i="0" spc="-5" dirty="0">
                          <a:latin typeface="Utopia Std" panose="02040603060506020204" pitchFamily="18" charset="77"/>
                          <a:cs typeface="Cambria"/>
                        </a:rPr>
                        <a:t>zijn</a:t>
                      </a:r>
                      <a:r>
                        <a:rPr sz="1500" b="0" i="0" spc="20" dirty="0">
                          <a:latin typeface="Utopia Std" panose="02040603060506020204" pitchFamily="18" charset="77"/>
                          <a:cs typeface="Cambria"/>
                        </a:rPr>
                        <a:t> </a:t>
                      </a:r>
                      <a:r>
                        <a:rPr sz="1500" b="0" i="0" spc="-50" dirty="0">
                          <a:latin typeface="Utopia Std" panose="02040603060506020204" pitchFamily="18" charset="77"/>
                          <a:cs typeface="Cambria"/>
                        </a:rPr>
                        <a:t>de</a:t>
                      </a:r>
                      <a:r>
                        <a:rPr sz="1500" b="0" i="0" spc="20" dirty="0">
                          <a:latin typeface="Utopia Std" panose="02040603060506020204" pitchFamily="18" charset="77"/>
                          <a:cs typeface="Cambria"/>
                        </a:rPr>
                        <a:t> </a:t>
                      </a:r>
                      <a:r>
                        <a:rPr sz="1500" b="0" i="0" spc="114" dirty="0">
                          <a:latin typeface="Utopia Std" panose="02040603060506020204" pitchFamily="18" charset="77"/>
                          <a:cs typeface="Cambria"/>
                        </a:rPr>
                        <a:t>UvA</a:t>
                      </a:r>
                      <a:endParaRPr sz="1500" b="0" i="0" dirty="0">
                        <a:latin typeface="Utopia Std" panose="02040603060506020204" pitchFamily="18" charset="77"/>
                        <a:cs typeface="Cambria"/>
                      </a:endParaRPr>
                    </a:p>
                  </a:txBody>
                  <a:tcPr marL="0" marR="0" marT="72000" marB="0"/>
                </a:tc>
                <a:tc>
                  <a:txBody>
                    <a:bodyPr/>
                    <a:lstStyle/>
                    <a:p>
                      <a:pPr marR="202565" algn="ctr">
                        <a:lnSpc>
                          <a:spcPct val="100000"/>
                        </a:lnSpc>
                        <a:spcBef>
                          <a:spcPts val="254"/>
                        </a:spcBef>
                      </a:pPr>
                      <a:r>
                        <a:rPr sz="1500" b="0" i="0" strike="noStrike" dirty="0">
                          <a:solidFill>
                            <a:schemeClr val="bg1"/>
                          </a:solidFill>
                          <a:latin typeface="Utopia Std" panose="02040603060506020204" pitchFamily="18" charset="77"/>
                          <a:cs typeface="Cambria"/>
                          <a:hlinkClick r:id="rId4" action="ppaction://hlinksldjump">
                            <a:extLst>
                              <a:ext uri="{A12FA001-AC4F-418D-AE19-62706E023703}">
                                <ahyp:hlinkClr xmlns:ahyp="http://schemas.microsoft.com/office/drawing/2018/hyperlinkcolor" val="tx"/>
                              </a:ext>
                            </a:extLst>
                          </a:hlinkClick>
                        </a:rPr>
                        <a:t>5</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820" algn="l">
                        <a:lnSpc>
                          <a:spcPct val="100000"/>
                        </a:lnSpc>
                        <a:spcBef>
                          <a:spcPts val="254"/>
                        </a:spcBef>
                      </a:pPr>
                      <a:r>
                        <a:rPr sz="1500" b="0" i="0" spc="-65" dirty="0">
                          <a:latin typeface="Utopia Std" panose="02040603060506020204" pitchFamily="18" charset="77"/>
                          <a:cs typeface="Cambria"/>
                        </a:rPr>
                        <a:t>3.1</a:t>
                      </a:r>
                      <a:endParaRPr sz="1500" b="0" i="0" dirty="0">
                        <a:latin typeface="Utopia Std" panose="02040603060506020204" pitchFamily="18" charset="77"/>
                        <a:cs typeface="Cambria"/>
                      </a:endParaRPr>
                    </a:p>
                  </a:txBody>
                  <a:tcPr marL="0" marR="0" marT="72000" marB="0"/>
                </a:tc>
                <a:tc>
                  <a:txBody>
                    <a:bodyPr/>
                    <a:lstStyle/>
                    <a:p>
                      <a:pPr marL="52069" algn="l">
                        <a:lnSpc>
                          <a:spcPct val="100000"/>
                        </a:lnSpc>
                        <a:spcBef>
                          <a:spcPts val="254"/>
                        </a:spcBef>
                      </a:pPr>
                      <a:r>
                        <a:rPr sz="1500" b="0" i="0" spc="20" dirty="0">
                          <a:latin typeface="Utopia Std" panose="02040603060506020204" pitchFamily="18" charset="77"/>
                          <a:cs typeface="Cambria"/>
                        </a:rPr>
                        <a:t>Concept</a:t>
                      </a:r>
                      <a:r>
                        <a:rPr sz="1500" b="0" i="0" spc="-5" dirty="0">
                          <a:latin typeface="Utopia Std" panose="02040603060506020204" pitchFamily="18" charset="77"/>
                          <a:cs typeface="Cambria"/>
                        </a:rPr>
                        <a:t> </a:t>
                      </a:r>
                      <a:r>
                        <a:rPr sz="1500" b="0" i="0" spc="-20" dirty="0" err="1">
                          <a:latin typeface="Utopia Std" panose="02040603060506020204" pitchFamily="18" charset="77"/>
                          <a:cs typeface="Cambria"/>
                        </a:rPr>
                        <a:t>vorm</a:t>
                      </a:r>
                      <a:r>
                        <a:rPr lang="nl-NL" sz="1500" b="0" i="0" spc="-20" dirty="0">
                          <a:latin typeface="Utopia Std" panose="02040603060506020204" pitchFamily="18" charset="77"/>
                          <a:cs typeface="Cambria"/>
                        </a:rPr>
                        <a:t>: tekst</a:t>
                      </a:r>
                      <a:endParaRPr sz="1500" b="0" i="0" dirty="0">
                        <a:latin typeface="Utopia Std" panose="02040603060506020204" pitchFamily="18" charset="77"/>
                        <a:cs typeface="Cambria"/>
                      </a:endParaRPr>
                    </a:p>
                  </a:txBody>
                  <a:tcPr marL="0" marR="0" marT="72000" marB="0"/>
                </a:tc>
                <a:tc>
                  <a:txBody>
                    <a:bodyPr/>
                    <a:lstStyle/>
                    <a:p>
                      <a:pPr marR="24130" algn="ctr">
                        <a:lnSpc>
                          <a:spcPct val="100000"/>
                        </a:lnSpc>
                        <a:spcBef>
                          <a:spcPts val="254"/>
                        </a:spcBef>
                      </a:pPr>
                      <a:r>
                        <a:rPr lang="nl-NL" sz="1500" b="0" i="0" u="none" spc="-100" dirty="0">
                          <a:solidFill>
                            <a:schemeClr val="bg1"/>
                          </a:solidFill>
                          <a:latin typeface="Utopia Std" panose="02040603060506020204" pitchFamily="18" charset="77"/>
                          <a:cs typeface="Cambria"/>
                          <a:hlinkClick r:id="rId5" action="ppaction://hlinksldjump"/>
                        </a:rPr>
                        <a:t>40</a:t>
                      </a:r>
                      <a:endParaRPr sz="1500" b="0" i="0" u="none" dirty="0">
                        <a:solidFill>
                          <a:schemeClr val="bg1"/>
                        </a:solidFill>
                        <a:latin typeface="Utopia Std" panose="02040603060506020204" pitchFamily="18" charset="77"/>
                        <a:cs typeface="Cambria"/>
                      </a:endParaRPr>
                    </a:p>
                  </a:txBody>
                  <a:tcPr marL="36000" marR="0" marT="72000" marB="0">
                    <a:solidFill>
                      <a:srgbClr val="DD0029"/>
                    </a:solidFill>
                  </a:tcPr>
                </a:tc>
                <a:extLst>
                  <a:ext uri="{0D108BD9-81ED-4DB2-BD59-A6C34878D82A}">
                    <a16:rowId xmlns:a16="http://schemas.microsoft.com/office/drawing/2014/main" val="10001"/>
                  </a:ext>
                </a:extLst>
              </a:tr>
              <a:tr h="317563">
                <a:tc>
                  <a:txBody>
                    <a:bodyPr/>
                    <a:lstStyle/>
                    <a:p>
                      <a:pPr marL="31750" algn="l">
                        <a:lnSpc>
                          <a:spcPct val="100000"/>
                        </a:lnSpc>
                        <a:spcBef>
                          <a:spcPts val="254"/>
                        </a:spcBef>
                      </a:pPr>
                      <a:r>
                        <a:rPr sz="1500" b="0" i="0" spc="-45" dirty="0">
                          <a:latin typeface="Utopia Std" panose="02040603060506020204" pitchFamily="18" charset="77"/>
                          <a:cs typeface="Cambria"/>
                        </a:rPr>
                        <a:t>1.2</a:t>
                      </a:r>
                      <a:r>
                        <a:rPr sz="1500" b="0" i="0" spc="225" dirty="0">
                          <a:latin typeface="Utopia Std" panose="02040603060506020204" pitchFamily="18" charset="77"/>
                          <a:cs typeface="Cambria"/>
                        </a:rPr>
                        <a:t> </a:t>
                      </a:r>
                      <a:r>
                        <a:rPr sz="1500" b="0" i="0" spc="-10" dirty="0">
                          <a:latin typeface="Utopia Std" panose="02040603060506020204" pitchFamily="18" charset="77"/>
                          <a:cs typeface="Cambria"/>
                        </a:rPr>
                        <a:t>Employer</a:t>
                      </a:r>
                      <a:r>
                        <a:rPr sz="1500" b="0" i="0" spc="20" dirty="0">
                          <a:latin typeface="Utopia Std" panose="02040603060506020204" pitchFamily="18" charset="77"/>
                          <a:cs typeface="Cambria"/>
                        </a:rPr>
                        <a:t> </a:t>
                      </a:r>
                      <a:r>
                        <a:rPr sz="1500" b="0" i="0" spc="-25" dirty="0">
                          <a:latin typeface="Utopia Std" panose="02040603060506020204" pitchFamily="18" charset="77"/>
                          <a:cs typeface="Cambria"/>
                        </a:rPr>
                        <a:t>Value</a:t>
                      </a:r>
                      <a:r>
                        <a:rPr sz="1500" b="0" i="0" spc="20" dirty="0">
                          <a:latin typeface="Utopia Std" panose="02040603060506020204" pitchFamily="18" charset="77"/>
                          <a:cs typeface="Cambria"/>
                        </a:rPr>
                        <a:t> </a:t>
                      </a:r>
                      <a:r>
                        <a:rPr sz="1500" b="0" i="0" spc="-20" dirty="0">
                          <a:latin typeface="Utopia Std" panose="02040603060506020204" pitchFamily="18" charset="77"/>
                          <a:cs typeface="Cambria"/>
                        </a:rPr>
                        <a:t>Proposition</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6" action="ppaction://hlinksldjump">
                            <a:extLst>
                              <a:ext uri="{A12FA001-AC4F-418D-AE19-62706E023703}">
                                <ahyp:hlinkClr xmlns:ahyp="http://schemas.microsoft.com/office/drawing/2018/hyperlinkcolor" val="tx"/>
                              </a:ext>
                            </a:extLst>
                          </a:hlinkClick>
                        </a:rPr>
                        <a:t>6</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820" algn="l">
                        <a:lnSpc>
                          <a:spcPct val="100000"/>
                        </a:lnSpc>
                        <a:spcBef>
                          <a:spcPts val="254"/>
                        </a:spcBef>
                      </a:pPr>
                      <a:r>
                        <a:rPr lang="nl-NL" sz="1500" b="0" i="0" dirty="0">
                          <a:latin typeface="Utopia Std" panose="02040603060506020204" pitchFamily="18" charset="77"/>
                          <a:cs typeface="Cambria"/>
                        </a:rPr>
                        <a:t>3.2</a:t>
                      </a:r>
                      <a:endParaRPr sz="1500" b="0" i="0" dirty="0">
                        <a:latin typeface="Utopia Std" panose="02040603060506020204" pitchFamily="18" charset="77"/>
                        <a:cs typeface="Cambria"/>
                      </a:endParaRPr>
                    </a:p>
                  </a:txBody>
                  <a:tcPr marL="0" marR="0" marT="72000" marB="0"/>
                </a:tc>
                <a:tc>
                  <a:txBody>
                    <a:bodyPr/>
                    <a:lstStyle/>
                    <a:p>
                      <a:pPr marL="52069" algn="l">
                        <a:lnSpc>
                          <a:spcPct val="100000"/>
                        </a:lnSpc>
                        <a:spcBef>
                          <a:spcPts val="254"/>
                        </a:spcBef>
                      </a:pPr>
                      <a:r>
                        <a:rPr lang="nl-NL" sz="1500" b="0" i="0" dirty="0">
                          <a:latin typeface="Utopia Std" panose="02040603060506020204" pitchFamily="18" charset="77"/>
                          <a:cs typeface="Cambria"/>
                        </a:rPr>
                        <a:t>Concept vorm: beeld</a:t>
                      </a:r>
                      <a:endParaRPr sz="1500" b="0" i="0" dirty="0">
                        <a:latin typeface="Utopia Std" panose="02040603060506020204" pitchFamily="18" charset="77"/>
                        <a:cs typeface="Cambria"/>
                      </a:endParaRPr>
                    </a:p>
                  </a:txBody>
                  <a:tcPr marL="0" marR="0" marT="72000" marB="0"/>
                </a:tc>
                <a:tc>
                  <a:txBody>
                    <a:bodyPr/>
                    <a:lstStyle/>
                    <a:p>
                      <a:pPr marR="24130" algn="ctr">
                        <a:lnSpc>
                          <a:spcPct val="100000"/>
                        </a:lnSpc>
                        <a:spcBef>
                          <a:spcPts val="254"/>
                        </a:spcBef>
                      </a:pPr>
                      <a:r>
                        <a:rPr lang="nl-NL" sz="1500" b="0" i="0" u="none" dirty="0">
                          <a:solidFill>
                            <a:schemeClr val="bg1"/>
                          </a:solidFill>
                          <a:latin typeface="Utopia Std" panose="02040603060506020204" pitchFamily="18" charset="77"/>
                          <a:cs typeface="Cambria"/>
                          <a:hlinkClick r:id="rId7" action="ppaction://hlinksldjump"/>
                        </a:rPr>
                        <a:t>41</a:t>
                      </a:r>
                      <a:endParaRPr sz="1500" b="0" i="0" u="none" dirty="0">
                        <a:solidFill>
                          <a:schemeClr val="bg1"/>
                        </a:solidFill>
                        <a:latin typeface="Utopia Std" panose="02040603060506020204" pitchFamily="18" charset="77"/>
                        <a:cs typeface="Cambria"/>
                      </a:endParaRPr>
                    </a:p>
                  </a:txBody>
                  <a:tcPr marL="36000" marR="0" marT="72000" marB="0">
                    <a:solidFill>
                      <a:srgbClr val="DD0029"/>
                    </a:solidFill>
                  </a:tcPr>
                </a:tc>
                <a:extLst>
                  <a:ext uri="{0D108BD9-81ED-4DB2-BD59-A6C34878D82A}">
                    <a16:rowId xmlns:a16="http://schemas.microsoft.com/office/drawing/2014/main" val="3870209327"/>
                  </a:ext>
                </a:extLst>
              </a:tr>
              <a:tr h="317563">
                <a:tc>
                  <a:txBody>
                    <a:bodyPr/>
                    <a:lstStyle/>
                    <a:p>
                      <a:pPr marL="31750" algn="l">
                        <a:lnSpc>
                          <a:spcPct val="100000"/>
                        </a:lnSpc>
                        <a:spcBef>
                          <a:spcPts val="254"/>
                        </a:spcBef>
                      </a:pPr>
                      <a:r>
                        <a:rPr sz="1500" b="0" i="0" spc="-50" dirty="0">
                          <a:latin typeface="Utopia Std" panose="02040603060506020204" pitchFamily="18" charset="77"/>
                          <a:cs typeface="Cambria"/>
                        </a:rPr>
                        <a:t>1.3</a:t>
                      </a:r>
                      <a:r>
                        <a:rPr sz="1500" b="0" i="0" spc="229" dirty="0">
                          <a:latin typeface="Utopia Std" panose="02040603060506020204" pitchFamily="18" charset="77"/>
                          <a:cs typeface="Cambria"/>
                        </a:rPr>
                        <a:t> </a:t>
                      </a:r>
                      <a:r>
                        <a:rPr lang="en-US" sz="1500" b="0" i="0" spc="-40" dirty="0">
                          <a:latin typeface="Utopia Std" panose="02040603060506020204" pitchFamily="18" charset="77"/>
                          <a:cs typeface="Cambria"/>
                        </a:rPr>
                        <a:t>See/think/do/care</a:t>
                      </a:r>
                      <a:r>
                        <a:rPr sz="1500" b="0" i="0" spc="15" dirty="0">
                          <a:latin typeface="Utopia Std" panose="02040603060506020204" pitchFamily="18" charset="77"/>
                          <a:cs typeface="Cambria"/>
                        </a:rPr>
                        <a:t> </a:t>
                      </a:r>
                      <a:r>
                        <a:rPr sz="1500" b="0" i="0" dirty="0">
                          <a:latin typeface="Utopia Std" panose="02040603060506020204" pitchFamily="18" charset="77"/>
                          <a:cs typeface="Cambria"/>
                        </a:rPr>
                        <a:t>–</a:t>
                      </a:r>
                      <a:r>
                        <a:rPr sz="1500" b="0" i="0" spc="20" dirty="0">
                          <a:latin typeface="Utopia Std" panose="02040603060506020204" pitchFamily="18" charset="77"/>
                          <a:cs typeface="Cambria"/>
                        </a:rPr>
                        <a:t> </a:t>
                      </a:r>
                      <a:r>
                        <a:rPr sz="1500" b="0" i="0" spc="-25" dirty="0" err="1">
                          <a:latin typeface="Utopia Std" panose="02040603060506020204" pitchFamily="18" charset="77"/>
                          <a:cs typeface="Cambria"/>
                        </a:rPr>
                        <a:t>communicatielagen</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8" action="ppaction://hlinksldjump">
                            <a:extLst>
                              <a:ext uri="{A12FA001-AC4F-418D-AE19-62706E023703}">
                                <ahyp:hlinkClr xmlns:ahyp="http://schemas.microsoft.com/office/drawing/2018/hyperlinkcolor" val="tx"/>
                              </a:ext>
                            </a:extLst>
                          </a:hlinkClick>
                        </a:rPr>
                        <a:t>7</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820" algn="l">
                        <a:lnSpc>
                          <a:spcPct val="100000"/>
                        </a:lnSpc>
                        <a:spcBef>
                          <a:spcPts val="254"/>
                        </a:spcBef>
                      </a:pPr>
                      <a:r>
                        <a:rPr sz="1500" b="0" i="0" spc="-35" dirty="0">
                          <a:latin typeface="Utopia Std" panose="02040603060506020204" pitchFamily="18" charset="77"/>
                          <a:cs typeface="Cambria"/>
                        </a:rPr>
                        <a:t>3.</a:t>
                      </a:r>
                      <a:r>
                        <a:rPr lang="nl-NL" sz="1500" b="0" i="0" spc="-35" dirty="0">
                          <a:latin typeface="Utopia Std" panose="02040603060506020204" pitchFamily="18" charset="77"/>
                          <a:cs typeface="Cambria"/>
                        </a:rPr>
                        <a:t>3</a:t>
                      </a:r>
                      <a:endParaRPr sz="1500" b="0" i="0" dirty="0">
                        <a:latin typeface="Utopia Std" panose="02040603060506020204" pitchFamily="18" charset="77"/>
                        <a:cs typeface="Cambria"/>
                      </a:endParaRPr>
                    </a:p>
                  </a:txBody>
                  <a:tcPr marL="0" marR="0" marT="72000" marB="0"/>
                </a:tc>
                <a:tc>
                  <a:txBody>
                    <a:bodyPr/>
                    <a:lstStyle/>
                    <a:p>
                      <a:pPr marL="52069" algn="l">
                        <a:lnSpc>
                          <a:spcPct val="100000"/>
                        </a:lnSpc>
                        <a:spcBef>
                          <a:spcPts val="254"/>
                        </a:spcBef>
                      </a:pPr>
                      <a:r>
                        <a:rPr sz="1500" b="0" i="0" spc="5" dirty="0">
                          <a:latin typeface="Utopia Std" panose="02040603060506020204" pitchFamily="18" charset="77"/>
                          <a:cs typeface="Cambria"/>
                        </a:rPr>
                        <a:t>Kleurgebruik</a:t>
                      </a:r>
                      <a:endParaRPr sz="1500" b="0" i="0" dirty="0">
                        <a:latin typeface="Utopia Std" panose="02040603060506020204" pitchFamily="18" charset="77"/>
                        <a:cs typeface="Cambria"/>
                      </a:endParaRPr>
                    </a:p>
                  </a:txBody>
                  <a:tcPr marL="0" marR="0" marT="72000" marB="0"/>
                </a:tc>
                <a:tc>
                  <a:txBody>
                    <a:bodyPr/>
                    <a:lstStyle/>
                    <a:p>
                      <a:pPr marR="24130" algn="ctr">
                        <a:lnSpc>
                          <a:spcPct val="100000"/>
                        </a:lnSpc>
                        <a:spcBef>
                          <a:spcPts val="254"/>
                        </a:spcBef>
                      </a:pPr>
                      <a:r>
                        <a:rPr lang="nl-NL" sz="1500" b="0" i="0" u="none" spc="-95" dirty="0">
                          <a:solidFill>
                            <a:schemeClr val="bg1"/>
                          </a:solidFill>
                          <a:latin typeface="Utopia Std" panose="02040603060506020204" pitchFamily="18" charset="77"/>
                          <a:cs typeface="Cambria"/>
                          <a:hlinkClick r:id="rId9" action="ppaction://hlinksldjump"/>
                        </a:rPr>
                        <a:t>42</a:t>
                      </a:r>
                      <a:endParaRPr sz="1500" b="0" i="0" u="none" dirty="0">
                        <a:solidFill>
                          <a:schemeClr val="bg1"/>
                        </a:solidFill>
                        <a:latin typeface="Utopia Std" panose="02040603060506020204" pitchFamily="18" charset="77"/>
                        <a:cs typeface="Cambria"/>
                      </a:endParaRPr>
                    </a:p>
                  </a:txBody>
                  <a:tcPr marL="36000" marR="0" marT="72000" marB="0">
                    <a:solidFill>
                      <a:srgbClr val="DD0029"/>
                    </a:solidFill>
                  </a:tcPr>
                </a:tc>
                <a:extLst>
                  <a:ext uri="{0D108BD9-81ED-4DB2-BD59-A6C34878D82A}">
                    <a16:rowId xmlns:a16="http://schemas.microsoft.com/office/drawing/2014/main" val="10002"/>
                  </a:ext>
                </a:extLst>
              </a:tr>
              <a:tr h="317563">
                <a:tc>
                  <a:txBody>
                    <a:bodyPr/>
                    <a:lstStyle/>
                    <a:p>
                      <a:pPr algn="l">
                        <a:lnSpc>
                          <a:spcPct val="100000"/>
                        </a:lnSpc>
                      </a:pPr>
                      <a:endParaRPr sz="1400" b="0" i="0" dirty="0">
                        <a:latin typeface="Utopia Std" panose="02040603060506020204" pitchFamily="18" charset="77"/>
                        <a:cs typeface="Times New Roman"/>
                      </a:endParaRPr>
                    </a:p>
                  </a:txBody>
                  <a:tcPr marL="0" marR="0" marT="72000" marB="0"/>
                </a:tc>
                <a:tc>
                  <a:txBody>
                    <a:bodyPr/>
                    <a:lstStyle/>
                    <a:p>
                      <a:pPr algn="ctr">
                        <a:lnSpc>
                          <a:spcPct val="100000"/>
                        </a:lnSpc>
                      </a:pPr>
                      <a:endParaRPr sz="1400" b="0" i="0" strike="noStrike" dirty="0">
                        <a:solidFill>
                          <a:schemeClr val="bg1"/>
                        </a:solidFill>
                        <a:latin typeface="Utopia Std" panose="02040603060506020204" pitchFamily="18" charset="77"/>
                        <a:cs typeface="Times New Roman"/>
                      </a:endParaRPr>
                    </a:p>
                  </a:txBody>
                  <a:tcPr marL="180000" marR="0" marT="72000" marB="0" anchor="ctr">
                    <a:solidFill>
                      <a:schemeClr val="bg1"/>
                    </a:solidFill>
                  </a:tcPr>
                </a:tc>
                <a:tc>
                  <a:txBody>
                    <a:bodyPr/>
                    <a:lstStyle/>
                    <a:p>
                      <a:pPr marL="210820" algn="l">
                        <a:lnSpc>
                          <a:spcPct val="100000"/>
                        </a:lnSpc>
                        <a:spcBef>
                          <a:spcPts val="254"/>
                        </a:spcBef>
                      </a:pPr>
                      <a:endParaRPr sz="1500" b="0" i="0" dirty="0">
                        <a:latin typeface="Utopia Std" panose="02040603060506020204" pitchFamily="18" charset="77"/>
                        <a:cs typeface="Cambria"/>
                      </a:endParaRPr>
                    </a:p>
                  </a:txBody>
                  <a:tcPr marL="0" marR="0" marT="72000" marB="0"/>
                </a:tc>
                <a:tc>
                  <a:txBody>
                    <a:bodyPr/>
                    <a:lstStyle/>
                    <a:p>
                      <a:pPr marL="51435" lvl="0" algn="l">
                        <a:lnSpc>
                          <a:spcPct val="100000"/>
                        </a:lnSpc>
                        <a:spcBef>
                          <a:spcPts val="254"/>
                        </a:spcBef>
                        <a:buNone/>
                      </a:pPr>
                      <a:endParaRPr dirty="0" err="1"/>
                    </a:p>
                  </a:txBody>
                  <a:tcPr marL="0" marR="0" marT="72000" marB="0"/>
                </a:tc>
                <a:tc>
                  <a:txBody>
                    <a:bodyPr/>
                    <a:lstStyle/>
                    <a:p>
                      <a:pPr marR="24765" algn="ctr">
                        <a:lnSpc>
                          <a:spcPct val="100000"/>
                        </a:lnSpc>
                        <a:spcBef>
                          <a:spcPts val="254"/>
                        </a:spcBef>
                      </a:pPr>
                      <a:endParaRPr sz="1500" b="0" i="0" u="none" dirty="0">
                        <a:solidFill>
                          <a:schemeClr val="bg1"/>
                        </a:solidFill>
                        <a:latin typeface="Utopia Std" panose="02040603060506020204" pitchFamily="18" charset="77"/>
                        <a:cs typeface="Cambria"/>
                      </a:endParaRPr>
                    </a:p>
                  </a:txBody>
                  <a:tcPr marL="0" marR="0" marT="72000" marB="0"/>
                </a:tc>
                <a:extLst>
                  <a:ext uri="{0D108BD9-81ED-4DB2-BD59-A6C34878D82A}">
                    <a16:rowId xmlns:a16="http://schemas.microsoft.com/office/drawing/2014/main" val="10003"/>
                  </a:ext>
                </a:extLst>
              </a:tr>
              <a:tr h="315753">
                <a:tc>
                  <a:txBody>
                    <a:bodyPr/>
                    <a:lstStyle/>
                    <a:p>
                      <a:pPr marL="31750" algn="l">
                        <a:lnSpc>
                          <a:spcPct val="100000"/>
                        </a:lnSpc>
                        <a:spcBef>
                          <a:spcPts val="270"/>
                        </a:spcBef>
                        <a:tabLst>
                          <a:tab pos="373380" algn="l"/>
                        </a:tabLst>
                      </a:pPr>
                      <a:r>
                        <a:rPr sz="1500" b="1" i="0" spc="-50" dirty="0">
                          <a:latin typeface="Utopia Std" panose="02040603060506020204" pitchFamily="18" charset="77"/>
                          <a:cs typeface="Cambria"/>
                        </a:rPr>
                        <a:t>2.	</a:t>
                      </a:r>
                      <a:r>
                        <a:rPr sz="1500" b="1" i="0" spc="35" dirty="0">
                          <a:latin typeface="Utopia Std" panose="02040603060506020204" pitchFamily="18" charset="77"/>
                          <a:cs typeface="Cambria"/>
                        </a:rPr>
                        <a:t>Het</a:t>
                      </a:r>
                      <a:r>
                        <a:rPr sz="1500" b="1" i="0" spc="15" dirty="0">
                          <a:latin typeface="Utopia Std" panose="02040603060506020204" pitchFamily="18" charset="77"/>
                          <a:cs typeface="Cambria"/>
                        </a:rPr>
                        <a:t> </a:t>
                      </a:r>
                      <a:r>
                        <a:rPr sz="1500" b="1" i="0" spc="-45" dirty="0">
                          <a:latin typeface="Utopia Std" panose="02040603060506020204" pitchFamily="18" charset="77"/>
                          <a:cs typeface="Cambria"/>
                        </a:rPr>
                        <a:t>gebruik:</a:t>
                      </a:r>
                      <a:r>
                        <a:rPr sz="1500" b="1" i="0" spc="15" dirty="0">
                          <a:latin typeface="Utopia Std" panose="02040603060506020204" pitchFamily="18" charset="77"/>
                          <a:cs typeface="Cambria"/>
                        </a:rPr>
                        <a:t> </a:t>
                      </a:r>
                      <a:r>
                        <a:rPr sz="1500" b="1" i="0" spc="-60" dirty="0">
                          <a:latin typeface="Utopia Std" panose="02040603060506020204" pitchFamily="18" charset="77"/>
                          <a:cs typeface="Cambria"/>
                        </a:rPr>
                        <a:t>teksten</a:t>
                      </a:r>
                      <a:endParaRPr sz="1500" b="1" i="0" dirty="0">
                        <a:latin typeface="Utopia Std" panose="02040603060506020204" pitchFamily="18" charset="77"/>
                        <a:cs typeface="Cambria"/>
                      </a:endParaRPr>
                    </a:p>
                  </a:txBody>
                  <a:tcPr marL="0" marR="0" marT="72000" marB="0"/>
                </a:tc>
                <a:tc>
                  <a:txBody>
                    <a:bodyPr/>
                    <a:lstStyle/>
                    <a:p>
                      <a:pPr marR="203200" algn="ctr">
                        <a:lnSpc>
                          <a:spcPct val="100000"/>
                        </a:lnSpc>
                        <a:spcBef>
                          <a:spcPts val="270"/>
                        </a:spcBef>
                      </a:pPr>
                      <a:r>
                        <a:rPr sz="1500" b="0" i="0" strike="noStrike" spc="-155" dirty="0">
                          <a:solidFill>
                            <a:schemeClr val="bg1"/>
                          </a:solidFill>
                          <a:latin typeface="Utopia Std" panose="02040603060506020204" pitchFamily="18" charset="77"/>
                          <a:cs typeface="Cambria"/>
                          <a:hlinkClick r:id="rId10" action="ppaction://hlinksldjump">
                            <a:extLst>
                              <a:ext uri="{A12FA001-AC4F-418D-AE19-62706E023703}">
                                <ahyp:hlinkClr xmlns:ahyp="http://schemas.microsoft.com/office/drawing/2018/hyperlinkcolor" val="tx"/>
                              </a:ext>
                            </a:extLst>
                          </a:hlinkClick>
                        </a:rPr>
                        <a:t>1</a:t>
                      </a:r>
                      <a:r>
                        <a:rPr lang="nl-NL" sz="1500" b="0" i="0" strike="noStrike" spc="-155" dirty="0">
                          <a:solidFill>
                            <a:schemeClr val="bg1"/>
                          </a:solidFill>
                          <a:latin typeface="Utopia Std" panose="02040603060506020204" pitchFamily="18" charset="77"/>
                          <a:cs typeface="Cambria"/>
                          <a:hlinkClick r:id="rId10" action="ppaction://hlinksldjump">
                            <a:extLst>
                              <a:ext uri="{A12FA001-AC4F-418D-AE19-62706E023703}">
                                <ahyp:hlinkClr xmlns:ahyp="http://schemas.microsoft.com/office/drawing/2018/hyperlinkcolor" val="tx"/>
                              </a:ext>
                            </a:extLst>
                          </a:hlinkClick>
                        </a:rPr>
                        <a:t>3</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820" algn="l">
                        <a:lnSpc>
                          <a:spcPct val="100000"/>
                        </a:lnSpc>
                        <a:spcBef>
                          <a:spcPts val="254"/>
                        </a:spcBef>
                      </a:pPr>
                      <a:r>
                        <a:rPr lang="nl-NL" sz="1500" b="1" i="0" spc="-55" dirty="0">
                          <a:latin typeface="Utopia Std" panose="02040603060506020204" pitchFamily="18" charset="77"/>
                          <a:cs typeface="Cambria"/>
                        </a:rPr>
                        <a:t>4. </a:t>
                      </a:r>
                      <a:endParaRPr sz="1500" b="1" i="0" spc="-55" dirty="0">
                        <a:latin typeface="Utopia Std" panose="02040603060506020204" pitchFamily="18" charset="77"/>
                        <a:cs typeface="Cambria"/>
                      </a:endParaRPr>
                    </a:p>
                  </a:txBody>
                  <a:tcPr marL="0" marR="0" marT="72000" marB="0"/>
                </a:tc>
                <a:tc>
                  <a:txBody>
                    <a:bodyPr/>
                    <a:lstStyle/>
                    <a:p>
                      <a:pPr marL="51435" algn="l">
                        <a:lnSpc>
                          <a:spcPct val="100000"/>
                        </a:lnSpc>
                        <a:spcBef>
                          <a:spcPts val="254"/>
                        </a:spcBef>
                      </a:pPr>
                      <a:r>
                        <a:rPr lang="nl-NL" sz="1500" b="1" i="0" spc="-30" dirty="0">
                          <a:latin typeface="Utopia Std" panose="02040603060506020204" pitchFamily="18" charset="77"/>
                          <a:cs typeface="Cambria"/>
                        </a:rPr>
                        <a:t>Arbeidsmarktcommunicatie huisstijl door </a:t>
                      </a:r>
                      <a:r>
                        <a:rPr lang="nl-NL" sz="1500" b="1" i="0" spc="-30" dirty="0" err="1">
                          <a:latin typeface="Utopia Std" panose="02040603060506020204" pitchFamily="18" charset="77"/>
                          <a:cs typeface="Cambria"/>
                        </a:rPr>
                        <a:t>Thonik</a:t>
                      </a:r>
                      <a:endParaRPr sz="1500" b="1" i="0" spc="-30" dirty="0">
                        <a:latin typeface="Utopia Std" panose="02040603060506020204" pitchFamily="18" charset="77"/>
                        <a:cs typeface="Cambria"/>
                      </a:endParaRPr>
                    </a:p>
                  </a:txBody>
                  <a:tcPr marL="0" marR="0" marT="72000" marB="0"/>
                </a:tc>
                <a:tc>
                  <a:txBody>
                    <a:bodyPr/>
                    <a:lstStyle/>
                    <a:p>
                      <a:pPr marR="24130" algn="ctr">
                        <a:lnSpc>
                          <a:spcPct val="100000"/>
                        </a:lnSpc>
                        <a:spcBef>
                          <a:spcPts val="254"/>
                        </a:spcBef>
                      </a:pPr>
                      <a:r>
                        <a:rPr lang="nl-NL" sz="1500" b="0" i="0" u="none" spc="-110" dirty="0">
                          <a:solidFill>
                            <a:schemeClr val="bg1"/>
                          </a:solidFill>
                          <a:latin typeface="Utopia Std" panose="02040603060506020204" pitchFamily="18" charset="77"/>
                          <a:cs typeface="Cambria"/>
                          <a:hlinkClick r:id="rId11" action="ppaction://hlinksldjump"/>
                        </a:rPr>
                        <a:t>43</a:t>
                      </a:r>
                      <a:endParaRPr sz="1500" b="0" i="0" u="none" spc="-110" dirty="0">
                        <a:solidFill>
                          <a:schemeClr val="bg1"/>
                        </a:solidFill>
                        <a:latin typeface="Utopia Std" panose="02040603060506020204" pitchFamily="18" charset="77"/>
                        <a:cs typeface="Cambria"/>
                      </a:endParaRPr>
                    </a:p>
                  </a:txBody>
                  <a:tcPr marL="36000" marR="0" marT="72000" marB="0">
                    <a:solidFill>
                      <a:srgbClr val="DD0029"/>
                    </a:solidFill>
                  </a:tcPr>
                </a:tc>
                <a:extLst>
                  <a:ext uri="{0D108BD9-81ED-4DB2-BD59-A6C34878D82A}">
                    <a16:rowId xmlns:a16="http://schemas.microsoft.com/office/drawing/2014/main" val="10004"/>
                  </a:ext>
                </a:extLst>
              </a:tr>
              <a:tr h="319277">
                <a:tc>
                  <a:txBody>
                    <a:bodyPr/>
                    <a:lstStyle/>
                    <a:p>
                      <a:pPr marL="31750" algn="l">
                        <a:lnSpc>
                          <a:spcPct val="100000"/>
                        </a:lnSpc>
                        <a:spcBef>
                          <a:spcPts val="254"/>
                        </a:spcBef>
                      </a:pPr>
                      <a:r>
                        <a:rPr sz="1500" b="0" i="0" spc="-55" dirty="0">
                          <a:latin typeface="Utopia Std" panose="02040603060506020204" pitchFamily="18" charset="77"/>
                          <a:cs typeface="Cambria"/>
                        </a:rPr>
                        <a:t>2.1</a:t>
                      </a:r>
                      <a:r>
                        <a:rPr sz="1500" b="0" i="0" spc="275" dirty="0">
                          <a:latin typeface="Utopia Std" panose="02040603060506020204" pitchFamily="18" charset="77"/>
                          <a:cs typeface="Cambria"/>
                        </a:rPr>
                        <a:t> </a:t>
                      </a:r>
                      <a:r>
                        <a:rPr sz="1500" b="0" i="0" spc="20" dirty="0">
                          <a:latin typeface="Utopia Std" panose="02040603060506020204" pitchFamily="18" charset="77"/>
                          <a:cs typeface="Cambria"/>
                        </a:rPr>
                        <a:t>Concept </a:t>
                      </a:r>
                      <a:r>
                        <a:rPr sz="1500" b="0" i="0" spc="5" dirty="0">
                          <a:latin typeface="Utopia Std" panose="02040603060506020204" pitchFamily="18" charset="77"/>
                          <a:cs typeface="Cambria"/>
                        </a:rPr>
                        <a:t>copy</a:t>
                      </a:r>
                      <a:r>
                        <a:rPr sz="1500" b="0" i="0" spc="25" dirty="0">
                          <a:latin typeface="Utopia Std" panose="02040603060506020204" pitchFamily="18" charset="77"/>
                          <a:cs typeface="Cambria"/>
                        </a:rPr>
                        <a:t> </a:t>
                      </a:r>
                      <a:r>
                        <a:rPr sz="1500" b="0" i="0" spc="-45" dirty="0">
                          <a:latin typeface="Utopia Std" panose="02040603060506020204" pitchFamily="18" charset="77"/>
                          <a:cs typeface="Cambria"/>
                        </a:rPr>
                        <a:t>en</a:t>
                      </a:r>
                      <a:r>
                        <a:rPr sz="1500" b="0" i="0" spc="25" dirty="0">
                          <a:latin typeface="Utopia Std" panose="02040603060506020204" pitchFamily="18" charset="77"/>
                          <a:cs typeface="Cambria"/>
                        </a:rPr>
                        <a:t> </a:t>
                      </a:r>
                      <a:r>
                        <a:rPr sz="1500" b="0" i="0" spc="-40" dirty="0">
                          <a:latin typeface="Utopia Std" panose="02040603060506020204" pitchFamily="18" charset="77"/>
                          <a:cs typeface="Cambria"/>
                        </a:rPr>
                        <a:t>kopregels</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sz="1500" b="0" i="0" strike="noStrike" spc="-110" dirty="0">
                          <a:solidFill>
                            <a:schemeClr val="bg1"/>
                          </a:solidFill>
                          <a:latin typeface="Utopia Std" panose="02040603060506020204" pitchFamily="18" charset="77"/>
                          <a:cs typeface="Cambria"/>
                          <a:hlinkClick r:id="rId12" action="ppaction://hlinksldjump">
                            <a:extLst>
                              <a:ext uri="{A12FA001-AC4F-418D-AE19-62706E023703}">
                                <ahyp:hlinkClr xmlns:ahyp="http://schemas.microsoft.com/office/drawing/2018/hyperlinkcolor" val="tx"/>
                              </a:ext>
                            </a:extLst>
                          </a:hlinkClick>
                        </a:rPr>
                        <a:t>1</a:t>
                      </a:r>
                      <a:r>
                        <a:rPr lang="nl-NL" sz="1500" b="0" i="0" strike="noStrike" spc="-110" dirty="0">
                          <a:solidFill>
                            <a:schemeClr val="bg1"/>
                          </a:solidFill>
                          <a:latin typeface="Utopia Std" panose="02040603060506020204" pitchFamily="18" charset="77"/>
                          <a:cs typeface="Cambria"/>
                          <a:hlinkClick r:id="rId12" action="ppaction://hlinksldjump">
                            <a:extLst>
                              <a:ext uri="{A12FA001-AC4F-418D-AE19-62706E023703}">
                                <ahyp:hlinkClr xmlns:ahyp="http://schemas.microsoft.com/office/drawing/2018/hyperlinkcolor" val="tx"/>
                              </a:ext>
                            </a:extLst>
                          </a:hlinkClick>
                        </a:rPr>
                        <a:t>4</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185" algn="ctr">
                        <a:lnSpc>
                          <a:spcPct val="100000"/>
                        </a:lnSpc>
                        <a:spcBef>
                          <a:spcPts val="265"/>
                        </a:spcBef>
                      </a:pPr>
                      <a:endParaRPr sz="1500" b="0" i="0" spc="-45" dirty="0">
                        <a:latin typeface="Utopia Std" panose="02040603060506020204" pitchFamily="18" charset="77"/>
                        <a:cs typeface="Cambria"/>
                      </a:endParaRPr>
                    </a:p>
                  </a:txBody>
                  <a:tcPr marL="0" marR="0" marT="72000" marB="0"/>
                </a:tc>
                <a:tc>
                  <a:txBody>
                    <a:bodyPr/>
                    <a:lstStyle/>
                    <a:p>
                      <a:pPr marL="51435" algn="ctr">
                        <a:lnSpc>
                          <a:spcPct val="100000"/>
                        </a:lnSpc>
                        <a:spcBef>
                          <a:spcPts val="265"/>
                        </a:spcBef>
                      </a:pPr>
                      <a:endParaRPr sz="1500" b="0" i="0" spc="-30" dirty="0">
                        <a:latin typeface="Utopia Std" panose="02040603060506020204" pitchFamily="18" charset="77"/>
                        <a:cs typeface="Cambria"/>
                      </a:endParaRPr>
                    </a:p>
                  </a:txBody>
                  <a:tcPr marL="0" marR="0" marT="72000" marB="0"/>
                </a:tc>
                <a:tc>
                  <a:txBody>
                    <a:bodyPr/>
                    <a:lstStyle/>
                    <a:p>
                      <a:pPr marR="24130" algn="ctr">
                        <a:lnSpc>
                          <a:spcPct val="100000"/>
                        </a:lnSpc>
                        <a:spcBef>
                          <a:spcPts val="265"/>
                        </a:spcBef>
                      </a:pPr>
                      <a:endParaRPr sz="1500" b="0" i="0" spc="-105" dirty="0">
                        <a:latin typeface="Utopia Std" panose="02040603060506020204" pitchFamily="18" charset="77"/>
                        <a:cs typeface="Cambria"/>
                      </a:endParaRPr>
                    </a:p>
                  </a:txBody>
                  <a:tcPr marL="0" marR="0" marT="72000" marB="0"/>
                </a:tc>
                <a:extLst>
                  <a:ext uri="{0D108BD9-81ED-4DB2-BD59-A6C34878D82A}">
                    <a16:rowId xmlns:a16="http://schemas.microsoft.com/office/drawing/2014/main" val="10005"/>
                  </a:ext>
                </a:extLst>
              </a:tr>
              <a:tr h="317563">
                <a:tc>
                  <a:txBody>
                    <a:bodyPr/>
                    <a:lstStyle/>
                    <a:p>
                      <a:pPr marL="31750" algn="l">
                        <a:lnSpc>
                          <a:spcPct val="100000"/>
                        </a:lnSpc>
                        <a:spcBef>
                          <a:spcPts val="254"/>
                        </a:spcBef>
                      </a:pPr>
                      <a:r>
                        <a:rPr sz="1500" b="0" i="0" spc="-25" dirty="0">
                          <a:latin typeface="Utopia Std" panose="02040603060506020204" pitchFamily="18" charset="77"/>
                          <a:cs typeface="Cambria"/>
                        </a:rPr>
                        <a:t>2.2</a:t>
                      </a:r>
                      <a:r>
                        <a:rPr sz="1500" b="0" i="0" spc="135" dirty="0">
                          <a:latin typeface="Utopia Std" panose="02040603060506020204" pitchFamily="18" charset="77"/>
                          <a:cs typeface="Cambria"/>
                        </a:rPr>
                        <a:t> </a:t>
                      </a:r>
                      <a:r>
                        <a:rPr sz="1500" b="0" i="0" spc="-10" dirty="0">
                          <a:latin typeface="Utopia Std" panose="02040603060506020204" pitchFamily="18" charset="77"/>
                          <a:cs typeface="Cambria"/>
                        </a:rPr>
                        <a:t>Format</a:t>
                      </a:r>
                      <a:r>
                        <a:rPr sz="1500" b="0" i="0" spc="15" dirty="0">
                          <a:latin typeface="Utopia Std" panose="02040603060506020204" pitchFamily="18" charset="77"/>
                          <a:cs typeface="Cambria"/>
                        </a:rPr>
                        <a:t> </a:t>
                      </a:r>
                      <a:r>
                        <a:rPr sz="1500" b="0" i="0" spc="-25" dirty="0">
                          <a:latin typeface="Utopia Std" panose="02040603060506020204" pitchFamily="18" charset="77"/>
                          <a:cs typeface="Cambria"/>
                        </a:rPr>
                        <a:t>testimonials</a:t>
                      </a:r>
                      <a:endParaRPr sz="1500" b="0" i="0" dirty="0">
                        <a:latin typeface="Utopia Std" panose="02040603060506020204" pitchFamily="18" charset="77"/>
                        <a:cs typeface="Cambria"/>
                      </a:endParaRPr>
                    </a:p>
                  </a:txBody>
                  <a:tcPr marL="0" marR="0" marT="72000" marB="0"/>
                </a:tc>
                <a:tc>
                  <a:txBody>
                    <a:bodyPr/>
                    <a:lstStyle/>
                    <a:p>
                      <a:pPr marR="202565" algn="ctr">
                        <a:lnSpc>
                          <a:spcPct val="100000"/>
                        </a:lnSpc>
                        <a:spcBef>
                          <a:spcPts val="254"/>
                        </a:spcBef>
                      </a:pPr>
                      <a:r>
                        <a:rPr sz="1500" b="0" i="0" strike="noStrike" spc="-120" dirty="0">
                          <a:solidFill>
                            <a:schemeClr val="bg1"/>
                          </a:solidFill>
                          <a:latin typeface="Utopia Std" panose="02040603060506020204" pitchFamily="18" charset="77"/>
                          <a:cs typeface="Cambria"/>
                          <a:hlinkClick r:id="rId13" action="ppaction://hlinksldjump">
                            <a:extLst>
                              <a:ext uri="{A12FA001-AC4F-418D-AE19-62706E023703}">
                                <ahyp:hlinkClr xmlns:ahyp="http://schemas.microsoft.com/office/drawing/2018/hyperlinkcolor" val="tx"/>
                              </a:ext>
                            </a:extLst>
                          </a:hlinkClick>
                        </a:rPr>
                        <a:t>1</a:t>
                      </a:r>
                      <a:r>
                        <a:rPr lang="nl-NL" sz="1500" b="0" i="0" strike="noStrike" spc="-120" dirty="0">
                          <a:solidFill>
                            <a:schemeClr val="bg1"/>
                          </a:solidFill>
                          <a:latin typeface="Utopia Std" panose="02040603060506020204" pitchFamily="18" charset="77"/>
                          <a:cs typeface="Cambria"/>
                          <a:hlinkClick r:id="rId13" action="ppaction://hlinksldjump">
                            <a:extLst>
                              <a:ext uri="{A12FA001-AC4F-418D-AE19-62706E023703}">
                                <ahyp:hlinkClr xmlns:ahyp="http://schemas.microsoft.com/office/drawing/2018/hyperlinkcolor" val="tx"/>
                              </a:ext>
                            </a:extLst>
                          </a:hlinkClick>
                        </a:rPr>
                        <a:t>8</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18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L="51435" algn="ctr">
                        <a:lnSpc>
                          <a:spcPct val="100000"/>
                        </a:lnSpc>
                        <a:spcBef>
                          <a:spcPts val="254"/>
                        </a:spcBef>
                      </a:pPr>
                      <a:endParaRPr sz="1500" b="0" i="0" spc="-50" dirty="0">
                        <a:latin typeface="Utopia Std" panose="02040603060506020204" pitchFamily="18" charset="77"/>
                        <a:cs typeface="Cambria"/>
                      </a:endParaRPr>
                    </a:p>
                  </a:txBody>
                  <a:tcPr marL="0" marR="0" marT="72000" marB="0"/>
                </a:tc>
                <a:tc>
                  <a:txBody>
                    <a:bodyPr/>
                    <a:lstStyle/>
                    <a:p>
                      <a:pPr marR="24130" algn="ctr">
                        <a:lnSpc>
                          <a:spcPct val="100000"/>
                        </a:lnSpc>
                        <a:spcBef>
                          <a:spcPts val="254"/>
                        </a:spcBef>
                      </a:pPr>
                      <a:endParaRPr sz="1500" b="0" i="0" spc="-120" dirty="0">
                        <a:latin typeface="Utopia Std" panose="02040603060506020204" pitchFamily="18" charset="77"/>
                        <a:cs typeface="Cambria"/>
                      </a:endParaRPr>
                    </a:p>
                  </a:txBody>
                  <a:tcPr marL="0" marR="0" marT="72000" marB="0"/>
                </a:tc>
                <a:extLst>
                  <a:ext uri="{0D108BD9-81ED-4DB2-BD59-A6C34878D82A}">
                    <a16:rowId xmlns:a16="http://schemas.microsoft.com/office/drawing/2014/main" val="10006"/>
                  </a:ext>
                </a:extLst>
              </a:tr>
              <a:tr h="285299">
                <a:tc>
                  <a:txBody>
                    <a:bodyPr/>
                    <a:lstStyle/>
                    <a:p>
                      <a:pPr marL="31750" algn="l">
                        <a:lnSpc>
                          <a:spcPct val="100000"/>
                        </a:lnSpc>
                        <a:spcBef>
                          <a:spcPts val="1505"/>
                        </a:spcBef>
                      </a:pPr>
                      <a:r>
                        <a:rPr sz="1500" b="0" i="0" spc="-30" dirty="0">
                          <a:latin typeface="Utopia Std" panose="02040603060506020204" pitchFamily="18" charset="77"/>
                          <a:cs typeface="Cambria"/>
                        </a:rPr>
                        <a:t>2.3</a:t>
                      </a:r>
                      <a:r>
                        <a:rPr sz="1500" b="0" i="0" spc="150" dirty="0">
                          <a:latin typeface="Utopia Std" panose="02040603060506020204" pitchFamily="18" charset="77"/>
                          <a:cs typeface="Cambria"/>
                        </a:rPr>
                        <a:t> </a:t>
                      </a:r>
                      <a:r>
                        <a:rPr sz="1500" b="0" i="0" spc="-20" dirty="0">
                          <a:latin typeface="Utopia Std" panose="02040603060506020204" pitchFamily="18" charset="77"/>
                          <a:cs typeface="Cambria"/>
                        </a:rPr>
                        <a:t>Voorbeeld</a:t>
                      </a:r>
                      <a:r>
                        <a:rPr sz="1500" b="0" i="0" spc="15" dirty="0">
                          <a:latin typeface="Utopia Std" panose="02040603060506020204" pitchFamily="18" charset="77"/>
                          <a:cs typeface="Cambria"/>
                        </a:rPr>
                        <a:t> </a:t>
                      </a:r>
                      <a:r>
                        <a:rPr sz="1500" b="0" i="0" spc="-20" dirty="0">
                          <a:latin typeface="Utopia Std" panose="02040603060506020204" pitchFamily="18" charset="77"/>
                          <a:cs typeface="Cambria"/>
                        </a:rPr>
                        <a:t>testimonial</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1505"/>
                        </a:spcBef>
                      </a:pPr>
                      <a:r>
                        <a:rPr sz="1500" b="0" i="0" strike="noStrike" spc="-130" dirty="0">
                          <a:solidFill>
                            <a:schemeClr val="bg1"/>
                          </a:solidFill>
                          <a:latin typeface="Utopia Std" panose="02040603060506020204" pitchFamily="18" charset="77"/>
                          <a:cs typeface="Cambria"/>
                          <a:hlinkClick r:id="rId14" action="ppaction://hlinksldjump">
                            <a:extLst>
                              <a:ext uri="{A12FA001-AC4F-418D-AE19-62706E023703}">
                                <ahyp:hlinkClr xmlns:ahyp="http://schemas.microsoft.com/office/drawing/2018/hyperlinkcolor" val="tx"/>
                              </a:ext>
                            </a:extLst>
                          </a:hlinkClick>
                        </a:rPr>
                        <a:t>1</a:t>
                      </a:r>
                      <a:r>
                        <a:rPr lang="nl-NL" sz="1500" b="0" i="0" strike="noStrike" spc="-130" dirty="0">
                          <a:solidFill>
                            <a:schemeClr val="bg1"/>
                          </a:solidFill>
                          <a:latin typeface="Utopia Std" panose="02040603060506020204" pitchFamily="18" charset="77"/>
                          <a:cs typeface="Cambria"/>
                          <a:hlinkClick r:id="rId14" action="ppaction://hlinksldjump">
                            <a:extLst>
                              <a:ext uri="{A12FA001-AC4F-418D-AE19-62706E023703}">
                                <ahyp:hlinkClr xmlns:ahyp="http://schemas.microsoft.com/office/drawing/2018/hyperlinkcolor" val="tx"/>
                              </a:ext>
                            </a:extLst>
                          </a:hlinkClick>
                        </a:rPr>
                        <a:t>9</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18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L="5143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R="25400" algn="ctr">
                        <a:lnSpc>
                          <a:spcPct val="100000"/>
                        </a:lnSpc>
                        <a:spcBef>
                          <a:spcPts val="254"/>
                        </a:spcBef>
                      </a:pPr>
                      <a:endParaRPr sz="1500" b="0" i="0" spc="-95" dirty="0">
                        <a:latin typeface="Utopia Std" panose="02040603060506020204" pitchFamily="18" charset="77"/>
                        <a:cs typeface="Cambria"/>
                      </a:endParaRPr>
                    </a:p>
                  </a:txBody>
                  <a:tcPr marL="0" marR="0" marT="72000" marB="0"/>
                </a:tc>
                <a:extLst>
                  <a:ext uri="{0D108BD9-81ED-4DB2-BD59-A6C34878D82A}">
                    <a16:rowId xmlns:a16="http://schemas.microsoft.com/office/drawing/2014/main" val="10007"/>
                  </a:ext>
                </a:extLst>
              </a:tr>
              <a:tr h="0">
                <a:tc>
                  <a:txBody>
                    <a:bodyPr/>
                    <a:lstStyle/>
                    <a:p>
                      <a:pPr marL="31750" algn="l">
                        <a:lnSpc>
                          <a:spcPct val="100000"/>
                        </a:lnSpc>
                        <a:spcBef>
                          <a:spcPts val="254"/>
                        </a:spcBef>
                      </a:pPr>
                      <a:r>
                        <a:rPr sz="1500" b="0" i="0" spc="-45" dirty="0">
                          <a:latin typeface="Utopia Std" panose="02040603060506020204" pitchFamily="18" charset="77"/>
                          <a:cs typeface="Cambria"/>
                        </a:rPr>
                        <a:t>2.4</a:t>
                      </a:r>
                      <a:r>
                        <a:rPr sz="1500" b="0" i="0" spc="204" dirty="0">
                          <a:latin typeface="Utopia Std" panose="02040603060506020204" pitchFamily="18" charset="77"/>
                          <a:cs typeface="Cambria"/>
                        </a:rPr>
                        <a:t> </a:t>
                      </a:r>
                      <a:r>
                        <a:rPr sz="1500" b="0" i="0" spc="-10" dirty="0">
                          <a:latin typeface="Utopia Std" panose="02040603060506020204" pitchFamily="18" charset="77"/>
                          <a:cs typeface="Cambria"/>
                        </a:rPr>
                        <a:t>Format</a:t>
                      </a:r>
                      <a:r>
                        <a:rPr sz="1500" b="0" i="0" spc="15" dirty="0">
                          <a:latin typeface="Utopia Std" panose="02040603060506020204" pitchFamily="18" charset="77"/>
                          <a:cs typeface="Cambria"/>
                        </a:rPr>
                        <a:t> </a:t>
                      </a:r>
                      <a:r>
                        <a:rPr sz="1500" b="0" i="0" spc="-35" dirty="0" err="1">
                          <a:latin typeface="Utopia Std" panose="02040603060506020204" pitchFamily="18" charset="77"/>
                          <a:cs typeface="Cambria"/>
                        </a:rPr>
                        <a:t>vacaturetekst</a:t>
                      </a:r>
                      <a:endParaRPr lang="nl-NL" sz="1500" b="0" i="0" spc="-35"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sz="1500" b="0" i="0" strike="noStrike" spc="-85" dirty="0">
                          <a:solidFill>
                            <a:schemeClr val="bg1"/>
                          </a:solidFill>
                          <a:latin typeface="Utopia Std" panose="02040603060506020204" pitchFamily="18" charset="77"/>
                          <a:cs typeface="Cambria"/>
                          <a:hlinkClick r:id="rId15" action="ppaction://hlinksldjump">
                            <a:extLst>
                              <a:ext uri="{A12FA001-AC4F-418D-AE19-62706E023703}">
                                <ahyp:hlinkClr xmlns:ahyp="http://schemas.microsoft.com/office/drawing/2018/hyperlinkcolor" val="tx"/>
                              </a:ext>
                            </a:extLst>
                          </a:hlinkClick>
                        </a:rPr>
                        <a:t>2</a:t>
                      </a:r>
                      <a:r>
                        <a:rPr lang="nl-NL" sz="1500" b="0" i="0" strike="noStrike" spc="-85" dirty="0">
                          <a:solidFill>
                            <a:schemeClr val="bg1"/>
                          </a:solidFill>
                          <a:latin typeface="Utopia Std" panose="02040603060506020204" pitchFamily="18" charset="77"/>
                          <a:cs typeface="Cambria"/>
                          <a:hlinkClick r:id="rId15" action="ppaction://hlinksldjump">
                            <a:extLst>
                              <a:ext uri="{A12FA001-AC4F-418D-AE19-62706E023703}">
                                <ahyp:hlinkClr xmlns:ahyp="http://schemas.microsoft.com/office/drawing/2018/hyperlinkcolor" val="tx"/>
                              </a:ext>
                            </a:extLst>
                          </a:hlinkClick>
                        </a:rPr>
                        <a:t>3</a:t>
                      </a:r>
                      <a:endParaRPr lang="nl-NL" sz="1500" b="0" i="0" strike="noStrike" spc="-85"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18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L="5143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R="25400" algn="ctr">
                        <a:lnSpc>
                          <a:spcPct val="100000"/>
                        </a:lnSpc>
                        <a:spcBef>
                          <a:spcPts val="254"/>
                        </a:spcBef>
                      </a:pPr>
                      <a:endParaRPr sz="1500" b="0" i="0" spc="-95" dirty="0">
                        <a:latin typeface="Utopia Std" panose="02040603060506020204" pitchFamily="18" charset="77"/>
                        <a:cs typeface="Cambria"/>
                      </a:endParaRPr>
                    </a:p>
                  </a:txBody>
                  <a:tcPr marL="0" marR="0" marT="72000" marB="0"/>
                </a:tc>
                <a:extLst>
                  <a:ext uri="{0D108BD9-81ED-4DB2-BD59-A6C34878D82A}">
                    <a16:rowId xmlns:a16="http://schemas.microsoft.com/office/drawing/2014/main" val="1539827863"/>
                  </a:ext>
                </a:extLst>
              </a:tr>
              <a:tr h="285299">
                <a:tc>
                  <a:txBody>
                    <a:bodyPr/>
                    <a:lstStyle/>
                    <a:p>
                      <a:pPr marL="31750" algn="l">
                        <a:lnSpc>
                          <a:spcPct val="100000"/>
                        </a:lnSpc>
                        <a:spcBef>
                          <a:spcPts val="254"/>
                        </a:spcBef>
                      </a:pPr>
                      <a:r>
                        <a:rPr lang="nl-NL" sz="1500" b="0" i="0" dirty="0">
                          <a:latin typeface="Utopia Std" panose="02040603060506020204" pitchFamily="18" charset="77"/>
                          <a:cs typeface="Cambria"/>
                        </a:rPr>
                        <a:t>2.5 Informele vacaturetekst opbouw</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spc="-85" dirty="0">
                          <a:solidFill>
                            <a:schemeClr val="bg1"/>
                          </a:solidFill>
                          <a:latin typeface="Utopia Std" panose="02040603060506020204" pitchFamily="18" charset="77"/>
                          <a:cs typeface="Cambria"/>
                          <a:hlinkClick r:id="rId16" action="ppaction://hlinksldjump"/>
                        </a:rPr>
                        <a:t>24</a:t>
                      </a:r>
                      <a:endParaRPr lang="nl-NL" sz="1500" b="0" i="0" strike="noStrike" spc="-85"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18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L="5143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R="25400" algn="ctr">
                        <a:lnSpc>
                          <a:spcPct val="100000"/>
                        </a:lnSpc>
                        <a:spcBef>
                          <a:spcPts val="254"/>
                        </a:spcBef>
                      </a:pPr>
                      <a:endParaRPr sz="1500" b="0" i="0" spc="-95" dirty="0">
                        <a:latin typeface="Utopia Std" panose="02040603060506020204" pitchFamily="18" charset="77"/>
                        <a:cs typeface="Cambria"/>
                      </a:endParaRPr>
                    </a:p>
                  </a:txBody>
                  <a:tcPr marL="0" marR="0" marT="72000" marB="0"/>
                </a:tc>
                <a:extLst>
                  <a:ext uri="{0D108BD9-81ED-4DB2-BD59-A6C34878D82A}">
                    <a16:rowId xmlns:a16="http://schemas.microsoft.com/office/drawing/2014/main" val="2142167621"/>
                  </a:ext>
                </a:extLst>
              </a:tr>
              <a:tr h="285299">
                <a:tc>
                  <a:txBody>
                    <a:bodyPr/>
                    <a:lstStyle/>
                    <a:p>
                      <a:pPr marL="31750" algn="l">
                        <a:lnSpc>
                          <a:spcPct val="100000"/>
                        </a:lnSpc>
                        <a:spcBef>
                          <a:spcPts val="254"/>
                        </a:spcBef>
                      </a:pPr>
                      <a:r>
                        <a:rPr lang="nl-NL" sz="1500" b="0" i="0" dirty="0">
                          <a:latin typeface="Utopia Std" panose="02040603060506020204" pitchFamily="18" charset="77"/>
                          <a:cs typeface="Cambria"/>
                        </a:rPr>
                        <a:t>2.6 Voorbeeld informele vacaturetekst</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17" action="ppaction://hlinksldjump"/>
                        </a:rPr>
                        <a:t>28</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18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L="5143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R="25400" algn="ctr">
                        <a:lnSpc>
                          <a:spcPct val="100000"/>
                        </a:lnSpc>
                        <a:spcBef>
                          <a:spcPts val="254"/>
                        </a:spcBef>
                      </a:pPr>
                      <a:endParaRPr sz="1500" b="0" i="0" spc="-95" dirty="0">
                        <a:latin typeface="Utopia Std" panose="02040603060506020204" pitchFamily="18" charset="77"/>
                        <a:cs typeface="Cambria"/>
                      </a:endParaRPr>
                    </a:p>
                  </a:txBody>
                  <a:tcPr marL="0" marR="0" marT="72000" marB="0"/>
                </a:tc>
                <a:extLst>
                  <a:ext uri="{0D108BD9-81ED-4DB2-BD59-A6C34878D82A}">
                    <a16:rowId xmlns:a16="http://schemas.microsoft.com/office/drawing/2014/main" val="3842178759"/>
                  </a:ext>
                </a:extLst>
              </a:tr>
              <a:tr h="285299">
                <a:tc>
                  <a:txBody>
                    <a:bodyPr/>
                    <a:lstStyle/>
                    <a:p>
                      <a:pPr marL="31750" algn="l">
                        <a:lnSpc>
                          <a:spcPct val="100000"/>
                        </a:lnSpc>
                        <a:spcBef>
                          <a:spcPts val="254"/>
                        </a:spcBef>
                      </a:pPr>
                      <a:r>
                        <a:rPr lang="nl-NL" sz="1500" b="0" i="0" dirty="0">
                          <a:latin typeface="Utopia Std" panose="02040603060506020204" pitchFamily="18" charset="77"/>
                          <a:cs typeface="Cambria"/>
                        </a:rPr>
                        <a:t>2.7 Formele vacaturetekst opbouw</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18" action="ppaction://hlinksldjump"/>
                        </a:rPr>
                        <a:t>30</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18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L="5143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R="25400" algn="ctr">
                        <a:lnSpc>
                          <a:spcPct val="100000"/>
                        </a:lnSpc>
                        <a:spcBef>
                          <a:spcPts val="254"/>
                        </a:spcBef>
                      </a:pPr>
                      <a:endParaRPr sz="1500" b="0" i="0" spc="-95" dirty="0">
                        <a:latin typeface="Utopia Std" panose="02040603060506020204" pitchFamily="18" charset="77"/>
                        <a:cs typeface="Cambria"/>
                      </a:endParaRPr>
                    </a:p>
                  </a:txBody>
                  <a:tcPr marL="0" marR="0" marT="72000" marB="0"/>
                </a:tc>
                <a:extLst>
                  <a:ext uri="{0D108BD9-81ED-4DB2-BD59-A6C34878D82A}">
                    <a16:rowId xmlns:a16="http://schemas.microsoft.com/office/drawing/2014/main" val="3552351950"/>
                  </a:ext>
                </a:extLst>
              </a:tr>
              <a:tr h="285299">
                <a:tc>
                  <a:txBody>
                    <a:bodyPr/>
                    <a:lstStyle/>
                    <a:p>
                      <a:pPr marL="31750" algn="l">
                        <a:lnSpc>
                          <a:spcPct val="100000"/>
                        </a:lnSpc>
                        <a:spcBef>
                          <a:spcPts val="254"/>
                        </a:spcBef>
                      </a:pPr>
                      <a:r>
                        <a:rPr lang="nl-NL" sz="1500" b="0" i="0" dirty="0">
                          <a:latin typeface="Utopia Std" panose="02040603060506020204" pitchFamily="18" charset="77"/>
                          <a:cs typeface="Cambria"/>
                        </a:rPr>
                        <a:t>2.8 Voorbeeld formele vacaturetekst</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19" action="ppaction://hlinksldjump"/>
                        </a:rPr>
                        <a:t>34</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18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L="5143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R="25400" algn="ctr">
                        <a:lnSpc>
                          <a:spcPct val="100000"/>
                        </a:lnSpc>
                        <a:spcBef>
                          <a:spcPts val="254"/>
                        </a:spcBef>
                      </a:pPr>
                      <a:endParaRPr sz="1500" b="0" i="0" spc="-95" dirty="0">
                        <a:latin typeface="Utopia Std" panose="02040603060506020204" pitchFamily="18" charset="77"/>
                        <a:cs typeface="Cambria"/>
                      </a:endParaRPr>
                    </a:p>
                  </a:txBody>
                  <a:tcPr marL="0" marR="0" marT="72000" marB="0"/>
                </a:tc>
                <a:extLst>
                  <a:ext uri="{0D108BD9-81ED-4DB2-BD59-A6C34878D82A}">
                    <a16:rowId xmlns:a16="http://schemas.microsoft.com/office/drawing/2014/main" val="2069636367"/>
                  </a:ext>
                </a:extLst>
              </a:tr>
              <a:tr h="285299">
                <a:tc>
                  <a:txBody>
                    <a:bodyPr/>
                    <a:lstStyle/>
                    <a:p>
                      <a:pPr marL="31750" algn="l">
                        <a:lnSpc>
                          <a:spcPct val="100000"/>
                        </a:lnSpc>
                        <a:spcBef>
                          <a:spcPts val="254"/>
                        </a:spcBef>
                      </a:pPr>
                      <a:r>
                        <a:rPr lang="nl-NL" sz="1500" b="0" i="0" dirty="0">
                          <a:latin typeface="Utopia Std" panose="02040603060506020204" pitchFamily="18" charset="77"/>
                          <a:cs typeface="Cambria"/>
                        </a:rPr>
                        <a:t>2.9 Diversiteit &amp; </a:t>
                      </a:r>
                      <a:r>
                        <a:rPr lang="nl-NL" sz="1500" b="0" i="0" dirty="0" err="1">
                          <a:latin typeface="Utopia Std" panose="02040603060506020204" pitchFamily="18" charset="77"/>
                          <a:cs typeface="Cambria"/>
                        </a:rPr>
                        <a:t>Inclusiviteit</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20" action="ppaction://hlinksldjump"/>
                        </a:rPr>
                        <a:t>36</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tc>
                  <a:txBody>
                    <a:bodyPr/>
                    <a:lstStyle/>
                    <a:p>
                      <a:pPr marL="21018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L="51435" algn="ctr">
                        <a:lnSpc>
                          <a:spcPct val="100000"/>
                        </a:lnSpc>
                        <a:spcBef>
                          <a:spcPts val="254"/>
                        </a:spcBef>
                      </a:pPr>
                      <a:endParaRPr sz="1500" b="0" i="0" spc="-45" dirty="0">
                        <a:latin typeface="Utopia Std" panose="02040603060506020204" pitchFamily="18" charset="77"/>
                        <a:cs typeface="Cambria"/>
                      </a:endParaRPr>
                    </a:p>
                  </a:txBody>
                  <a:tcPr marL="0" marR="0" marT="72000" marB="0"/>
                </a:tc>
                <a:tc>
                  <a:txBody>
                    <a:bodyPr/>
                    <a:lstStyle/>
                    <a:p>
                      <a:pPr marR="25400" algn="ctr">
                        <a:lnSpc>
                          <a:spcPct val="100000"/>
                        </a:lnSpc>
                        <a:spcBef>
                          <a:spcPts val="254"/>
                        </a:spcBef>
                      </a:pPr>
                      <a:endParaRPr sz="1500" b="0" i="0" spc="-95" dirty="0">
                        <a:latin typeface="Utopia Std" panose="02040603060506020204" pitchFamily="18" charset="77"/>
                        <a:cs typeface="Cambria"/>
                      </a:endParaRPr>
                    </a:p>
                  </a:txBody>
                  <a:tcPr marL="0" marR="0" marT="72000" marB="0"/>
                </a:tc>
                <a:extLst>
                  <a:ext uri="{0D108BD9-81ED-4DB2-BD59-A6C34878D82A}">
                    <a16:rowId xmlns:a16="http://schemas.microsoft.com/office/drawing/2014/main" val="355044259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30</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3" name="object 3"/>
          <p:cNvSpPr txBox="1"/>
          <p:nvPr/>
        </p:nvSpPr>
        <p:spPr>
          <a:xfrm>
            <a:off x="1535300" y="2255601"/>
            <a:ext cx="7520940" cy="3265509"/>
          </a:xfrm>
          <a:prstGeom prst="rect">
            <a:avLst/>
          </a:prstGeom>
        </p:spPr>
        <p:txBody>
          <a:bodyPr vert="horz" wrap="square" lIns="0" tIns="68580" rIns="0" bIns="0" rtlCol="0" anchor="t">
            <a:spAutoFit/>
          </a:bodyPr>
          <a:lstStyle/>
          <a:p>
            <a:pPr marL="14400">
              <a:lnSpc>
                <a:spcPct val="128000"/>
              </a:lnSpc>
              <a:spcBef>
                <a:spcPts val="540"/>
              </a:spcBef>
            </a:pPr>
            <a:r>
              <a:rPr sz="1300" dirty="0">
                <a:latin typeface="Utopia Std" panose="02040603060506020204" pitchFamily="18" charset="77"/>
                <a:cs typeface="Cambria"/>
              </a:rPr>
              <a:t>De </a:t>
            </a:r>
            <a:r>
              <a:rPr sz="1300" dirty="0" err="1">
                <a:latin typeface="Utopia Std" panose="02040603060506020204" pitchFamily="18" charset="77"/>
                <a:cs typeface="Cambria"/>
              </a:rPr>
              <a:t>opbouw</a:t>
            </a:r>
            <a:r>
              <a:rPr sz="1300" dirty="0">
                <a:latin typeface="Utopia Std" panose="02040603060506020204" pitchFamily="18" charset="77"/>
                <a:cs typeface="Cambria"/>
              </a:rPr>
              <a:t> is als </a:t>
            </a:r>
            <a:r>
              <a:rPr sz="1300" dirty="0" err="1">
                <a:latin typeface="Utopia Std" panose="02040603060506020204" pitchFamily="18" charset="77"/>
                <a:cs typeface="Cambria"/>
              </a:rPr>
              <a:t>volgt</a:t>
            </a:r>
            <a:r>
              <a:rPr sz="1300" dirty="0">
                <a:latin typeface="Utopia Std" panose="02040603060506020204" pitchFamily="18" charset="77"/>
                <a:cs typeface="Cambria"/>
              </a:rPr>
              <a:t>:</a:t>
            </a:r>
            <a:endParaRPr lang="nl-NL" sz="1300" dirty="0">
              <a:latin typeface="Utopia Std" panose="02040603060506020204" pitchFamily="18" charset="77"/>
              <a:cs typeface="Cambria"/>
            </a:endParaRPr>
          </a:p>
          <a:p>
            <a:pPr marL="14400">
              <a:lnSpc>
                <a:spcPct val="128000"/>
              </a:lnSpc>
              <a:spcBef>
                <a:spcPts val="540"/>
              </a:spcBef>
            </a:pPr>
            <a:endParaRPr lang="en-US" sz="1300" dirty="0">
              <a:latin typeface="Utopia Std" panose="02040603060506020204" pitchFamily="18" charset="77"/>
              <a:ea typeface="Cambria"/>
              <a:cs typeface="Cambria"/>
            </a:endParaRPr>
          </a:p>
          <a:p>
            <a:pPr marL="14400" indent="-229235">
              <a:lnSpc>
                <a:spcPct val="128000"/>
              </a:lnSpc>
              <a:spcBef>
                <a:spcPts val="440"/>
              </a:spcBef>
              <a:buAutoNum type="arabicPeriod"/>
              <a:tabLst>
                <a:tab pos="241935" algn="l"/>
              </a:tabLst>
            </a:pPr>
            <a:r>
              <a:rPr sz="1300" b="1" dirty="0">
                <a:latin typeface="Utopia Std" panose="02040603060506020204" pitchFamily="18" charset="77"/>
                <a:cs typeface="Cambria"/>
              </a:rPr>
              <a:t>Functienaam</a:t>
            </a:r>
          </a:p>
          <a:p>
            <a:pPr marL="14400">
              <a:lnSpc>
                <a:spcPct val="128000"/>
              </a:lnSpc>
              <a:spcBef>
                <a:spcPts val="439"/>
              </a:spcBef>
            </a:pPr>
            <a:r>
              <a:rPr sz="1300" dirty="0">
                <a:latin typeface="Utopia Std" panose="02040603060506020204" pitchFamily="18" charset="77"/>
                <a:cs typeface="Cambria"/>
              </a:rPr>
              <a:t>Gebruik de naam waar de kandidaat op zal </a:t>
            </a:r>
            <a:r>
              <a:rPr sz="1300" dirty="0" err="1">
                <a:latin typeface="Utopia Std" panose="02040603060506020204" pitchFamily="18" charset="77"/>
                <a:cs typeface="Cambria"/>
              </a:rPr>
              <a:t>zoeken</a:t>
            </a:r>
            <a:r>
              <a:rPr sz="1300" dirty="0">
                <a:latin typeface="Utopia Std" panose="02040603060506020204" pitchFamily="18" charset="77"/>
                <a:cs typeface="Cambria"/>
              </a:rPr>
              <a:t>.</a:t>
            </a:r>
            <a:br>
              <a:rPr lang="nl-NL" sz="1300" dirty="0">
                <a:latin typeface="Utopia Std" panose="02040603060506020204" pitchFamily="18" charset="77"/>
                <a:cs typeface="Cambria"/>
              </a:rPr>
            </a:br>
            <a:endParaRPr sz="2050" dirty="0">
              <a:latin typeface="Utopia Std" panose="02040603060506020204" pitchFamily="18" charset="77"/>
              <a:cs typeface="Cambria"/>
            </a:endParaRPr>
          </a:p>
          <a:p>
            <a:pPr marL="14400" indent="-229235">
              <a:lnSpc>
                <a:spcPct val="128000"/>
              </a:lnSpc>
              <a:buAutoNum type="arabicPeriod" startAt="2"/>
              <a:tabLst>
                <a:tab pos="241935" algn="l"/>
              </a:tabLst>
            </a:pPr>
            <a:r>
              <a:rPr sz="1300" b="1" dirty="0">
                <a:latin typeface="Utopia Std" panose="02040603060506020204" pitchFamily="18" charset="77"/>
                <a:cs typeface="Cambria"/>
              </a:rPr>
              <a:t>Intro</a:t>
            </a:r>
          </a:p>
          <a:p>
            <a:pPr>
              <a:lnSpc>
                <a:spcPct val="128000"/>
              </a:lnSpc>
              <a:tabLst>
                <a:tab pos="241935" algn="l"/>
              </a:tabLst>
            </a:pPr>
            <a:r>
              <a:rPr lang="nl-NL" sz="1300" dirty="0">
                <a:latin typeface="Utopia Std" panose="02040603060506020204" pitchFamily="18" charset="77"/>
                <a:cs typeface="Cambria"/>
              </a:rPr>
              <a:t>In de intro kom je direct tot de aanleiding van de vacature. Concretiseer de functie en de afdeling waar de kandidaat komt te werken. Hoe gaat de kandidaat het verschil maken?</a:t>
            </a:r>
            <a:endParaRPr sz="1300" dirty="0">
              <a:latin typeface="Utopia Std" panose="02040603060506020204" pitchFamily="18" charset="77"/>
              <a:cs typeface="Cambria"/>
            </a:endParaRPr>
          </a:p>
          <a:p>
            <a:pPr marL="14400">
              <a:lnSpc>
                <a:spcPct val="128000"/>
              </a:lnSpc>
              <a:spcBef>
                <a:spcPts val="5"/>
              </a:spcBef>
            </a:pPr>
            <a:endParaRPr lang="nl-NL" sz="1700" dirty="0">
              <a:latin typeface="Utopia Std" panose="02040603060506020204" pitchFamily="18" charset="77"/>
              <a:cs typeface="Cambria"/>
            </a:endParaRPr>
          </a:p>
          <a:p>
            <a:pPr marR="1308100">
              <a:lnSpc>
                <a:spcPct val="128000"/>
              </a:lnSpc>
              <a:spcBef>
                <a:spcPts val="5"/>
              </a:spcBef>
              <a:tabLst>
                <a:tab pos="241935" algn="l"/>
              </a:tabLst>
            </a:pPr>
            <a:r>
              <a:rPr sz="1300" dirty="0">
                <a:latin typeface="Utopia Std" panose="02040603060506020204" pitchFamily="18" charset="77"/>
                <a:cs typeface="Cambria"/>
              </a:rPr>
              <a:t>De intro wordt afgesloten met een tekst waarin in elk geval de functienaam terugkomt  (m.n. voor SEO-doeleinden).</a:t>
            </a:r>
          </a:p>
        </p:txBody>
      </p:sp>
      <p:sp>
        <p:nvSpPr>
          <p:cNvPr id="5" name="object 2">
            <a:extLst>
              <a:ext uri="{FF2B5EF4-FFF2-40B4-BE49-F238E27FC236}">
                <a16:creationId xmlns:a16="http://schemas.microsoft.com/office/drawing/2014/main" id="{79F829FE-685F-B0A2-D0D7-9412F19C38CE}"/>
              </a:ext>
            </a:extLst>
          </p:cNvPr>
          <p:cNvSpPr txBox="1">
            <a:spLocks noGrp="1"/>
          </p:cNvSpPr>
          <p:nvPr>
            <p:ph type="title"/>
          </p:nvPr>
        </p:nvSpPr>
        <p:spPr>
          <a:xfrm>
            <a:off x="1535300" y="1420442"/>
            <a:ext cx="6326000" cy="443711"/>
          </a:xfrm>
          <a:prstGeom prst="rect">
            <a:avLst/>
          </a:prstGeom>
        </p:spPr>
        <p:txBody>
          <a:bodyPr vert="horz" wrap="square" lIns="0" tIns="12700" rIns="0" bIns="0" rtlCol="0">
            <a:spAutoFit/>
          </a:bodyPr>
          <a:lstStyle/>
          <a:p>
            <a:pPr marL="12700">
              <a:lnSpc>
                <a:spcPct val="100000"/>
              </a:lnSpc>
              <a:spcBef>
                <a:spcPts val="100"/>
              </a:spcBef>
            </a:pPr>
            <a:r>
              <a:rPr lang="nl-NL" b="1" dirty="0">
                <a:latin typeface="Utopia Std Semibold Subhead" panose="02040603060506020204" pitchFamily="18" charset="77"/>
              </a:rPr>
              <a:t>2.7</a:t>
            </a:r>
            <a:r>
              <a:rPr lang="nl-NL" b="1" dirty="0">
                <a:solidFill>
                  <a:srgbClr val="DD0029"/>
                </a:solidFill>
                <a:latin typeface="Utopia Std Semibold Subhead" panose="02040603060506020204" pitchFamily="18" charset="77"/>
              </a:rPr>
              <a:t> Formele</a:t>
            </a:r>
            <a:r>
              <a:rPr b="1" dirty="0">
                <a:latin typeface="Utopia Std Semibold Subhead" panose="02040603060506020204" pitchFamily="18" charset="77"/>
              </a:rPr>
              <a:t> </a:t>
            </a:r>
            <a:r>
              <a:rPr b="1" dirty="0" err="1">
                <a:latin typeface="Utopia Std Semibold Subhead" panose="02040603060506020204" pitchFamily="18" charset="77"/>
              </a:rPr>
              <a:t>vacaturetekst</a:t>
            </a:r>
            <a:r>
              <a:rPr lang="nl-NL" b="1" dirty="0">
                <a:latin typeface="Utopia Std Semibold Subhead" panose="02040603060506020204" pitchFamily="18" charset="77"/>
              </a:rPr>
              <a:t> opbouw</a:t>
            </a:r>
            <a:endParaRPr b="1" dirty="0">
              <a:latin typeface="Utopia Std Semibold Subhead" panose="02040603060506020204" pitchFamily="18" charset="77"/>
            </a:endParaRPr>
          </a:p>
        </p:txBody>
      </p:sp>
    </p:spTree>
    <p:extLst>
      <p:ext uri="{BB962C8B-B14F-4D97-AF65-F5344CB8AC3E}">
        <p14:creationId xmlns:p14="http://schemas.microsoft.com/office/powerpoint/2010/main" val="3374589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31</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1533842" y="2245235"/>
            <a:ext cx="7625715" cy="3072380"/>
          </a:xfrm>
          <a:prstGeom prst="rect">
            <a:avLst/>
          </a:prstGeom>
        </p:spPr>
        <p:txBody>
          <a:bodyPr vert="horz" wrap="square" lIns="0" tIns="68580" rIns="0" bIns="0" rtlCol="0" anchor="t">
            <a:spAutoFit/>
          </a:bodyPr>
          <a:lstStyle/>
          <a:p>
            <a:pPr marL="12700">
              <a:spcBef>
                <a:spcPts val="540"/>
              </a:spcBef>
            </a:pPr>
            <a:r>
              <a:rPr lang="en-US" sz="1300" b="1" dirty="0">
                <a:latin typeface="Utopia Std" panose="02040603060506020204" pitchFamily="18" charset="77"/>
              </a:rPr>
              <a:t>3.   Wat ga je </a:t>
            </a:r>
            <a:r>
              <a:rPr lang="en-US" sz="1300" b="1" dirty="0" err="1">
                <a:latin typeface="Utopia Std" panose="02040603060506020204" pitchFamily="18" charset="77"/>
              </a:rPr>
              <a:t>doen</a:t>
            </a:r>
            <a:r>
              <a:rPr lang="en-US" sz="1300" b="1" dirty="0">
                <a:latin typeface="Utopia Std" panose="02040603060506020204" pitchFamily="18" charset="77"/>
              </a:rPr>
              <a:t>?</a:t>
            </a:r>
            <a:endParaRPr lang="en-US" b="1" dirty="0"/>
          </a:p>
          <a:p>
            <a:pPr marL="12700" marR="5080">
              <a:lnSpc>
                <a:spcPct val="128200"/>
              </a:lnSpc>
            </a:pPr>
            <a:r>
              <a:rPr sz="1300" dirty="0">
                <a:latin typeface="Utopia Std" panose="02040603060506020204" pitchFamily="18" charset="77"/>
                <a:cs typeface="Cambria"/>
              </a:rPr>
              <a:t>In dit </a:t>
            </a:r>
            <a:r>
              <a:rPr sz="1300" dirty="0" err="1">
                <a:latin typeface="Utopia Std" panose="02040603060506020204" pitchFamily="18" charset="77"/>
                <a:cs typeface="Cambria"/>
              </a:rPr>
              <a:t>gedeelte</a:t>
            </a:r>
            <a:r>
              <a:rPr sz="1300" dirty="0">
                <a:latin typeface="Utopia Std" panose="02040603060506020204" pitchFamily="18" charset="77"/>
                <a:cs typeface="Cambria"/>
              </a:rPr>
              <a:t> </a:t>
            </a:r>
            <a:r>
              <a:rPr lang="nl-NL" sz="1300" dirty="0">
                <a:latin typeface="Utopia Std" panose="02040603060506020204" pitchFamily="18" charset="77"/>
                <a:cs typeface="Cambria"/>
              </a:rPr>
              <a:t>beschrijf je</a:t>
            </a:r>
            <a:r>
              <a:rPr sz="1300" dirty="0">
                <a:latin typeface="Utopia Std" panose="02040603060506020204" pitchFamily="18" charset="77"/>
                <a:cs typeface="Cambria"/>
              </a:rPr>
              <a:t> de </a:t>
            </a:r>
            <a:r>
              <a:rPr sz="1300" dirty="0" err="1">
                <a:latin typeface="Utopia Std" panose="02040603060506020204" pitchFamily="18" charset="77"/>
                <a:cs typeface="Cambria"/>
              </a:rPr>
              <a:t>functie</a:t>
            </a:r>
            <a:r>
              <a:rPr sz="1300" dirty="0">
                <a:latin typeface="Utopia Std" panose="02040603060506020204" pitchFamily="18" charset="77"/>
                <a:cs typeface="Cambria"/>
              </a:rPr>
              <a:t> met het overall employer brand (Hoofdstuk 1.1 en 1.2) en één of</a:t>
            </a:r>
            <a:r>
              <a:rPr lang="en-US" sz="1300" dirty="0">
                <a:latin typeface="Utopia Std" panose="02040603060506020204" pitchFamily="18" charset="77"/>
                <a:cs typeface="Cambria"/>
              </a:rPr>
              <a:t> </a:t>
            </a:r>
            <a:r>
              <a:rPr sz="1300" dirty="0" err="1">
                <a:latin typeface="Utopia Std" panose="02040603060506020204" pitchFamily="18" charset="77"/>
                <a:cs typeface="Cambria"/>
              </a:rPr>
              <a:t>meer</a:t>
            </a:r>
            <a:r>
              <a:rPr sz="1300" dirty="0">
                <a:latin typeface="Utopia Std" panose="02040603060506020204" pitchFamily="18" charset="77"/>
                <a:cs typeface="Cambria"/>
              </a:rPr>
              <a:t> van de elementen van het EVP (betekenisvol werk, professionele en persoonlijke uitdaging, vrijheid </a:t>
            </a:r>
            <a:r>
              <a:rPr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sz="1300" dirty="0" err="1">
                <a:latin typeface="Utopia Std" panose="02040603060506020204" pitchFamily="18" charset="77"/>
                <a:cs typeface="Cambria"/>
              </a:rPr>
              <a:t>creativiteit</a:t>
            </a:r>
            <a:r>
              <a:rPr sz="1300" dirty="0">
                <a:latin typeface="Utopia Std" panose="02040603060506020204" pitchFamily="18" charset="77"/>
                <a:cs typeface="Cambria"/>
              </a:rPr>
              <a:t>, faciliterend werkgeverschap) in het achterhoofd. </a:t>
            </a:r>
            <a:endParaRPr lang="nl-NL" sz="1300" dirty="0">
              <a:latin typeface="Utopia Std" panose="02040603060506020204" pitchFamily="18" charset="77"/>
              <a:cs typeface="Cambria"/>
            </a:endParaRPr>
          </a:p>
          <a:p>
            <a:pPr marL="12700" marR="5080">
              <a:lnSpc>
                <a:spcPct val="128200"/>
              </a:lnSpc>
            </a:pPr>
            <a:endParaRPr lang="nl-NL" sz="1300" dirty="0">
              <a:latin typeface="Utopia Std" panose="02040603060506020204" pitchFamily="18" charset="77"/>
              <a:cs typeface="Cambria"/>
            </a:endParaRPr>
          </a:p>
          <a:p>
            <a:pPr marL="12700" marR="5080">
              <a:lnSpc>
                <a:spcPct val="128200"/>
              </a:lnSpc>
            </a:pPr>
            <a:r>
              <a:rPr sz="1300" dirty="0">
                <a:latin typeface="Utopia Std" panose="02040603060506020204" pitchFamily="18" charset="77"/>
                <a:cs typeface="Cambria"/>
              </a:rPr>
              <a:t>Wat ga je voor elkaar krijgen? Wat is </a:t>
            </a:r>
            <a:r>
              <a:rPr sz="1300" dirty="0" err="1">
                <a:latin typeface="Utopia Std" panose="02040603060506020204" pitchFamily="18" charset="77"/>
                <a:cs typeface="Cambria"/>
              </a:rPr>
              <a:t>betekenisvol</a:t>
            </a:r>
            <a:r>
              <a:rPr lang="en-US" sz="1300" dirty="0">
                <a:latin typeface="Utopia Std" panose="02040603060506020204" pitchFamily="18" charset="77"/>
                <a:cs typeface="Cambria"/>
              </a:rPr>
              <a:t> </a:t>
            </a:r>
            <a:r>
              <a:rPr sz="1300" dirty="0" err="1">
                <a:latin typeface="Utopia Std" panose="02040603060506020204" pitchFamily="18" charset="77"/>
                <a:cs typeface="Cambria"/>
              </a:rPr>
              <a:t>aan</a:t>
            </a:r>
            <a:r>
              <a:rPr sz="1300" dirty="0">
                <a:latin typeface="Utopia Std" panose="02040603060506020204" pitchFamily="18" charset="77"/>
                <a:cs typeface="Cambria"/>
              </a:rPr>
              <a:t> de werkzaamheden? Wat is de </a:t>
            </a:r>
            <a:r>
              <a:rPr sz="1300" dirty="0" err="1">
                <a:latin typeface="Utopia Std" panose="02040603060506020204" pitchFamily="18" charset="77"/>
                <a:cs typeface="Cambria"/>
              </a:rPr>
              <a:t>uitdaging</a:t>
            </a:r>
            <a:r>
              <a:rPr sz="1300" dirty="0">
                <a:latin typeface="Utopia Std" panose="02040603060506020204" pitchFamily="18" charset="77"/>
                <a:cs typeface="Cambria"/>
              </a:rPr>
              <a:t>? Hoe </a:t>
            </a:r>
            <a:r>
              <a:rPr sz="1300" dirty="0" err="1">
                <a:latin typeface="Utopia Std" panose="02040603060506020204" pitchFamily="18" charset="77"/>
                <a:cs typeface="Cambria"/>
              </a:rPr>
              <a:t>kun</a:t>
            </a:r>
            <a:r>
              <a:rPr sz="1300" dirty="0">
                <a:latin typeface="Utopia Std" panose="02040603060506020204" pitchFamily="18" charset="77"/>
                <a:cs typeface="Cambria"/>
              </a:rPr>
              <a:t> </a:t>
            </a:r>
            <a:r>
              <a:rPr sz="1300" dirty="0" err="1">
                <a:latin typeface="Utopia Std" panose="02040603060506020204" pitchFamily="18" charset="77"/>
                <a:cs typeface="Cambria"/>
              </a:rPr>
              <a:t>jij</a:t>
            </a:r>
            <a:r>
              <a:rPr sz="1300" dirty="0">
                <a:latin typeface="Utopia Std" panose="02040603060506020204" pitchFamily="18" charset="77"/>
                <a:cs typeface="Cambria"/>
              </a:rPr>
              <a:t> je </a:t>
            </a:r>
            <a:r>
              <a:rPr sz="1300" dirty="0" err="1">
                <a:latin typeface="Utopia Std" panose="02040603060506020204" pitchFamily="18" charset="77"/>
                <a:cs typeface="Cambria"/>
              </a:rPr>
              <a:t>creativiteit</a:t>
            </a:r>
            <a:r>
              <a:rPr sz="1300" dirty="0">
                <a:latin typeface="Utopia Std" panose="02040603060506020204" pitchFamily="18" charset="77"/>
                <a:cs typeface="Cambria"/>
              </a:rPr>
              <a:t> </a:t>
            </a:r>
            <a:r>
              <a:rPr lang="nl-NL" sz="1300" dirty="0">
                <a:latin typeface="Utopia Std" panose="02040603060506020204" pitchFamily="18" charset="77"/>
                <a:cs typeface="Cambria"/>
              </a:rPr>
              <a:t>en ervaring </a:t>
            </a:r>
            <a:r>
              <a:rPr sz="1300" dirty="0" err="1">
                <a:latin typeface="Utopia Std" panose="02040603060506020204" pitchFamily="18" charset="77"/>
                <a:cs typeface="Cambria"/>
              </a:rPr>
              <a:t>daarbij</a:t>
            </a:r>
            <a:r>
              <a:rPr sz="1300" dirty="0">
                <a:latin typeface="Utopia Std" panose="02040603060506020204" pitchFamily="18" charset="77"/>
                <a:cs typeface="Cambria"/>
              </a:rPr>
              <a:t> </a:t>
            </a:r>
            <a:r>
              <a:rPr sz="1300" dirty="0" err="1">
                <a:latin typeface="Utopia Std" panose="02040603060506020204" pitchFamily="18" charset="77"/>
                <a:cs typeface="Cambria"/>
              </a:rPr>
              <a:t>inzetten</a:t>
            </a:r>
            <a:r>
              <a:rPr sz="1300" dirty="0">
                <a:latin typeface="Utopia Std" panose="02040603060506020204" pitchFamily="18" charset="77"/>
                <a:cs typeface="Cambria"/>
              </a:rPr>
              <a:t>? </a:t>
            </a:r>
            <a:r>
              <a:rPr lang="nl-NL" sz="1300" dirty="0">
                <a:latin typeface="Utopia Std" panose="02040603060506020204" pitchFamily="18" charset="77"/>
                <a:cs typeface="Cambria"/>
              </a:rPr>
              <a:t>Wat wordt er van jou verwacht</a:t>
            </a:r>
            <a:r>
              <a:rPr sz="1300" dirty="0">
                <a:latin typeface="Utopia Std" panose="02040603060506020204" pitchFamily="18" charset="77"/>
                <a:cs typeface="Cambria"/>
              </a:rPr>
              <a: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Probeer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hier</a:t>
            </a:r>
            <a:r>
              <a:rPr lang="en-US" sz="1300" dirty="0">
                <a:latin typeface="Utopia Std" panose="02040603060506020204" pitchFamily="18" charset="77"/>
                <a:cs typeface="Cambria"/>
              </a:rPr>
              <a:t> zo </a:t>
            </a:r>
            <a:r>
              <a:rPr lang="en-US" sz="1300" dirty="0" err="1">
                <a:latin typeface="Utopia Std" panose="02040603060506020204" pitchFamily="18" charset="77"/>
                <a:cs typeface="Cambria"/>
              </a:rPr>
              <a:t>concreet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mogelijk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zijn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vermijd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vage</a:t>
            </a:r>
            <a:r>
              <a:rPr lang="en-US" sz="1300" dirty="0">
                <a:latin typeface="Utopia Std" panose="02040603060506020204" pitchFamily="18" charset="77"/>
                <a:cs typeface="Cambria"/>
              </a:rPr>
              <a:t> termen.</a:t>
            </a:r>
          </a:p>
          <a:p>
            <a:pPr marL="12700" marR="5080">
              <a:lnSpc>
                <a:spcPct val="128200"/>
              </a:lnSpc>
            </a:pPr>
            <a:endParaRPr lang="en-US" sz="1300" dirty="0">
              <a:latin typeface="Utopia Std" panose="02040603060506020204" pitchFamily="18" charset="77"/>
              <a:cs typeface="Cambria"/>
            </a:endParaRPr>
          </a:p>
          <a:p>
            <a:pPr marL="12700" marR="5080">
              <a:lnSpc>
                <a:spcPct val="128200"/>
              </a:lnSpc>
            </a:pPr>
            <a:r>
              <a:rPr lang="en-US" sz="1300" dirty="0" err="1">
                <a:latin typeface="Utopia Std" panose="02040603060506020204" pitchFamily="18" charset="77"/>
                <a:cs typeface="Cambria"/>
              </a:rPr>
              <a:t>Welke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rol</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speel</a:t>
            </a:r>
            <a:r>
              <a:rPr lang="en-US" sz="1300" dirty="0">
                <a:latin typeface="Utopia Std" panose="02040603060506020204" pitchFamily="18" charset="77"/>
                <a:cs typeface="Cambria"/>
              </a:rPr>
              <a:t> je </a:t>
            </a:r>
            <a:r>
              <a:rPr lang="en-US" sz="1300" dirty="0" err="1">
                <a:latin typeface="Utopia Std" panose="02040603060506020204" pitchFamily="18" charset="77"/>
                <a:cs typeface="Cambria"/>
              </a:rPr>
              <a:t>binnen</a:t>
            </a:r>
            <a:r>
              <a:rPr lang="en-US" sz="1300" dirty="0">
                <a:latin typeface="Utopia Std" panose="02040603060506020204" pitchFamily="18" charset="77"/>
                <a:cs typeface="Cambria"/>
              </a:rPr>
              <a:t> het team,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welke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rol</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speelt</a:t>
            </a:r>
            <a:r>
              <a:rPr lang="en-US" sz="1300" dirty="0">
                <a:latin typeface="Utopia Std" panose="02040603060506020204" pitchFamily="18" charset="77"/>
                <a:cs typeface="Cambria"/>
              </a:rPr>
              <a:t> het team </a:t>
            </a:r>
            <a:r>
              <a:rPr lang="en-US" sz="1300" dirty="0" err="1">
                <a:latin typeface="Utopia Std" panose="02040603060506020204" pitchFamily="18" charset="77"/>
                <a:cs typeface="Cambria"/>
              </a:rPr>
              <a:t>binnen</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bredere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organisatie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waar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mogelijk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maatschappij</a:t>
            </a:r>
            <a:r>
              <a:rPr lang="en-US" sz="1300" dirty="0">
                <a:latin typeface="Utopia Std" panose="02040603060506020204" pitchFamily="18" charset="77"/>
                <a:cs typeface="Cambria"/>
              </a:rPr>
              <a:t>)? Ga </a:t>
            </a:r>
            <a:r>
              <a:rPr lang="en-US" sz="1300" dirty="0" err="1">
                <a:latin typeface="Utopia Std" panose="02040603060506020204" pitchFamily="18" charset="77"/>
                <a:cs typeface="Cambria"/>
              </a:rPr>
              <a:t>hier</a:t>
            </a:r>
            <a:r>
              <a:rPr lang="en-US" sz="1300" dirty="0">
                <a:latin typeface="Utopia Std" panose="02040603060506020204" pitchFamily="18" charset="77"/>
                <a:cs typeface="Cambria"/>
              </a:rPr>
              <a:t> in detail over de taken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verantwoordelijkheden</a:t>
            </a:r>
            <a:r>
              <a:rPr lang="en-US" sz="1300" dirty="0">
                <a:latin typeface="Utopia Std" panose="02040603060506020204" pitchFamily="18" charset="77"/>
                <a:cs typeface="Cambria"/>
              </a:rPr>
              <a:t>. Maak </a:t>
            </a:r>
            <a:r>
              <a:rPr lang="en-US" sz="1300" dirty="0" err="1">
                <a:latin typeface="Utopia Std" panose="02040603060506020204" pitchFamily="18" charset="77"/>
                <a:cs typeface="Cambria"/>
              </a:rPr>
              <a:t>indien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nodig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gebruik</a:t>
            </a:r>
            <a:r>
              <a:rPr lang="en-US" sz="1300" dirty="0">
                <a:latin typeface="Utopia Std" panose="02040603060506020204" pitchFamily="18" charset="77"/>
                <a:cs typeface="Cambria"/>
              </a:rPr>
              <a:t> van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opsomming</a:t>
            </a:r>
            <a:r>
              <a:rPr lang="en-US" sz="1300" dirty="0">
                <a:latin typeface="Utopia Std" panose="02040603060506020204" pitchFamily="18" charset="77"/>
                <a:cs typeface="Cambria"/>
              </a:rPr>
              <a:t> om het </a:t>
            </a:r>
            <a:r>
              <a:rPr lang="en-US" sz="1300" dirty="0" err="1">
                <a:latin typeface="Utopia Std" panose="02040603060506020204" pitchFamily="18" charset="77"/>
                <a:cs typeface="Cambria"/>
              </a:rPr>
              <a:t>overzichtelijk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houden</a:t>
            </a:r>
            <a:r>
              <a:rPr lang="en-US" sz="1300" dirty="0">
                <a:latin typeface="Utopia Std" panose="02040603060506020204" pitchFamily="18" charset="77"/>
                <a:cs typeface="Cambria"/>
              </a:rPr>
              <a:t>.</a:t>
            </a:r>
          </a:p>
        </p:txBody>
      </p:sp>
    </p:spTree>
    <p:extLst>
      <p:ext uri="{BB962C8B-B14F-4D97-AF65-F5344CB8AC3E}">
        <p14:creationId xmlns:p14="http://schemas.microsoft.com/office/powerpoint/2010/main" val="2649142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32</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1533842" y="2117187"/>
            <a:ext cx="7625715" cy="3128421"/>
          </a:xfrm>
          <a:prstGeom prst="rect">
            <a:avLst/>
          </a:prstGeom>
        </p:spPr>
        <p:txBody>
          <a:bodyPr vert="horz" wrap="square" lIns="0" tIns="68580" rIns="0" bIns="0" rtlCol="0" anchor="t">
            <a:spAutoFit/>
          </a:bodyPr>
          <a:lstStyle/>
          <a:p>
            <a:pPr marL="12700">
              <a:lnSpc>
                <a:spcPct val="128000"/>
              </a:lnSpc>
            </a:pPr>
            <a:r>
              <a:rPr lang="en-US" sz="1300" b="1" dirty="0">
                <a:latin typeface="Utopia Std" panose="02040603060506020204" pitchFamily="18" charset="77"/>
              </a:rPr>
              <a:t>4.   Wat </a:t>
            </a:r>
            <a:r>
              <a:rPr lang="en-US" sz="1300" b="1" dirty="0" err="1">
                <a:latin typeface="Utopia Std" panose="02040603060506020204" pitchFamily="18" charset="77"/>
              </a:rPr>
              <a:t>vragen</a:t>
            </a:r>
            <a:r>
              <a:rPr lang="en-US" sz="1300" b="1" dirty="0">
                <a:latin typeface="Utopia Std" panose="02040603060506020204" pitchFamily="18" charset="77"/>
              </a:rPr>
              <a:t> we van </a:t>
            </a:r>
            <a:r>
              <a:rPr lang="en-US" sz="1300" b="1" dirty="0" err="1">
                <a:latin typeface="Utopia Std" panose="02040603060506020204" pitchFamily="18" charset="77"/>
              </a:rPr>
              <a:t>jou</a:t>
            </a:r>
            <a:r>
              <a:rPr lang="en-US" sz="1300" b="1" dirty="0">
                <a:latin typeface="Utopia Std" panose="02040603060506020204" pitchFamily="18" charset="77"/>
              </a:rPr>
              <a:t>?</a:t>
            </a:r>
          </a:p>
          <a:p>
            <a:pPr marL="12700">
              <a:lnSpc>
                <a:spcPct val="128000"/>
              </a:lnSpc>
            </a:pPr>
            <a:r>
              <a:rPr sz="1300" dirty="0" err="1">
                <a:latin typeface="Utopia Std" panose="02040603060506020204" pitchFamily="18" charset="77"/>
                <a:cs typeface="Cambria"/>
              </a:rPr>
              <a:t>Beschrijf</a:t>
            </a:r>
            <a:r>
              <a:rPr sz="1300" dirty="0">
                <a:latin typeface="Utopia Std" panose="02040603060506020204" pitchFamily="18" charset="77"/>
                <a:cs typeface="Cambria"/>
              </a:rPr>
              <a:t> de kandidaat niet in termen van eigenschappen, maar </a:t>
            </a:r>
            <a:r>
              <a:rPr sz="1300" dirty="0" err="1">
                <a:latin typeface="Utopia Std" panose="02040603060506020204" pitchFamily="18" charset="77"/>
                <a:cs typeface="Cambria"/>
              </a:rPr>
              <a:t>gedrag</a:t>
            </a:r>
            <a:r>
              <a:rPr lang="nl-NL" sz="1300" dirty="0">
                <a:latin typeface="Utopia Std" panose="02040603060506020204" pitchFamily="18" charset="77"/>
                <a:cs typeface="Cambria"/>
              </a:rPr>
              <a:t>. Dus niet:</a:t>
            </a:r>
            <a:r>
              <a:rPr sz="1300" dirty="0">
                <a:latin typeface="Utopia Std" panose="02040603060506020204" pitchFamily="18" charset="77"/>
                <a:cs typeface="Cambria"/>
              </a:rPr>
              <a:t> </a:t>
            </a:r>
            <a:r>
              <a:rPr lang="nl-NL" sz="1300" dirty="0">
                <a:latin typeface="Utopia Std" panose="02040603060506020204" pitchFamily="18" charset="77"/>
                <a:cs typeface="Cambria"/>
              </a:rPr>
              <a:t>je bent </a:t>
            </a:r>
            <a:r>
              <a:rPr sz="1300" dirty="0" err="1">
                <a:latin typeface="Utopia Std" panose="02040603060506020204" pitchFamily="18" charset="77"/>
                <a:cs typeface="Cambria"/>
              </a:rPr>
              <a:t>stressbestendig</a:t>
            </a:r>
            <a:r>
              <a:rPr sz="1300" dirty="0">
                <a:latin typeface="Utopia Std" panose="02040603060506020204" pitchFamily="18" charset="77"/>
                <a:cs typeface="Cambria"/>
              </a:rPr>
              <a:t>,</a:t>
            </a:r>
            <a:r>
              <a:rPr lang="nl-NL" sz="1300" dirty="0">
                <a:latin typeface="Utopia Std" panose="02040603060506020204" pitchFamily="18" charset="77"/>
                <a:cs typeface="Cambria"/>
              </a:rPr>
              <a:t> maar wel:</a:t>
            </a:r>
            <a:r>
              <a:rPr sz="1300" dirty="0">
                <a:latin typeface="Utopia Std" panose="02040603060506020204" pitchFamily="18" charset="77"/>
                <a:cs typeface="Cambria"/>
              </a:rPr>
              <a:t> </a:t>
            </a:r>
            <a:r>
              <a:rPr sz="1300" dirty="0" err="1">
                <a:latin typeface="Utopia Std" panose="02040603060506020204" pitchFamily="18" charset="77"/>
                <a:cs typeface="Cambria"/>
              </a:rPr>
              <a:t>als</a:t>
            </a:r>
            <a:r>
              <a:rPr sz="1300" dirty="0">
                <a:latin typeface="Utopia Std" panose="02040603060506020204" pitchFamily="18" charset="77"/>
                <a:cs typeface="Cambria"/>
              </a:rPr>
              <a:t> het </a:t>
            </a:r>
            <a:r>
              <a:rPr sz="1300" dirty="0" err="1">
                <a:latin typeface="Utopia Std" panose="02040603060506020204" pitchFamily="18" charset="77"/>
                <a:cs typeface="Cambria"/>
              </a:rPr>
              <a:t>druk</a:t>
            </a:r>
            <a:r>
              <a:rPr lang="en-US" sz="1300" dirty="0">
                <a:latin typeface="Utopia Std" panose="02040603060506020204" pitchFamily="18" charset="77"/>
                <a:cs typeface="Cambria"/>
              </a:rPr>
              <a:t> </a:t>
            </a:r>
            <a:r>
              <a:rPr sz="1300" dirty="0" err="1">
                <a:latin typeface="Utopia Std" panose="02040603060506020204" pitchFamily="18" charset="77"/>
                <a:cs typeface="Cambria"/>
              </a:rPr>
              <a:t>wordt</a:t>
            </a:r>
            <a:r>
              <a:rPr lang="nl-NL" sz="1300" dirty="0">
                <a:latin typeface="Utopia Std" panose="02040603060506020204" pitchFamily="18" charset="77"/>
                <a:cs typeface="Cambria"/>
              </a:rPr>
              <a:t>,</a:t>
            </a:r>
            <a:r>
              <a:rPr sz="1300" dirty="0">
                <a:latin typeface="Utopia Std" panose="02040603060506020204" pitchFamily="18" charset="77"/>
                <a:cs typeface="Cambria"/>
              </a:rPr>
              <a:t> </a:t>
            </a:r>
            <a:r>
              <a:rPr sz="1300" dirty="0" err="1">
                <a:latin typeface="Utopia Std" panose="02040603060506020204" pitchFamily="18" charset="77"/>
                <a:cs typeface="Cambria"/>
              </a:rPr>
              <a:t>houd</a:t>
            </a:r>
            <a:r>
              <a:rPr sz="1300" dirty="0">
                <a:latin typeface="Utopia Std" panose="02040603060506020204" pitchFamily="18" charset="77"/>
                <a:cs typeface="Cambria"/>
              </a:rPr>
              <a:t> </a:t>
            </a:r>
            <a:r>
              <a:rPr sz="1300" dirty="0" err="1">
                <a:latin typeface="Utopia Std" panose="02040603060506020204" pitchFamily="18" charset="77"/>
                <a:cs typeface="Cambria"/>
              </a:rPr>
              <a:t>jij</a:t>
            </a:r>
            <a:r>
              <a:rPr sz="1300" dirty="0">
                <a:latin typeface="Utopia Std" panose="02040603060506020204" pitchFamily="18" charset="77"/>
                <a:cs typeface="Cambria"/>
              </a:rPr>
              <a:t> je </a:t>
            </a:r>
            <a:r>
              <a:rPr sz="1300" dirty="0" err="1">
                <a:latin typeface="Utopia Std" panose="02040603060506020204" pitchFamily="18" charset="77"/>
                <a:cs typeface="Cambria"/>
              </a:rPr>
              <a:t>hoofd</a:t>
            </a:r>
            <a:r>
              <a:rPr sz="1300" dirty="0">
                <a:latin typeface="Utopia Std" panose="02040603060506020204" pitchFamily="18" charset="77"/>
                <a:cs typeface="Cambria"/>
              </a:rPr>
              <a:t> </a:t>
            </a:r>
            <a:r>
              <a:rPr sz="1300" dirty="0" err="1">
                <a:latin typeface="Utopia Std" panose="02040603060506020204" pitchFamily="18" charset="77"/>
                <a:cs typeface="Cambria"/>
              </a:rPr>
              <a:t>koel</a:t>
            </a:r>
            <a:r>
              <a:rPr sz="1300" dirty="0">
                <a:latin typeface="Utopia Std" panose="02040603060506020204" pitchFamily="18" charset="77"/>
                <a:cs typeface="Cambria"/>
              </a:rPr>
              <a: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Vermijd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ook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hier</a:t>
            </a:r>
            <a:r>
              <a:rPr lang="en-US" sz="1300" dirty="0">
                <a:latin typeface="Utopia Std" panose="02040603060506020204" pitchFamily="18" charset="77"/>
                <a:cs typeface="Cambria"/>
              </a:rPr>
              <a:t> clichés. Zinnen </a:t>
            </a:r>
            <a:r>
              <a:rPr lang="en-US" sz="1300" dirty="0" err="1">
                <a:latin typeface="Utopia Std" panose="02040603060506020204" pitchFamily="18" charset="77"/>
                <a:cs typeface="Cambria"/>
              </a:rPr>
              <a:t>als</a:t>
            </a:r>
            <a:r>
              <a:rPr lang="en-US" sz="1300" dirty="0">
                <a:latin typeface="Utopia Std" panose="02040603060506020204" pitchFamily="18" charset="77"/>
                <a:cs typeface="Cambria"/>
              </a:rPr>
              <a:t>: 'Je </a:t>
            </a:r>
            <a:r>
              <a:rPr lang="en-US" sz="1300" dirty="0" err="1">
                <a:latin typeface="Utopia Std" panose="02040603060506020204" pitchFamily="18" charset="77"/>
                <a:cs typeface="Cambria"/>
              </a:rPr>
              <a:t>hebt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geen</a:t>
            </a:r>
            <a:r>
              <a:rPr lang="en-US" sz="1300" dirty="0">
                <a:latin typeface="Utopia Std" panose="02040603060506020204" pitchFamily="18" charset="77"/>
                <a:cs typeface="Cambria"/>
              </a:rPr>
              <a:t> 9-5 </a:t>
            </a:r>
            <a:r>
              <a:rPr lang="en-US" sz="1300" dirty="0" err="1">
                <a:latin typeface="Utopia Std" panose="02040603060506020204" pitchFamily="18" charset="77"/>
                <a:cs typeface="Cambria"/>
              </a:rPr>
              <a:t>mentaliteit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stoot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af</a:t>
            </a:r>
            <a:r>
              <a:rPr lang="en-US" sz="1300" dirty="0">
                <a:latin typeface="Utopia Std" panose="02040603060506020204" pitchFamily="18" charset="77"/>
                <a:cs typeface="Cambria"/>
              </a:rPr>
              <a:t>. </a:t>
            </a:r>
          </a:p>
          <a:p>
            <a:pPr marL="12700" marR="76200">
              <a:lnSpc>
                <a:spcPct val="128000"/>
              </a:lnSpc>
            </a:pPr>
            <a:endParaRPr lang="en-US" sz="1300" dirty="0">
              <a:latin typeface="Utopia Std" panose="02040603060506020204" pitchFamily="18" charset="77"/>
              <a:cs typeface="Cambria"/>
            </a:endParaRPr>
          </a:p>
          <a:p>
            <a:pPr marL="12700" marR="76200">
              <a:lnSpc>
                <a:spcPct val="128000"/>
              </a:lnSpc>
            </a:pPr>
            <a:r>
              <a:rPr lang="en-US" sz="1300" dirty="0">
                <a:latin typeface="Utopia Std" panose="02040603060506020204" pitchFamily="18" charset="77"/>
                <a:cs typeface="Cambria"/>
              </a:rPr>
              <a:t>Maak </a:t>
            </a:r>
            <a:r>
              <a:rPr lang="en-US" sz="1300" dirty="0" err="1">
                <a:latin typeface="Utopia Std" panose="02040603060506020204" pitchFamily="18" charset="77"/>
                <a:cs typeface="Cambria"/>
              </a:rPr>
              <a:t>duidelijk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onderscheid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tussen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harde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eisen</a:t>
            </a:r>
            <a:r>
              <a:rPr lang="en-US" sz="1300" dirty="0">
                <a:latin typeface="Utopia Std" panose="02040603060506020204" pitchFamily="18" charset="77"/>
                <a:cs typeface="Cambria"/>
              </a:rPr>
              <a:t> </a:t>
            </a:r>
            <a:r>
              <a:rPr sz="1300" dirty="0">
                <a:latin typeface="Utopia Std" panose="02040603060506020204" pitchFamily="18" charset="77"/>
                <a:cs typeface="Cambria"/>
              </a:rPr>
              <a:t>– </a:t>
            </a:r>
            <a:r>
              <a:rPr lang="nl-NL" sz="1300" dirty="0">
                <a:latin typeface="Utopia Std" panose="02040603060506020204" pitchFamily="18" charset="77"/>
                <a:cs typeface="Cambria"/>
              </a:rPr>
              <a:t>opleidingsniveau</a:t>
            </a:r>
            <a:r>
              <a:rPr sz="1300" dirty="0">
                <a:latin typeface="Utopia Std" panose="02040603060506020204" pitchFamily="18" charset="77"/>
                <a:cs typeface="Cambria"/>
              </a:rPr>
              <a:t>, </a:t>
            </a:r>
            <a:r>
              <a:rPr sz="1300" dirty="0" err="1">
                <a:latin typeface="Utopia Std" panose="02040603060506020204" pitchFamily="18" charset="77"/>
                <a:cs typeface="Cambria"/>
              </a:rPr>
              <a:t>ervaring</a:t>
            </a:r>
            <a:r>
              <a:rPr lang="nl-NL" sz="1300" dirty="0">
                <a:latin typeface="Utopia Std" panose="02040603060506020204" pitchFamily="18" charset="77"/>
                <a:cs typeface="Cambria"/>
              </a:rPr>
              <a:t>, certificaten</a:t>
            </a:r>
            <a:r>
              <a:rPr sz="1300" dirty="0">
                <a:latin typeface="Utopia Std" panose="02040603060506020204" pitchFamily="18" charset="77"/>
                <a:cs typeface="Cambria"/>
              </a:rPr>
              <a:t> –</a:t>
            </a:r>
            <a:r>
              <a:rPr lang="nl-NL" sz="1300" dirty="0">
                <a:latin typeface="Utopia Std" panose="02040603060506020204" pitchFamily="18" charset="77"/>
                <a:cs typeface="Cambria"/>
              </a:rPr>
              <a:t> en zachte eisen</a:t>
            </a:r>
            <a:r>
              <a:rPr sz="1300" dirty="0">
                <a:latin typeface="Utopia Std" panose="02040603060506020204" pitchFamily="18" charset="77"/>
                <a:cs typeface="Cambria"/>
              </a:rPr>
              <a:t>.</a:t>
            </a:r>
            <a:r>
              <a:rPr lang="en-US" sz="1300" dirty="0">
                <a:latin typeface="Utopia Std" panose="02040603060506020204" pitchFamily="18" charset="77"/>
                <a:cs typeface="Cambria"/>
              </a:rPr>
              <a:t> Maak </a:t>
            </a:r>
            <a:r>
              <a:rPr lang="en-US" sz="1300" dirty="0" err="1">
                <a:latin typeface="Utopia Std" panose="02040603060506020204" pitchFamily="18" charset="77"/>
                <a:cs typeface="Cambria"/>
              </a:rPr>
              <a:t>hier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aparte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opsommingen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voor</a:t>
            </a:r>
            <a:r>
              <a:rPr lang="en-US" sz="1300" dirty="0">
                <a:latin typeface="Utopia Std" panose="02040603060506020204" pitchFamily="18" charset="77"/>
                <a:cs typeface="Cambria"/>
              </a:rPr>
              <a:t> met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tussenkop</a:t>
            </a:r>
            <a:r>
              <a:rPr lang="en-US" sz="1300" dirty="0">
                <a:latin typeface="Utopia Std" panose="02040603060506020204" pitchFamily="18" charset="77"/>
                <a:cs typeface="Cambria"/>
              </a:rPr>
              <a:t>.</a:t>
            </a:r>
            <a:br>
              <a:rPr lang="en-US" sz="1300" dirty="0">
                <a:latin typeface="Utopia Std" panose="02040603060506020204" pitchFamily="18" charset="77"/>
                <a:cs typeface="Cambria"/>
              </a:rPr>
            </a:br>
            <a:endParaRPr lang="en-US" sz="1300" dirty="0">
              <a:latin typeface="Utopia Std" panose="02040603060506020204" pitchFamily="18" charset="77"/>
              <a:cs typeface="Cambria"/>
            </a:endParaRPr>
          </a:p>
          <a:p>
            <a:pPr marL="12700" marR="76200">
              <a:lnSpc>
                <a:spcPct val="128000"/>
              </a:lnSpc>
            </a:pPr>
            <a:r>
              <a:rPr lang="en-US" sz="1300" dirty="0" err="1">
                <a:latin typeface="Utopia Std" panose="02040603060506020204" pitchFamily="18" charset="77"/>
                <a:cs typeface="Cambria"/>
              </a:rPr>
              <a:t>Welke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kennis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ervaring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competenties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zijn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vereiste</a:t>
            </a:r>
            <a:r>
              <a:rPr lang="en-US" sz="1300" dirty="0">
                <a:latin typeface="Utopia Std" panose="02040603060506020204" pitchFamily="18" charset="77"/>
                <a:cs typeface="Cambria"/>
              </a:rPr>
              <a:t> om </a:t>
            </a:r>
            <a:r>
              <a:rPr lang="en-US" sz="1300" dirty="0" err="1">
                <a:latin typeface="Utopia Std" panose="02040603060506020204" pitchFamily="18" charset="77"/>
                <a:cs typeface="Cambria"/>
              </a:rPr>
              <a:t>deze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functie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naar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behoren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uit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voeren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welke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zijn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verrijking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voor</a:t>
            </a:r>
            <a:r>
              <a:rPr lang="en-US" sz="1300" dirty="0">
                <a:latin typeface="Utopia Std" panose="02040603060506020204" pitchFamily="18" charset="77"/>
                <a:cs typeface="Cambria"/>
              </a:rPr>
              <a:t> het team? </a:t>
            </a:r>
            <a:r>
              <a:rPr lang="en-US" sz="1300" dirty="0" err="1">
                <a:latin typeface="Utopia Std" panose="02040603060506020204" pitchFamily="18" charset="77"/>
                <a:cs typeface="Cambria"/>
              </a:rPr>
              <a:t>Speel</a:t>
            </a:r>
            <a:r>
              <a:rPr lang="en-US" sz="1300" dirty="0">
                <a:latin typeface="Utopia Std" panose="02040603060506020204" pitchFamily="18" charset="77"/>
                <a:cs typeface="Cambria"/>
              </a:rPr>
              <a:t> in op de </a:t>
            </a:r>
            <a:r>
              <a:rPr lang="en-US" sz="1300" dirty="0" err="1">
                <a:latin typeface="Utopia Std" panose="02040603060506020204" pitchFamily="18" charset="77"/>
                <a:cs typeface="Cambria"/>
              </a:rPr>
              <a:t>ervaring</a:t>
            </a:r>
            <a:r>
              <a:rPr lang="en-US" sz="1300" dirty="0">
                <a:latin typeface="Utopia Std" panose="02040603060506020204" pitchFamily="18" charset="77"/>
                <a:cs typeface="Cambria"/>
              </a:rPr>
              <a:t> van de </a:t>
            </a:r>
            <a:r>
              <a:rPr lang="en-US" sz="1300" dirty="0" err="1">
                <a:latin typeface="Utopia Std" panose="02040603060506020204" pitchFamily="18" charset="77"/>
                <a:cs typeface="Cambria"/>
              </a:rPr>
              <a:t>kandidaat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welke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ervaring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uit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eerdere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functies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kunnen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zij</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meenemen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maakt</a:t>
            </a:r>
            <a:r>
              <a:rPr lang="en-US" sz="1300" dirty="0">
                <a:latin typeface="Utopia Std" panose="02040603060506020204" pitchFamily="18" charset="77"/>
                <a:cs typeface="Cambria"/>
              </a:rPr>
              <a:t> hen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unieke</a:t>
            </a:r>
            <a:r>
              <a:rPr lang="en-US" sz="1300" dirty="0">
                <a:latin typeface="Utopia Std" panose="02040603060506020204" pitchFamily="18" charset="77"/>
                <a:cs typeface="Cambria"/>
              </a:rPr>
              <a:t> of </a:t>
            </a:r>
            <a:r>
              <a:rPr lang="en-US" sz="1300" dirty="0" err="1">
                <a:latin typeface="Utopia Std" panose="02040603060506020204" pitchFamily="18" charset="77"/>
                <a:cs typeface="Cambria"/>
              </a:rPr>
              <a:t>opvallende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kandidaat</a:t>
            </a:r>
            <a:r>
              <a:rPr lang="en-US" sz="1300" dirty="0">
                <a:latin typeface="Utopia Std" panose="02040603060506020204" pitchFamily="18" charset="77"/>
                <a:cs typeface="Cambria"/>
              </a:rPr>
              <a:t>? We </a:t>
            </a:r>
            <a:r>
              <a:rPr lang="en-US" sz="1300" dirty="0" err="1">
                <a:latin typeface="Utopia Std" panose="02040603060506020204" pitchFamily="18" charset="77"/>
                <a:cs typeface="Cambria"/>
              </a:rPr>
              <a:t>gaan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hier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uit</a:t>
            </a:r>
            <a:r>
              <a:rPr lang="en-US" sz="1300" dirty="0">
                <a:latin typeface="Utopia Std" panose="02040603060506020204" pitchFamily="18" charset="77"/>
                <a:cs typeface="Cambria"/>
              </a:rPr>
              <a:t> van </a:t>
            </a:r>
            <a:r>
              <a:rPr lang="en-US" sz="1300" dirty="0" err="1">
                <a:latin typeface="Utopia Std" panose="02040603060506020204" pitchFamily="18" charset="77"/>
                <a:cs typeface="Cambria"/>
              </a:rPr>
              <a:t>waardering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voor</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ervaring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kennis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kunde</a:t>
            </a:r>
            <a:r>
              <a:rPr lang="en-US" sz="1300" dirty="0">
                <a:latin typeface="Utopia Std" panose="02040603060506020204" pitchFamily="18" charset="77"/>
                <a:cs typeface="Cambria"/>
              </a:rPr>
              <a:t> van de </a:t>
            </a:r>
            <a:r>
              <a:rPr lang="en-US" sz="1300" dirty="0" err="1">
                <a:latin typeface="Utopia Std" panose="02040603060506020204" pitchFamily="18" charset="77"/>
                <a:cs typeface="Cambria"/>
              </a:rPr>
              <a:t>kandidaat</a:t>
            </a:r>
            <a:r>
              <a:rPr lang="en-US" sz="1300" dirty="0">
                <a:latin typeface="Utopia Std" panose="02040603060506020204" pitchFamily="18" charset="77"/>
                <a:cs typeface="Cambria"/>
              </a:rPr>
              <a:t>.  </a:t>
            </a:r>
          </a:p>
        </p:txBody>
      </p:sp>
    </p:spTree>
    <p:extLst>
      <p:ext uri="{BB962C8B-B14F-4D97-AF65-F5344CB8AC3E}">
        <p14:creationId xmlns:p14="http://schemas.microsoft.com/office/powerpoint/2010/main" val="345597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33</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1533842" y="3013522"/>
            <a:ext cx="7625715" cy="1591846"/>
          </a:xfrm>
          <a:prstGeom prst="rect">
            <a:avLst/>
          </a:prstGeom>
        </p:spPr>
        <p:txBody>
          <a:bodyPr vert="horz" wrap="square" lIns="0" tIns="68580" rIns="0" bIns="0" rtlCol="0" anchor="t">
            <a:spAutoFit/>
          </a:bodyPr>
          <a:lstStyle/>
          <a:p>
            <a:pPr marL="12700">
              <a:lnSpc>
                <a:spcPct val="128000"/>
              </a:lnSpc>
            </a:pPr>
            <a:r>
              <a:rPr lang="nl-NL" sz="1300" b="1" dirty="0">
                <a:latin typeface="Utopia Std" panose="02040603060506020204" pitchFamily="18" charset="77"/>
              </a:rPr>
              <a:t>5.   Wat bieden we jou?</a:t>
            </a:r>
          </a:p>
          <a:p>
            <a:pPr marL="12700">
              <a:lnSpc>
                <a:spcPct val="128000"/>
              </a:lnSpc>
            </a:pPr>
            <a:r>
              <a:rPr lang="nl-NL" sz="1300" dirty="0">
                <a:latin typeface="Utopia Std" panose="02040603060506020204" pitchFamily="18" charset="77"/>
                <a:cs typeface="Cambria"/>
              </a:rPr>
              <a:t>Refereer hier aan specifieke kenmerken van de omgeving van de functie en houd ook hier de elementen van het EVP in het achterhoofd. </a:t>
            </a:r>
          </a:p>
          <a:p>
            <a:pPr marL="12700" marR="213995">
              <a:lnSpc>
                <a:spcPct val="128000"/>
              </a:lnSpc>
            </a:pPr>
            <a:endParaRPr lang="nl-NL" sz="1300" dirty="0">
              <a:latin typeface="Utopia Std" panose="02040603060506020204" pitchFamily="18" charset="77"/>
              <a:cs typeface="Cambria"/>
            </a:endParaRPr>
          </a:p>
          <a:p>
            <a:pPr marL="12700" marR="213995">
              <a:lnSpc>
                <a:spcPct val="128000"/>
              </a:lnSpc>
            </a:pPr>
            <a:r>
              <a:rPr lang="nl-NL" sz="1300" dirty="0">
                <a:latin typeface="Utopia Std" panose="02040603060506020204" pitchFamily="18" charset="77"/>
                <a:cs typeface="Cambria"/>
              </a:rPr>
              <a:t>Benoem de ‘harde’ opbrengsten – salaris, dienstverband, thuiswerken, vrije dagen, opleidingsmogelijkheden – apart in een opsomming.</a:t>
            </a:r>
          </a:p>
        </p:txBody>
      </p:sp>
    </p:spTree>
    <p:extLst>
      <p:ext uri="{BB962C8B-B14F-4D97-AF65-F5344CB8AC3E}">
        <p14:creationId xmlns:p14="http://schemas.microsoft.com/office/powerpoint/2010/main" val="2781983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300" y="1420442"/>
            <a:ext cx="6630800" cy="443711"/>
          </a:xfrm>
          <a:prstGeom prst="rect">
            <a:avLst/>
          </a:prstGeom>
        </p:spPr>
        <p:txBody>
          <a:bodyPr vert="horz" wrap="square" lIns="0" tIns="12700" rIns="0" bIns="0" rtlCol="0" anchor="t">
            <a:spAutoFit/>
          </a:bodyPr>
          <a:lstStyle/>
          <a:p>
            <a:pPr marL="12700">
              <a:lnSpc>
                <a:spcPct val="100000"/>
              </a:lnSpc>
              <a:spcBef>
                <a:spcPts val="100"/>
              </a:spcBef>
            </a:pPr>
            <a:r>
              <a:rPr lang="en-US" b="1" dirty="0">
                <a:latin typeface="Utopia Std Semibold Subhead" panose="02040603060506020204" pitchFamily="18" charset="77"/>
              </a:rPr>
              <a:t>2.8</a:t>
            </a:r>
            <a:r>
              <a:rPr b="1" dirty="0">
                <a:latin typeface="Utopia Std Semibold Subhead" panose="02040603060506020204" pitchFamily="18" charset="77"/>
              </a:rPr>
              <a:t> </a:t>
            </a:r>
            <a:r>
              <a:rPr b="1" dirty="0" err="1">
                <a:latin typeface="Utopia Std Semibold Subhead" panose="02040603060506020204" pitchFamily="18" charset="77"/>
              </a:rPr>
              <a:t>Voorbeeld</a:t>
            </a:r>
            <a:r>
              <a:rPr b="1" dirty="0">
                <a:latin typeface="Utopia Std Semibold Subhead" panose="02040603060506020204" pitchFamily="18" charset="77"/>
              </a:rPr>
              <a:t> </a:t>
            </a:r>
            <a:r>
              <a:rPr lang="nl-NL" b="1" dirty="0">
                <a:solidFill>
                  <a:srgbClr val="FF0000"/>
                </a:solidFill>
                <a:latin typeface="Utopia Std Semibold Subhead" panose="02040603060506020204" pitchFamily="18" charset="77"/>
              </a:rPr>
              <a:t>formele</a:t>
            </a:r>
            <a:r>
              <a:rPr lang="nl-NL" b="1" dirty="0">
                <a:latin typeface="Utopia Std Semibold Subhead" panose="02040603060506020204" pitchFamily="18" charset="77"/>
              </a:rPr>
              <a:t> </a:t>
            </a:r>
            <a:r>
              <a:rPr b="1" dirty="0" err="1">
                <a:latin typeface="Utopia Std Semibold Subhead" panose="02040603060506020204" pitchFamily="18" charset="77"/>
              </a:rPr>
              <a:t>vacaturetekst</a:t>
            </a:r>
            <a:endParaRPr b="1" dirty="0">
              <a:latin typeface="Utopia Std Semibold Subhead" panose="02040603060506020204" pitchFamily="18" charset="77"/>
            </a:endParaRPr>
          </a:p>
        </p:txBody>
      </p:sp>
      <p:sp>
        <p:nvSpPr>
          <p:cNvPr id="3" name="object 3"/>
          <p:cNvSpPr txBox="1">
            <a:spLocks noGrp="1"/>
          </p:cNvSpPr>
          <p:nvPr>
            <p:ph type="body" idx="1"/>
          </p:nvPr>
        </p:nvSpPr>
        <p:spPr>
          <a:xfrm>
            <a:off x="1501530" y="1911595"/>
            <a:ext cx="7631170" cy="4690258"/>
          </a:xfrm>
          <a:prstGeom prst="rect">
            <a:avLst/>
          </a:prstGeom>
        </p:spPr>
        <p:txBody>
          <a:bodyPr vert="horz" wrap="square" lIns="0" tIns="12700" rIns="0" bIns="0" rtlCol="0" anchor="t">
            <a:spAutoFit/>
          </a:bodyPr>
          <a:lstStyle/>
          <a:p>
            <a:pPr marL="14400">
              <a:lnSpc>
                <a:spcPct val="128000"/>
              </a:lnSpc>
              <a:spcBef>
                <a:spcPts val="100"/>
              </a:spcBef>
            </a:pPr>
            <a:r>
              <a:rPr lang="nl-NL" b="1" dirty="0"/>
              <a:t>Docent/Vakdidacticus Scheikunde</a:t>
            </a:r>
            <a:endParaRPr b="1" dirty="0"/>
          </a:p>
          <a:p>
            <a:pPr marL="14400">
              <a:lnSpc>
                <a:spcPct val="128000"/>
              </a:lnSpc>
              <a:spcBef>
                <a:spcPts val="55"/>
              </a:spcBef>
            </a:pPr>
            <a:endParaRPr sz="2000" dirty="0"/>
          </a:p>
          <a:p>
            <a:pPr marL="14400">
              <a:lnSpc>
                <a:spcPct val="128000"/>
              </a:lnSpc>
            </a:pPr>
            <a:r>
              <a:rPr lang="nl-NL" sz="1300" dirty="0">
                <a:cs typeface="Cambria"/>
              </a:rPr>
              <a:t>De Faculteit der Maatschappij- &amp; Gedragswetenschappen is per direct op zoek naar een Docent/Vakdidacticus Scheikunde. Nieuwe leraren opleiden en jouw kennis overdragen: als Docent/</a:t>
            </a:r>
            <a:r>
              <a:rPr lang="nl-NL" sz="1300" dirty="0" err="1">
                <a:cs typeface="Cambria"/>
              </a:rPr>
              <a:t>Vakdidactus</a:t>
            </a:r>
            <a:r>
              <a:rPr lang="nl-NL" sz="1300" dirty="0">
                <a:cs typeface="Cambria"/>
              </a:rPr>
              <a:t> Scheikunde bij de Interfacultaire Lerarenopleiding (ILO) verzorg je het vakdidactische onderwijs aan studenten die de Lerarenopleiding volgen om hun onderwijsbevoegdheid te behalen. </a:t>
            </a:r>
            <a:br>
              <a:rPr lang="nl-NL" sz="1300" dirty="0">
                <a:cs typeface="Cambria"/>
              </a:rPr>
            </a:br>
            <a:endParaRPr sz="2050" dirty="0">
              <a:cs typeface="Cambria"/>
            </a:endParaRPr>
          </a:p>
          <a:p>
            <a:pPr marL="14400">
              <a:lnSpc>
                <a:spcPct val="128000"/>
              </a:lnSpc>
            </a:pPr>
            <a:r>
              <a:rPr lang="en-US" sz="1300" b="1" dirty="0"/>
              <a:t>Wat ga je </a:t>
            </a:r>
            <a:r>
              <a:rPr lang="en-US" sz="1300" b="1" dirty="0" err="1"/>
              <a:t>doen</a:t>
            </a:r>
            <a:r>
              <a:rPr lang="en-US" sz="1300" b="1" dirty="0"/>
              <a:t>?</a:t>
            </a:r>
            <a:endParaRPr lang="en-US" b="1" dirty="0"/>
          </a:p>
          <a:p>
            <a:pPr marL="300150" marR="6985" indent="-285750">
              <a:lnSpc>
                <a:spcPct val="128000"/>
              </a:lnSpc>
              <a:buClr>
                <a:srgbClr val="DD0029"/>
              </a:buClr>
              <a:buFont typeface="Arial" panose="020B0604020202020204" pitchFamily="34" charset="0"/>
              <a:buChar char="•"/>
            </a:pPr>
            <a:r>
              <a:rPr lang="nl-NL" sz="1300" dirty="0">
                <a:cs typeface="Cambria"/>
              </a:rPr>
              <a:t>In de kern ontwikkel en doceer je vakdidactiekcolleges en de werkcolleges van het vak Educatief Ontwerpen voor het schoolvak Scheikunde;</a:t>
            </a:r>
          </a:p>
          <a:p>
            <a:pPr marL="300150" marR="6985" indent="-285750">
              <a:lnSpc>
                <a:spcPct val="128000"/>
              </a:lnSpc>
              <a:buClr>
                <a:srgbClr val="DD0029"/>
              </a:buClr>
              <a:buFont typeface="Arial" panose="020B0604020202020204" pitchFamily="34" charset="0"/>
              <a:buChar char="•"/>
            </a:pPr>
            <a:r>
              <a:rPr lang="nl-NL" sz="1300" dirty="0">
                <a:cs typeface="Cambria"/>
              </a:rPr>
              <a:t>Daarnaast begeleid je studenten bij het doen van (vak)didactisch onderzoek en fungeer je als lid van een opleidingsteam als mentor van deze groep;</a:t>
            </a:r>
          </a:p>
          <a:p>
            <a:pPr marL="300150" marR="6985" indent="-285750">
              <a:lnSpc>
                <a:spcPct val="128000"/>
              </a:lnSpc>
              <a:buClr>
                <a:srgbClr val="DD0029"/>
              </a:buClr>
              <a:buFont typeface="Arial" panose="020B0604020202020204" pitchFamily="34" charset="0"/>
              <a:buChar char="•"/>
            </a:pPr>
            <a:r>
              <a:rPr lang="nl-NL" sz="1300" dirty="0">
                <a:cs typeface="Cambria"/>
              </a:rPr>
              <a:t>Om het hoge academische niveau te onderhouden, draag je bij aan curriculumontwikkeling, verzorg je lesbezoeken en onderhoud je contact met stagescholen.</a:t>
            </a:r>
          </a:p>
          <a:p>
            <a:pPr marL="14400" marR="6985">
              <a:lnSpc>
                <a:spcPct val="128000"/>
              </a:lnSpc>
              <a:buClr>
                <a:srgbClr val="DD0029"/>
              </a:buClr>
            </a:pPr>
            <a:br>
              <a:rPr lang="nl-NL" sz="1300" dirty="0">
                <a:cs typeface="Cambria"/>
              </a:rPr>
            </a:br>
            <a:r>
              <a:rPr lang="nl-NL" sz="1300" dirty="0">
                <a:cs typeface="Cambria"/>
              </a:rPr>
              <a:t>In het eerste half jaar ligt je focus op het zijinstroom programma ‘Aan de Slag voor de Klas’. Vanaf de zomer komt daar het onderwijs in de andere opleidingen bij.</a:t>
            </a:r>
          </a:p>
        </p:txBody>
      </p:sp>
    </p:spTree>
    <p:extLst>
      <p:ext uri="{BB962C8B-B14F-4D97-AF65-F5344CB8AC3E}">
        <p14:creationId xmlns:p14="http://schemas.microsoft.com/office/powerpoint/2010/main" val="3548828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spc="-40" dirty="0">
                <a:latin typeface="Utopia Std" panose="02040603060506020204" pitchFamily="18" charset="77"/>
              </a:rPr>
              <a:t>35</a:t>
            </a:fld>
            <a:r>
              <a:rPr spc="170" dirty="0">
                <a:latin typeface="Utopia Std" panose="02040603060506020204" pitchFamily="18" charset="77"/>
              </a:rPr>
              <a:t> </a:t>
            </a:r>
            <a:r>
              <a:rPr spc="-70" dirty="0">
                <a:latin typeface="Utopia Std" panose="02040603060506020204" pitchFamily="18" charset="77"/>
              </a:rPr>
              <a:t>|</a:t>
            </a:r>
            <a:r>
              <a:rPr spc="155" dirty="0">
                <a:latin typeface="Utopia Std" panose="02040603060506020204" pitchFamily="18" charset="77"/>
              </a:rPr>
              <a:t> </a:t>
            </a:r>
            <a:r>
              <a:rPr spc="65" dirty="0">
                <a:latin typeface="Utopia Std" panose="02040603060506020204" pitchFamily="18" charset="77"/>
              </a:rPr>
              <a:t>UvA</a:t>
            </a:r>
            <a:r>
              <a:rPr spc="-5" dirty="0">
                <a:latin typeface="Utopia Std" panose="02040603060506020204" pitchFamily="18" charset="77"/>
              </a:rPr>
              <a:t> </a:t>
            </a:r>
            <a:r>
              <a:rPr spc="-25" dirty="0" err="1">
                <a:latin typeface="Utopia Std" panose="02040603060506020204" pitchFamily="18" charset="77"/>
              </a:rPr>
              <a:t>arbeidsmarktcommunicatie</a:t>
            </a:r>
            <a:r>
              <a:rPr spc="-5" dirty="0">
                <a:latin typeface="Utopia Std" panose="02040603060506020204" pitchFamily="18" charset="77"/>
              </a:rPr>
              <a:t> </a:t>
            </a:r>
            <a:r>
              <a:rPr spc="-10" dirty="0">
                <a:latin typeface="Utopia Std" panose="02040603060506020204" pitchFamily="18" charset="77"/>
              </a:rPr>
              <a:t>toolkit</a:t>
            </a:r>
            <a:r>
              <a:rPr spc="160" dirty="0">
                <a:latin typeface="Utopia Std" panose="02040603060506020204" pitchFamily="18" charset="77"/>
              </a:rPr>
              <a:t> </a:t>
            </a:r>
            <a:r>
              <a:rPr lang="en-US" spc="-55" dirty="0">
                <a:latin typeface="Utopia Std" panose="02040603060506020204" pitchFamily="18" charset="77"/>
              </a:rPr>
              <a:t>2022</a:t>
            </a:r>
            <a:endParaRPr spc="-55" dirty="0">
              <a:latin typeface="Utopia Std" panose="02040603060506020204" pitchFamily="18" charset="77"/>
            </a:endParaRPr>
          </a:p>
        </p:txBody>
      </p:sp>
      <p:sp>
        <p:nvSpPr>
          <p:cNvPr id="2" name="object 2"/>
          <p:cNvSpPr txBox="1"/>
          <p:nvPr/>
        </p:nvSpPr>
        <p:spPr>
          <a:xfrm>
            <a:off x="1543050" y="1121530"/>
            <a:ext cx="7607300" cy="4244111"/>
          </a:xfrm>
          <a:prstGeom prst="rect">
            <a:avLst/>
          </a:prstGeom>
        </p:spPr>
        <p:txBody>
          <a:bodyPr vert="horz" wrap="square" lIns="0" tIns="12700" rIns="0" bIns="0" rtlCol="0" anchor="t">
            <a:spAutoFit/>
          </a:bodyPr>
          <a:lstStyle/>
          <a:p>
            <a:pPr marL="14400" marR="20955">
              <a:lnSpc>
                <a:spcPct val="128000"/>
              </a:lnSpc>
              <a:spcBef>
                <a:spcPts val="100"/>
              </a:spcBef>
            </a:pPr>
            <a:r>
              <a:rPr lang="nl-NL" sz="1300" dirty="0">
                <a:latin typeface="Utopia Std" panose="02040603060506020204" pitchFamily="18" charset="77"/>
                <a:cs typeface="Cambria"/>
              </a:rPr>
              <a:t>In deze taken en verantwoordelijkheden weet je jouw gedrevenheid en interesse rond effectieve vernieuwingen in het voortgezet onderwijs om te zetten in concrete resultaten ter behoeve van de student. Je neemt initiatief gestoeld in kennis en kunde voortkomend uit (ruime) leservaring in het voortgezet onderwijs in onder- en bovenbouw in het schoolvak Scheikunde, en ervaring in het begeleiden en opleiden van leraren (in opleiding) in het voortgezet onderwijs, bij voorkeur ook van zijinstromers. Daarbij maak je gebruik van jouw uitstekende kennis in vakoverstijgende didactiek en recente ontwikkelingen op het gebied van vakdidactiek Scheikunde. In onze inspirerende academische werkomgeving neem jij initiatief tot verdere professionalisering van jezelf en zoekt samenwerking met collega’s. </a:t>
            </a:r>
            <a:endParaRPr sz="1300" dirty="0">
              <a:latin typeface="Utopia Std" panose="02040603060506020204" pitchFamily="18" charset="77"/>
              <a:cs typeface="Cambria"/>
            </a:endParaRPr>
          </a:p>
          <a:p>
            <a:pPr marL="14400">
              <a:lnSpc>
                <a:spcPct val="128000"/>
              </a:lnSpc>
              <a:spcBef>
                <a:spcPts val="35"/>
              </a:spcBef>
            </a:pPr>
            <a:endParaRPr sz="2050" dirty="0">
              <a:latin typeface="Utopia Std" panose="02040603060506020204" pitchFamily="18" charset="77"/>
              <a:cs typeface="Cambria"/>
            </a:endParaRPr>
          </a:p>
          <a:p>
            <a:pPr marL="14400">
              <a:lnSpc>
                <a:spcPct val="128000"/>
              </a:lnSpc>
            </a:pPr>
            <a:r>
              <a:rPr lang="nl-NL" sz="1300" b="1" dirty="0">
                <a:latin typeface="Utopia Std" panose="02040603060506020204" pitchFamily="18" charset="77"/>
                <a:ea typeface="Cambria"/>
              </a:rPr>
              <a:t>Wat vragen we van jou?</a:t>
            </a:r>
            <a:endParaRPr b="1" dirty="0">
              <a:latin typeface="Utopia Std" panose="02040603060506020204" pitchFamily="18" charset="77"/>
            </a:endParaRPr>
          </a:p>
          <a:p>
            <a:pPr marL="14400" indent="-133350">
              <a:lnSpc>
                <a:spcPct val="128000"/>
              </a:lnSpc>
              <a:buClr>
                <a:srgbClr val="DD0029"/>
              </a:buClr>
              <a:buChar char="•"/>
              <a:tabLst>
                <a:tab pos="469900" algn="l"/>
              </a:tabLst>
            </a:pPr>
            <a:r>
              <a:rPr lang="en-US" sz="1300" dirty="0" err="1">
                <a:latin typeface="Utopia Std" panose="02040603060506020204" pitchFamily="18" charset="77"/>
                <a:cs typeface="Cambria"/>
              </a:rPr>
              <a:t>minimaal</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eerstegraads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onderwijsbevoegdheid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Scheikunde</a:t>
            </a:r>
            <a:r>
              <a:rPr lang="en-US" sz="1300" dirty="0">
                <a:latin typeface="Utopia Std" panose="02040603060506020204" pitchFamily="18" charset="77"/>
                <a:cs typeface="Cambria"/>
              </a:rPr>
              <a:t>;</a:t>
            </a:r>
          </a:p>
          <a:p>
            <a:pPr marL="14400" indent="-133350">
              <a:lnSpc>
                <a:spcPct val="128000"/>
              </a:lnSpc>
              <a:buClr>
                <a:srgbClr val="DD0029"/>
              </a:buClr>
              <a:buChar char="•"/>
              <a:tabLst>
                <a:tab pos="469900" algn="l"/>
              </a:tabLst>
            </a:pPr>
            <a:r>
              <a:rPr lang="en-US" sz="1300" dirty="0" err="1">
                <a:latin typeface="Utopia Std" panose="02040603060506020204" pitchFamily="18" charset="77"/>
                <a:cs typeface="Cambria"/>
              </a:rPr>
              <a:t>ruime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leservaring</a:t>
            </a:r>
            <a:r>
              <a:rPr lang="en-US" sz="1300" dirty="0">
                <a:latin typeface="Utopia Std" panose="02040603060506020204" pitchFamily="18" charset="77"/>
                <a:cs typeface="Cambria"/>
              </a:rPr>
              <a:t> in het </a:t>
            </a:r>
            <a:r>
              <a:rPr lang="en-US" sz="1300" dirty="0" err="1">
                <a:latin typeface="Utopia Std" panose="02040603060506020204" pitchFamily="18" charset="77"/>
                <a:cs typeface="Cambria"/>
              </a:rPr>
              <a:t>voortgezet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onderwijs</a:t>
            </a:r>
            <a:r>
              <a:rPr lang="en-US" sz="1300" dirty="0">
                <a:latin typeface="Utopia Std" panose="02040603060506020204" pitchFamily="18" charset="77"/>
                <a:cs typeface="Cambria"/>
              </a:rPr>
              <a:t> in </a:t>
            </a:r>
            <a:r>
              <a:rPr lang="en-US" sz="1300" dirty="0" err="1">
                <a:latin typeface="Utopia Std" panose="02040603060506020204" pitchFamily="18" charset="77"/>
                <a:cs typeface="Cambria"/>
              </a:rPr>
              <a:t>onder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bovenbouw</a:t>
            </a:r>
            <a:r>
              <a:rPr lang="en-US" sz="1300" dirty="0">
                <a:latin typeface="Utopia Std" panose="02040603060506020204" pitchFamily="18" charset="77"/>
                <a:cs typeface="Cambria"/>
              </a:rPr>
              <a:t> in het </a:t>
            </a:r>
            <a:r>
              <a:rPr lang="en-US" sz="1300" dirty="0" err="1">
                <a:latin typeface="Utopia Std" panose="02040603060506020204" pitchFamily="18" charset="77"/>
                <a:cs typeface="Cambria"/>
              </a:rPr>
              <a:t>schoolvak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Scheikunde</a:t>
            </a:r>
            <a:r>
              <a:rPr lang="en-US" sz="1300" dirty="0">
                <a:latin typeface="Utopia Std" panose="02040603060506020204" pitchFamily="18" charset="77"/>
                <a:cs typeface="Cambria"/>
              </a:rPr>
              <a:t>;</a:t>
            </a:r>
          </a:p>
          <a:p>
            <a:pPr marL="14400" indent="-133350">
              <a:lnSpc>
                <a:spcPct val="128000"/>
              </a:lnSpc>
              <a:buClr>
                <a:srgbClr val="DD0029"/>
              </a:buClr>
              <a:buChar char="•"/>
              <a:tabLst>
                <a:tab pos="469900" algn="l"/>
              </a:tabLst>
            </a:pPr>
            <a:r>
              <a:rPr lang="en-US" sz="1300" dirty="0" err="1">
                <a:latin typeface="Utopia Std" panose="02040603060506020204" pitchFamily="18" charset="77"/>
                <a:cs typeface="Cambria"/>
              </a:rPr>
              <a:t>flexibele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inzetbaarheid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inclusief</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incidentele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avondbijeenkomsten</a:t>
            </a:r>
            <a:r>
              <a:rPr lang="en-US" sz="1300" dirty="0">
                <a:latin typeface="Utopia Std" panose="02040603060506020204" pitchFamily="18" charset="77"/>
                <a:cs typeface="Cambria"/>
              </a:rPr>
              <a:t>, wat het ‘</a:t>
            </a:r>
            <a:r>
              <a:rPr lang="en-US" sz="1300" dirty="0" err="1">
                <a:latin typeface="Utopia Std" panose="02040603060506020204" pitchFamily="18" charset="77"/>
                <a:cs typeface="Cambria"/>
              </a:rPr>
              <a:t>Aan</a:t>
            </a:r>
            <a:r>
              <a:rPr lang="en-US" sz="1300" dirty="0">
                <a:latin typeface="Utopia Std" panose="02040603060506020204" pitchFamily="18" charset="77"/>
                <a:cs typeface="Cambria"/>
              </a:rPr>
              <a:t> de Slag </a:t>
            </a:r>
            <a:r>
              <a:rPr lang="en-US" sz="1300" dirty="0" err="1">
                <a:latin typeface="Utopia Std" panose="02040603060506020204" pitchFamily="18" charset="77"/>
                <a:cs typeface="Cambria"/>
              </a:rPr>
              <a:t>voor</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Klas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programma</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vereist</a:t>
            </a:r>
            <a:r>
              <a:rPr lang="en-US" sz="1300" dirty="0">
                <a:latin typeface="Utopia Std" panose="02040603060506020204" pitchFamily="18" charset="77"/>
                <a:cs typeface="Cambria"/>
              </a:rPr>
              <a:t>.</a:t>
            </a:r>
          </a:p>
          <a:p>
            <a:pPr marL="14400" indent="-133350">
              <a:lnSpc>
                <a:spcPct val="128000"/>
              </a:lnSpc>
              <a:buClr>
                <a:srgbClr val="DD0029"/>
              </a:buClr>
              <a:buChar char="•"/>
              <a:tabLst>
                <a:tab pos="469900" algn="l"/>
              </a:tabLst>
            </a:pPr>
            <a:endParaRPr lang="en-US" sz="1300" dirty="0">
              <a:latin typeface="Utopia Std" panose="02040603060506020204" pitchFamily="18" charset="77"/>
              <a:cs typeface="Cambria"/>
            </a:endParaRPr>
          </a:p>
          <a:p>
            <a:pPr marL="14400" indent="-133350">
              <a:lnSpc>
                <a:spcPct val="128000"/>
              </a:lnSpc>
              <a:buClr>
                <a:srgbClr val="DD0029"/>
              </a:buClr>
              <a:buChar char="•"/>
              <a:tabLst>
                <a:tab pos="469900" algn="l"/>
              </a:tabLst>
            </a:pPr>
            <a:endParaRPr lang="en-US" sz="1300" dirty="0">
              <a:latin typeface="Utopia Std" panose="02040603060506020204" pitchFamily="18" charset="77"/>
              <a:cs typeface="Cambria"/>
            </a:endParaRPr>
          </a:p>
        </p:txBody>
      </p:sp>
    </p:spTree>
    <p:extLst>
      <p:ext uri="{BB962C8B-B14F-4D97-AF65-F5344CB8AC3E}">
        <p14:creationId xmlns:p14="http://schemas.microsoft.com/office/powerpoint/2010/main" val="1037028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300" y="1420442"/>
            <a:ext cx="6291958" cy="443711"/>
          </a:xfrm>
          <a:prstGeom prst="rect">
            <a:avLst/>
          </a:prstGeom>
        </p:spPr>
        <p:txBody>
          <a:bodyPr vert="horz" wrap="square" lIns="0" tIns="12700" rIns="0" bIns="0" rtlCol="0" anchor="t">
            <a:spAutoFit/>
          </a:bodyPr>
          <a:lstStyle/>
          <a:p>
            <a:pPr marL="12700">
              <a:spcBef>
                <a:spcPts val="100"/>
              </a:spcBef>
            </a:pPr>
            <a:r>
              <a:rPr lang="en-US" b="1" dirty="0">
                <a:latin typeface="Utopia Std Semibold Subhead" panose="02040603060506020204" pitchFamily="18" charset="77"/>
              </a:rPr>
              <a:t>2.9 </a:t>
            </a:r>
            <a:r>
              <a:rPr lang="en-US" b="1" dirty="0" err="1">
                <a:latin typeface="Utopia Std Semibold Subhead" panose="02040603060506020204" pitchFamily="18" charset="77"/>
              </a:rPr>
              <a:t>Diversiteit</a:t>
            </a:r>
            <a:r>
              <a:rPr lang="en-US" b="1" dirty="0">
                <a:latin typeface="Utopia Std Semibold Subhead" panose="02040603060506020204" pitchFamily="18" charset="77"/>
              </a:rPr>
              <a:t> &amp; </a:t>
            </a:r>
            <a:r>
              <a:rPr lang="en-US" b="1" dirty="0" err="1">
                <a:latin typeface="Utopia Std Semibold Subhead" panose="02040603060506020204" pitchFamily="18" charset="77"/>
              </a:rPr>
              <a:t>Inclusiviteit</a:t>
            </a:r>
            <a:endParaRPr lang="en-US" b="1" dirty="0">
              <a:solidFill>
                <a:srgbClr val="000000"/>
              </a:solidFill>
              <a:latin typeface="Utopia Std Semibold Subhead" panose="02040603060506020204" pitchFamily="18" charset="77"/>
              <a:ea typeface="Cambria"/>
            </a:endParaRPr>
          </a:p>
        </p:txBody>
      </p:sp>
      <p:sp>
        <p:nvSpPr>
          <p:cNvPr id="3" name="object 3"/>
          <p:cNvSpPr txBox="1">
            <a:spLocks noGrp="1"/>
          </p:cNvSpPr>
          <p:nvPr>
            <p:ph type="body" idx="1"/>
          </p:nvPr>
        </p:nvSpPr>
        <p:spPr>
          <a:xfrm>
            <a:off x="1531114" y="1965884"/>
            <a:ext cx="7631170" cy="3713965"/>
          </a:xfrm>
          <a:prstGeom prst="rect">
            <a:avLst/>
          </a:prstGeom>
        </p:spPr>
        <p:txBody>
          <a:bodyPr vert="horz" wrap="square" lIns="0" tIns="12700" rIns="0" bIns="0" rtlCol="0" anchor="t">
            <a:spAutoFit/>
          </a:bodyPr>
          <a:lstStyle/>
          <a:p>
            <a:pPr marL="14400">
              <a:lnSpc>
                <a:spcPct val="128000"/>
              </a:lnSpc>
              <a:spcBef>
                <a:spcPts val="1820"/>
              </a:spcBef>
            </a:pPr>
            <a:r>
              <a:rPr lang="en-US" sz="1300" dirty="0">
                <a:ea typeface="Cambria"/>
              </a:rPr>
              <a:t>We </a:t>
            </a:r>
            <a:r>
              <a:rPr lang="en-US" sz="1300" dirty="0" err="1">
                <a:ea typeface="Cambria"/>
              </a:rPr>
              <a:t>omarmen</a:t>
            </a:r>
            <a:r>
              <a:rPr lang="en-US" sz="1300" dirty="0">
                <a:ea typeface="Cambria"/>
              </a:rPr>
              <a:t> de </a:t>
            </a:r>
            <a:r>
              <a:rPr lang="en-US" sz="1300" dirty="0" err="1">
                <a:ea typeface="Cambria"/>
              </a:rPr>
              <a:t>verschillen</a:t>
            </a:r>
            <a:r>
              <a:rPr lang="en-US" sz="1300" dirty="0">
                <a:ea typeface="Cambria"/>
              </a:rPr>
              <a:t> </a:t>
            </a:r>
            <a:r>
              <a:rPr lang="en-US" sz="1300" dirty="0" err="1">
                <a:ea typeface="Cambria"/>
              </a:rPr>
              <a:t>tussen</a:t>
            </a:r>
            <a:r>
              <a:rPr lang="en-US" sz="1300" dirty="0">
                <a:ea typeface="Cambria"/>
              </a:rPr>
              <a:t> </a:t>
            </a:r>
            <a:r>
              <a:rPr lang="en-US" sz="1300" dirty="0" err="1">
                <a:ea typeface="Cambria"/>
              </a:rPr>
              <a:t>onze</a:t>
            </a:r>
            <a:r>
              <a:rPr lang="en-US" sz="1300" dirty="0">
                <a:ea typeface="Cambria"/>
              </a:rPr>
              <a:t> </a:t>
            </a:r>
            <a:r>
              <a:rPr lang="en-US" sz="1300" dirty="0" err="1">
                <a:ea typeface="Cambria"/>
              </a:rPr>
              <a:t>medewerkers</a:t>
            </a:r>
            <a:r>
              <a:rPr lang="en-US" sz="1300" dirty="0">
                <a:ea typeface="Cambria"/>
              </a:rPr>
              <a:t>, </a:t>
            </a:r>
            <a:r>
              <a:rPr lang="en-US" sz="1300" dirty="0" err="1">
                <a:ea typeface="Cambria"/>
              </a:rPr>
              <a:t>en</a:t>
            </a:r>
            <a:r>
              <a:rPr lang="en-US" sz="1300" dirty="0">
                <a:ea typeface="Cambria"/>
              </a:rPr>
              <a:t> we </a:t>
            </a:r>
            <a:r>
              <a:rPr lang="en-US" sz="1300" dirty="0" err="1">
                <a:ea typeface="Cambria"/>
              </a:rPr>
              <a:t>streven</a:t>
            </a:r>
            <a:r>
              <a:rPr lang="en-US" sz="1300" dirty="0">
                <a:ea typeface="Cambria"/>
              </a:rPr>
              <a:t> </a:t>
            </a:r>
            <a:r>
              <a:rPr lang="en-US" sz="1300" dirty="0" err="1">
                <a:ea typeface="Cambria"/>
              </a:rPr>
              <a:t>naar</a:t>
            </a:r>
            <a:r>
              <a:rPr lang="en-US" sz="1300" dirty="0">
                <a:ea typeface="Cambria"/>
              </a:rPr>
              <a:t> </a:t>
            </a:r>
            <a:r>
              <a:rPr lang="en-US" sz="1300" dirty="0" err="1">
                <a:ea typeface="Cambria"/>
              </a:rPr>
              <a:t>een</a:t>
            </a:r>
            <a:r>
              <a:rPr lang="en-US" sz="1300" dirty="0">
                <a:ea typeface="Cambria"/>
              </a:rPr>
              <a:t> divers </a:t>
            </a:r>
            <a:r>
              <a:rPr lang="en-US" sz="1300" dirty="0" err="1">
                <a:ea typeface="Cambria"/>
              </a:rPr>
              <a:t>medewerkersbestand</a:t>
            </a:r>
            <a:r>
              <a:rPr lang="en-US" sz="1300" dirty="0">
                <a:ea typeface="Cambria"/>
              </a:rPr>
              <a:t>. Dit </a:t>
            </a:r>
            <a:r>
              <a:rPr lang="en-US" sz="1300" dirty="0" err="1">
                <a:ea typeface="Cambria"/>
              </a:rPr>
              <a:t>vraagt</a:t>
            </a:r>
            <a:r>
              <a:rPr lang="en-US" sz="1300" dirty="0">
                <a:ea typeface="Cambria"/>
              </a:rPr>
              <a:t> om </a:t>
            </a:r>
            <a:r>
              <a:rPr lang="en-US" sz="1300" dirty="0" err="1">
                <a:ea typeface="Cambria"/>
              </a:rPr>
              <a:t>een</a:t>
            </a:r>
            <a:r>
              <a:rPr lang="en-US" sz="1300" dirty="0">
                <a:ea typeface="Cambria"/>
              </a:rPr>
              <a:t> </a:t>
            </a:r>
            <a:r>
              <a:rPr lang="en-US" sz="1300" dirty="0" err="1">
                <a:ea typeface="Cambria"/>
              </a:rPr>
              <a:t>inclusieve</a:t>
            </a:r>
            <a:r>
              <a:rPr lang="en-US" sz="1300" dirty="0">
                <a:ea typeface="Cambria"/>
              </a:rPr>
              <a:t> </a:t>
            </a:r>
            <a:r>
              <a:rPr lang="en-US" sz="1300" dirty="0" err="1">
                <a:ea typeface="Cambria"/>
              </a:rPr>
              <a:t>werkomgeving</a:t>
            </a:r>
            <a:r>
              <a:rPr lang="en-US" sz="1300" dirty="0">
                <a:ea typeface="Cambria"/>
              </a:rPr>
              <a:t>, </a:t>
            </a:r>
            <a:r>
              <a:rPr lang="en-US" sz="1300" dirty="0" err="1">
                <a:ea typeface="Cambria"/>
              </a:rPr>
              <a:t>en</a:t>
            </a:r>
            <a:r>
              <a:rPr lang="en-US" sz="1300" dirty="0">
                <a:ea typeface="Cambria"/>
              </a:rPr>
              <a:t> </a:t>
            </a:r>
            <a:r>
              <a:rPr lang="en-US" sz="1300" dirty="0" err="1">
                <a:ea typeface="Cambria"/>
              </a:rPr>
              <a:t>dat</a:t>
            </a:r>
            <a:r>
              <a:rPr lang="en-US" sz="1300" dirty="0">
                <a:ea typeface="Cambria"/>
              </a:rPr>
              <a:t> </a:t>
            </a:r>
            <a:r>
              <a:rPr lang="en-US" sz="1300" dirty="0" err="1">
                <a:ea typeface="Cambria"/>
              </a:rPr>
              <a:t>begint</a:t>
            </a:r>
            <a:r>
              <a:rPr lang="en-US" sz="1300" dirty="0">
                <a:ea typeface="Cambria"/>
              </a:rPr>
              <a:t> al </a:t>
            </a:r>
            <a:r>
              <a:rPr lang="en-US" sz="1300" dirty="0" err="1">
                <a:ea typeface="Cambria"/>
              </a:rPr>
              <a:t>bij</a:t>
            </a:r>
            <a:r>
              <a:rPr lang="en-US" sz="1300" dirty="0">
                <a:ea typeface="Cambria"/>
              </a:rPr>
              <a:t> </a:t>
            </a:r>
            <a:r>
              <a:rPr lang="en-US" sz="1300" dirty="0" err="1">
                <a:ea typeface="Cambria"/>
              </a:rPr>
              <a:t>inclusiever</a:t>
            </a:r>
            <a:r>
              <a:rPr lang="en-US" sz="1300" dirty="0">
                <a:ea typeface="Cambria"/>
              </a:rPr>
              <a:t> </a:t>
            </a:r>
            <a:r>
              <a:rPr lang="en-US" sz="1300" dirty="0" err="1">
                <a:ea typeface="Cambria"/>
              </a:rPr>
              <a:t>taalgebruik</a:t>
            </a:r>
            <a:r>
              <a:rPr lang="en-US" sz="1300" dirty="0">
                <a:ea typeface="Cambria"/>
              </a:rPr>
              <a:t> in </a:t>
            </a:r>
            <a:r>
              <a:rPr lang="en-US" sz="1300" dirty="0" err="1">
                <a:ea typeface="Cambria"/>
              </a:rPr>
              <a:t>onze</a:t>
            </a:r>
            <a:r>
              <a:rPr lang="en-US" sz="1300" dirty="0">
                <a:ea typeface="Cambria"/>
              </a:rPr>
              <a:t> </a:t>
            </a:r>
            <a:r>
              <a:rPr lang="en-US" sz="1300" dirty="0" err="1">
                <a:ea typeface="Cambria"/>
              </a:rPr>
              <a:t>vacatureteksten</a:t>
            </a:r>
            <a:r>
              <a:rPr lang="en-US" sz="1300" dirty="0">
                <a:ea typeface="Cambria"/>
              </a:rPr>
              <a:t>. Concrete </a:t>
            </a:r>
            <a:r>
              <a:rPr lang="en-US" sz="1300" dirty="0" err="1">
                <a:ea typeface="Cambria"/>
              </a:rPr>
              <a:t>voorbeelden</a:t>
            </a:r>
            <a:r>
              <a:rPr lang="en-US" sz="1300" dirty="0">
                <a:ea typeface="Cambria"/>
              </a:rPr>
              <a:t> </a:t>
            </a:r>
            <a:r>
              <a:rPr lang="en-US" sz="1300" dirty="0" err="1">
                <a:ea typeface="Cambria"/>
              </a:rPr>
              <a:t>en</a:t>
            </a:r>
            <a:r>
              <a:rPr lang="en-US" sz="1300" dirty="0">
                <a:ea typeface="Cambria"/>
              </a:rPr>
              <a:t> tips </a:t>
            </a:r>
            <a:r>
              <a:rPr lang="en-US" sz="1300" dirty="0" err="1">
                <a:ea typeface="Cambria"/>
              </a:rPr>
              <a:t>zijn</a:t>
            </a:r>
            <a:r>
              <a:rPr lang="en-US" sz="1300" dirty="0">
                <a:ea typeface="Cambria"/>
              </a:rPr>
              <a:t>/</a:t>
            </a:r>
            <a:r>
              <a:rPr lang="en-US" sz="1300" dirty="0" err="1">
                <a:ea typeface="Cambria"/>
              </a:rPr>
              <a:t>worden</a:t>
            </a:r>
            <a:r>
              <a:rPr lang="en-US" sz="1300" dirty="0">
                <a:ea typeface="Cambria"/>
              </a:rPr>
              <a:t> </a:t>
            </a:r>
            <a:r>
              <a:rPr lang="en-US" sz="1300" dirty="0" err="1">
                <a:ea typeface="Cambria"/>
              </a:rPr>
              <a:t>ook</a:t>
            </a:r>
            <a:r>
              <a:rPr lang="en-US" sz="1300" dirty="0">
                <a:ea typeface="Cambria"/>
              </a:rPr>
              <a:t> </a:t>
            </a:r>
            <a:r>
              <a:rPr lang="en-US" sz="1300" dirty="0" err="1">
                <a:ea typeface="Cambria"/>
              </a:rPr>
              <a:t>doorgevoerd</a:t>
            </a:r>
            <a:r>
              <a:rPr lang="en-US" sz="1300" dirty="0">
                <a:ea typeface="Cambria"/>
              </a:rPr>
              <a:t> in het template in </a:t>
            </a:r>
            <a:r>
              <a:rPr lang="en-US" sz="1300" dirty="0" err="1">
                <a:ea typeface="Cambria"/>
              </a:rPr>
              <a:t>Templafy</a:t>
            </a:r>
            <a:r>
              <a:rPr lang="en-US" sz="1300" dirty="0">
                <a:ea typeface="Cambria"/>
              </a:rPr>
              <a:t>. </a:t>
            </a:r>
          </a:p>
          <a:p>
            <a:pPr marL="14400">
              <a:lnSpc>
                <a:spcPct val="128000"/>
              </a:lnSpc>
              <a:spcBef>
                <a:spcPts val="1820"/>
              </a:spcBef>
            </a:pPr>
            <a:r>
              <a:rPr lang="en-US" sz="1300" dirty="0" err="1">
                <a:ea typeface="Cambria"/>
              </a:rPr>
              <a:t>Bij</a:t>
            </a:r>
            <a:r>
              <a:rPr lang="en-US" sz="1300" dirty="0">
                <a:ea typeface="Cambria"/>
              </a:rPr>
              <a:t> het </a:t>
            </a:r>
            <a:r>
              <a:rPr lang="en-US" sz="1300" dirty="0" err="1">
                <a:ea typeface="Cambria"/>
              </a:rPr>
              <a:t>schrijven</a:t>
            </a:r>
            <a:r>
              <a:rPr lang="en-US" sz="1300" dirty="0">
                <a:ea typeface="Cambria"/>
              </a:rPr>
              <a:t> van </a:t>
            </a:r>
            <a:r>
              <a:rPr lang="en-US" sz="1300" dirty="0" err="1">
                <a:ea typeface="Cambria"/>
              </a:rPr>
              <a:t>een</a:t>
            </a:r>
            <a:r>
              <a:rPr lang="en-US" sz="1300" dirty="0">
                <a:ea typeface="Cambria"/>
              </a:rPr>
              <a:t> </a:t>
            </a:r>
            <a:r>
              <a:rPr lang="en-US" sz="1300" dirty="0" err="1">
                <a:ea typeface="Cambria"/>
              </a:rPr>
              <a:t>inclusievere</a:t>
            </a:r>
            <a:r>
              <a:rPr lang="en-US" sz="1300" dirty="0">
                <a:ea typeface="Cambria"/>
              </a:rPr>
              <a:t> </a:t>
            </a:r>
            <a:r>
              <a:rPr lang="en-US" sz="1300" dirty="0" err="1">
                <a:ea typeface="Cambria"/>
              </a:rPr>
              <a:t>vacature</a:t>
            </a:r>
            <a:r>
              <a:rPr lang="en-US" sz="1300" dirty="0">
                <a:ea typeface="Cambria"/>
              </a:rPr>
              <a:t>, </a:t>
            </a:r>
            <a:r>
              <a:rPr lang="en-US" sz="1300" dirty="0" err="1">
                <a:ea typeface="Cambria"/>
              </a:rPr>
              <a:t>houd</a:t>
            </a:r>
            <a:r>
              <a:rPr lang="en-US" sz="1300" dirty="0">
                <a:ea typeface="Cambria"/>
              </a:rPr>
              <a:t> </a:t>
            </a:r>
            <a:r>
              <a:rPr lang="en-US" sz="1300" dirty="0" err="1">
                <a:ea typeface="Cambria"/>
              </a:rPr>
              <a:t>bijvoorbeeld</a:t>
            </a:r>
            <a:r>
              <a:rPr lang="en-US" sz="1300" dirty="0">
                <a:ea typeface="Cambria"/>
              </a:rPr>
              <a:t> </a:t>
            </a:r>
            <a:r>
              <a:rPr lang="en-US" sz="1300" dirty="0" err="1">
                <a:ea typeface="Cambria"/>
              </a:rPr>
              <a:t>rekening</a:t>
            </a:r>
            <a:r>
              <a:rPr lang="en-US" sz="1300" dirty="0">
                <a:ea typeface="Cambria"/>
              </a:rPr>
              <a:t> met:</a:t>
            </a:r>
          </a:p>
          <a:p>
            <a:pPr marL="14400">
              <a:lnSpc>
                <a:spcPct val="128000"/>
              </a:lnSpc>
              <a:spcBef>
                <a:spcPts val="1820"/>
              </a:spcBef>
            </a:pPr>
            <a:endParaRPr lang="en-US" sz="1300" dirty="0">
              <a:ea typeface="Cambria"/>
            </a:endParaRPr>
          </a:p>
          <a:p>
            <a:pPr marL="14400" indent="-285750">
              <a:lnSpc>
                <a:spcPct val="128000"/>
              </a:lnSpc>
              <a:spcBef>
                <a:spcPts val="1820"/>
              </a:spcBef>
              <a:buFont typeface="Arial"/>
              <a:buChar char="•"/>
            </a:pPr>
            <a:r>
              <a:rPr lang="en-US" sz="1300" b="1" dirty="0" err="1">
                <a:ea typeface="Cambria"/>
              </a:rPr>
              <a:t>Functietitel</a:t>
            </a:r>
            <a:br>
              <a:rPr lang="en-US" sz="1300" b="1" dirty="0">
                <a:ea typeface="Cambria"/>
              </a:rPr>
            </a:br>
            <a:r>
              <a:rPr lang="en-US" sz="1300" b="1" dirty="0">
                <a:ea typeface="Cambria"/>
              </a:rPr>
              <a:t>	</a:t>
            </a:r>
            <a:r>
              <a:rPr lang="en-US" sz="1300" dirty="0">
                <a:ea typeface="Cambria"/>
              </a:rPr>
              <a:t>ga </a:t>
            </a:r>
            <a:r>
              <a:rPr lang="en-US" sz="1300" dirty="0" err="1">
                <a:ea typeface="Cambria"/>
              </a:rPr>
              <a:t>voor</a:t>
            </a:r>
            <a:r>
              <a:rPr lang="en-US" sz="1300" dirty="0">
                <a:ea typeface="Cambria"/>
              </a:rPr>
              <a:t> </a:t>
            </a:r>
            <a:r>
              <a:rPr lang="en-US" sz="1300" dirty="0" err="1">
                <a:ea typeface="Cambria"/>
              </a:rPr>
              <a:t>een</a:t>
            </a:r>
            <a:r>
              <a:rPr lang="en-US" sz="1300" dirty="0">
                <a:ea typeface="Cambria"/>
              </a:rPr>
              <a:t> </a:t>
            </a:r>
            <a:r>
              <a:rPr lang="en-US" sz="1300" dirty="0" err="1">
                <a:ea typeface="Cambria"/>
              </a:rPr>
              <a:t>genderneutrale</a:t>
            </a:r>
            <a:r>
              <a:rPr lang="en-US" sz="1300" dirty="0">
                <a:ea typeface="Cambria"/>
              </a:rPr>
              <a:t> </a:t>
            </a:r>
            <a:r>
              <a:rPr lang="en-US" sz="1300" dirty="0" err="1">
                <a:ea typeface="Cambria"/>
              </a:rPr>
              <a:t>woordkeuze</a:t>
            </a:r>
            <a:r>
              <a:rPr lang="en-US" sz="1300" dirty="0">
                <a:ea typeface="Cambria"/>
              </a:rPr>
              <a:t>. </a:t>
            </a:r>
            <a:r>
              <a:rPr lang="en-US" sz="1300" dirty="0" err="1">
                <a:ea typeface="Cambria"/>
              </a:rPr>
              <a:t>Voorbeeld</a:t>
            </a:r>
            <a:r>
              <a:rPr lang="en-US" sz="1300" dirty="0">
                <a:ea typeface="Cambria"/>
              </a:rPr>
              <a:t>: 'stage </a:t>
            </a:r>
            <a:r>
              <a:rPr lang="en-US" sz="1300" dirty="0" err="1">
                <a:ea typeface="Cambria"/>
              </a:rPr>
              <a:t>organisatie</a:t>
            </a:r>
            <a:r>
              <a:rPr lang="en-US" sz="1300" dirty="0">
                <a:ea typeface="Cambria"/>
              </a:rPr>
              <a:t> </a:t>
            </a:r>
            <a:r>
              <a:rPr lang="en-US" sz="1300" dirty="0" err="1">
                <a:ea typeface="Cambria"/>
              </a:rPr>
              <a:t>en</a:t>
            </a:r>
            <a:r>
              <a:rPr lang="en-US" sz="1300" dirty="0">
                <a:ea typeface="Cambria"/>
              </a:rPr>
              <a:t> </a:t>
            </a:r>
            <a:r>
              <a:rPr lang="en-US" sz="1300" dirty="0" err="1">
                <a:ea typeface="Cambria"/>
              </a:rPr>
              <a:t>personeel</a:t>
            </a:r>
            <a:r>
              <a:rPr lang="en-US" sz="1300" dirty="0">
                <a:ea typeface="Cambria"/>
              </a:rPr>
              <a:t>' in </a:t>
            </a:r>
            <a:r>
              <a:rPr lang="en-US" sz="1300" dirty="0" err="1">
                <a:ea typeface="Cambria"/>
              </a:rPr>
              <a:t>plaats</a:t>
            </a:r>
            <a:r>
              <a:rPr lang="en-US" sz="1300" dirty="0">
                <a:ea typeface="Cambria"/>
              </a:rPr>
              <a:t> 	van '</a:t>
            </a:r>
            <a:r>
              <a:rPr lang="en-US" sz="1300" dirty="0" err="1">
                <a:ea typeface="Cambria"/>
              </a:rPr>
              <a:t>stagiair</a:t>
            </a:r>
            <a:r>
              <a:rPr lang="en-US" sz="1300" dirty="0">
                <a:ea typeface="Cambria"/>
              </a:rPr>
              <a:t> </a:t>
            </a:r>
            <a:r>
              <a:rPr lang="en-US" sz="1300" dirty="0" err="1">
                <a:ea typeface="Cambria"/>
              </a:rPr>
              <a:t>organisatie</a:t>
            </a:r>
            <a:r>
              <a:rPr lang="en-US" sz="1300" dirty="0">
                <a:ea typeface="Cambria"/>
              </a:rPr>
              <a:t> </a:t>
            </a:r>
            <a:r>
              <a:rPr lang="en-US" sz="1300" dirty="0" err="1">
                <a:ea typeface="Cambria"/>
              </a:rPr>
              <a:t>en</a:t>
            </a:r>
            <a:r>
              <a:rPr lang="en-US" sz="1300" dirty="0">
                <a:ea typeface="Cambria"/>
              </a:rPr>
              <a:t> </a:t>
            </a:r>
            <a:r>
              <a:rPr lang="en-US" sz="1300" dirty="0" err="1">
                <a:ea typeface="Cambria"/>
              </a:rPr>
              <a:t>personeel</a:t>
            </a:r>
            <a:r>
              <a:rPr lang="en-US" sz="1300" dirty="0">
                <a:ea typeface="Cambria"/>
              </a:rPr>
              <a:t>’. </a:t>
            </a:r>
          </a:p>
          <a:p>
            <a:pPr marL="14400" indent="-285750">
              <a:lnSpc>
                <a:spcPct val="128000"/>
              </a:lnSpc>
              <a:spcBef>
                <a:spcPts val="1820"/>
              </a:spcBef>
              <a:buFont typeface="Arial"/>
              <a:buChar char="•"/>
            </a:pPr>
            <a:endParaRPr lang="en-US" sz="1300" b="1" dirty="0">
              <a:ea typeface="Cambria"/>
            </a:endParaRPr>
          </a:p>
          <a:p>
            <a:pPr marL="14400">
              <a:lnSpc>
                <a:spcPct val="128000"/>
              </a:lnSpc>
              <a:spcBef>
                <a:spcPts val="1820"/>
              </a:spcBef>
            </a:pPr>
            <a:endParaRPr lang="en-US" sz="1300" dirty="0">
              <a:ea typeface="Cambria"/>
            </a:endParaRPr>
          </a:p>
        </p:txBody>
      </p:sp>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36</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1531115" y="1451492"/>
            <a:ext cx="7631170" cy="4659865"/>
          </a:xfrm>
          <a:prstGeom prst="rect">
            <a:avLst/>
          </a:prstGeom>
        </p:spPr>
        <p:txBody>
          <a:bodyPr vert="horz" wrap="square" lIns="0" tIns="12700" rIns="0" bIns="0" rtlCol="0" anchor="t">
            <a:spAutoFit/>
          </a:bodyPr>
          <a:lstStyle/>
          <a:p>
            <a:pPr marL="14400" indent="-285750">
              <a:lnSpc>
                <a:spcPct val="128000"/>
              </a:lnSpc>
              <a:spcBef>
                <a:spcPts val="100"/>
              </a:spcBef>
              <a:buFont typeface="Arial"/>
              <a:buChar char="•"/>
            </a:pPr>
            <a:endParaRPr lang="en-US" sz="1300" dirty="0">
              <a:ea typeface="Cambria"/>
            </a:endParaRPr>
          </a:p>
          <a:p>
            <a:pPr marL="14400" indent="-285750">
              <a:lnSpc>
                <a:spcPct val="128000"/>
              </a:lnSpc>
              <a:spcBef>
                <a:spcPts val="100"/>
              </a:spcBef>
              <a:buFont typeface="Arial"/>
              <a:buChar char="•"/>
            </a:pPr>
            <a:r>
              <a:rPr lang="en-US" sz="1300" b="1" dirty="0" err="1">
                <a:ea typeface="Cambria"/>
              </a:rPr>
              <a:t>Werkomgeving</a:t>
            </a:r>
            <a:br>
              <a:rPr lang="en-US" sz="1300" b="1" dirty="0">
                <a:ea typeface="Cambria"/>
              </a:rPr>
            </a:br>
            <a:r>
              <a:rPr lang="en-US" sz="1300" b="1" dirty="0">
                <a:ea typeface="Cambria"/>
              </a:rPr>
              <a:t>	I</a:t>
            </a:r>
            <a:r>
              <a:rPr lang="en-US" sz="1300" dirty="0">
                <a:ea typeface="Cambria"/>
              </a:rPr>
              <a:t>n het </a:t>
            </a:r>
            <a:r>
              <a:rPr lang="en-US" sz="1300" dirty="0" err="1">
                <a:ea typeface="Cambria"/>
              </a:rPr>
              <a:t>beschrijven</a:t>
            </a:r>
            <a:r>
              <a:rPr lang="en-US" sz="1300" dirty="0">
                <a:ea typeface="Cambria"/>
              </a:rPr>
              <a:t> van de </a:t>
            </a:r>
            <a:r>
              <a:rPr lang="en-US" sz="1300" dirty="0" err="1">
                <a:ea typeface="Cambria"/>
              </a:rPr>
              <a:t>werkomgeving</a:t>
            </a:r>
            <a:r>
              <a:rPr lang="en-US" sz="1300" dirty="0">
                <a:ea typeface="Cambria"/>
              </a:rPr>
              <a:t> </a:t>
            </a:r>
            <a:r>
              <a:rPr lang="en-US" sz="1300" dirty="0" err="1">
                <a:ea typeface="Cambria"/>
              </a:rPr>
              <a:t>waar</a:t>
            </a:r>
            <a:r>
              <a:rPr lang="en-US" sz="1300" dirty="0">
                <a:ea typeface="Cambria"/>
              </a:rPr>
              <a:t> </a:t>
            </a:r>
            <a:r>
              <a:rPr lang="en-US" sz="1300" dirty="0" err="1">
                <a:ea typeface="Cambria"/>
              </a:rPr>
              <a:t>iemand</a:t>
            </a:r>
            <a:r>
              <a:rPr lang="en-US" sz="1300" dirty="0">
                <a:ea typeface="Cambria"/>
              </a:rPr>
              <a:t> </a:t>
            </a:r>
            <a:r>
              <a:rPr lang="en-US" sz="1300" dirty="0" err="1">
                <a:ea typeface="Cambria"/>
              </a:rPr>
              <a:t>komt</a:t>
            </a:r>
            <a:r>
              <a:rPr lang="en-US" sz="1300" dirty="0">
                <a:ea typeface="Cambria"/>
              </a:rPr>
              <a:t> </a:t>
            </a:r>
            <a:r>
              <a:rPr lang="en-US" sz="1300" dirty="0" err="1">
                <a:ea typeface="Cambria"/>
              </a:rPr>
              <a:t>te</a:t>
            </a:r>
            <a:r>
              <a:rPr lang="en-US" sz="1300" dirty="0">
                <a:ea typeface="Cambria"/>
              </a:rPr>
              <a:t> </a:t>
            </a:r>
            <a:r>
              <a:rPr lang="en-US" sz="1300" dirty="0" err="1">
                <a:ea typeface="Cambria"/>
              </a:rPr>
              <a:t>werken</a:t>
            </a:r>
            <a:r>
              <a:rPr lang="en-US" sz="1300" dirty="0">
                <a:ea typeface="Cambria"/>
              </a:rPr>
              <a:t>, is </a:t>
            </a:r>
            <a:r>
              <a:rPr lang="en-US" sz="1300" dirty="0" err="1">
                <a:ea typeface="Cambria"/>
              </a:rPr>
              <a:t>winst</a:t>
            </a:r>
            <a:r>
              <a:rPr lang="en-US" sz="1300" dirty="0">
                <a:ea typeface="Cambria"/>
              </a:rPr>
              <a:t> </a:t>
            </a:r>
            <a:r>
              <a:rPr lang="en-US" sz="1300" dirty="0" err="1">
                <a:ea typeface="Cambria"/>
              </a:rPr>
              <a:t>te</a:t>
            </a:r>
            <a:r>
              <a:rPr lang="en-US" sz="1300" dirty="0">
                <a:ea typeface="Cambria"/>
              </a:rPr>
              <a:t> </a:t>
            </a:r>
            <a:r>
              <a:rPr lang="en-US" sz="1300" dirty="0" err="1">
                <a:ea typeface="Cambria"/>
              </a:rPr>
              <a:t>halen</a:t>
            </a:r>
            <a:r>
              <a:rPr lang="en-US" sz="1300" dirty="0">
                <a:ea typeface="Cambria"/>
              </a:rPr>
              <a:t>. </a:t>
            </a:r>
            <a:r>
              <a:rPr lang="en-US" sz="1300" dirty="0" err="1">
                <a:ea typeface="Cambria"/>
              </a:rPr>
              <a:t>Denk</a:t>
            </a:r>
            <a:r>
              <a:rPr lang="en-US" sz="1300" dirty="0">
                <a:ea typeface="Cambria"/>
              </a:rPr>
              <a:t> 	</a:t>
            </a:r>
            <a:r>
              <a:rPr lang="en-US" sz="1300" dirty="0" err="1">
                <a:ea typeface="Cambria"/>
              </a:rPr>
              <a:t>aan</a:t>
            </a:r>
            <a:r>
              <a:rPr lang="en-US" sz="1300" dirty="0">
                <a:ea typeface="Cambria"/>
              </a:rPr>
              <a:t> het team, de </a:t>
            </a:r>
            <a:r>
              <a:rPr lang="en-US" sz="1300" dirty="0" err="1">
                <a:ea typeface="Cambria"/>
              </a:rPr>
              <a:t>afdeling</a:t>
            </a:r>
            <a:r>
              <a:rPr lang="en-US" sz="1300" dirty="0">
                <a:ea typeface="Cambria"/>
              </a:rPr>
              <a:t>, de </a:t>
            </a:r>
            <a:r>
              <a:rPr lang="en-US" sz="1300" dirty="0" err="1">
                <a:ea typeface="Cambria"/>
              </a:rPr>
              <a:t>sfeer</a:t>
            </a:r>
            <a:r>
              <a:rPr lang="en-US" sz="1300" dirty="0">
                <a:ea typeface="Cambria"/>
              </a:rPr>
              <a:t>, etc. </a:t>
            </a:r>
            <a:r>
              <a:rPr lang="en-US" sz="1300" dirty="0" err="1">
                <a:ea typeface="Cambria"/>
              </a:rPr>
              <a:t>Kandidaten</a:t>
            </a:r>
            <a:r>
              <a:rPr lang="en-US" sz="1300" dirty="0">
                <a:ea typeface="Cambria"/>
              </a:rPr>
              <a:t> </a:t>
            </a:r>
            <a:r>
              <a:rPr lang="en-US" sz="1300" dirty="0" err="1">
                <a:ea typeface="Cambria"/>
              </a:rPr>
              <a:t>zijn</a:t>
            </a:r>
            <a:r>
              <a:rPr lang="en-US" sz="1300" dirty="0">
                <a:ea typeface="Cambria"/>
              </a:rPr>
              <a:t> </a:t>
            </a:r>
            <a:r>
              <a:rPr lang="en-US" sz="1300" dirty="0" err="1">
                <a:ea typeface="Cambria"/>
              </a:rPr>
              <a:t>namelijk</a:t>
            </a:r>
            <a:r>
              <a:rPr lang="en-US" sz="1300" dirty="0">
                <a:ea typeface="Cambria"/>
              </a:rPr>
              <a:t> </a:t>
            </a:r>
            <a:r>
              <a:rPr lang="en-US" sz="1300" dirty="0" err="1">
                <a:ea typeface="Cambria"/>
              </a:rPr>
              <a:t>ook</a:t>
            </a:r>
            <a:r>
              <a:rPr lang="en-US" sz="1300" dirty="0">
                <a:ea typeface="Cambria"/>
              </a:rPr>
              <a:t> op </a:t>
            </a:r>
            <a:r>
              <a:rPr lang="en-US" sz="1300" dirty="0" err="1">
                <a:ea typeface="Cambria"/>
              </a:rPr>
              <a:t>zoek</a:t>
            </a:r>
            <a:r>
              <a:rPr lang="en-US" sz="1300" dirty="0">
                <a:ea typeface="Cambria"/>
              </a:rPr>
              <a:t> </a:t>
            </a:r>
            <a:r>
              <a:rPr lang="en-US" sz="1300" dirty="0" err="1">
                <a:ea typeface="Cambria"/>
              </a:rPr>
              <a:t>naar</a:t>
            </a:r>
            <a:r>
              <a:rPr lang="en-US" sz="1300" dirty="0">
                <a:ea typeface="Cambria"/>
              </a:rPr>
              <a:t> </a:t>
            </a:r>
            <a:r>
              <a:rPr lang="en-US" sz="1300" dirty="0" err="1">
                <a:ea typeface="Cambria"/>
              </a:rPr>
              <a:t>een</a:t>
            </a:r>
            <a:r>
              <a:rPr lang="en-US" sz="1300" dirty="0">
                <a:ea typeface="Cambria"/>
              </a:rPr>
              <a:t> team 	</a:t>
            </a:r>
            <a:r>
              <a:rPr lang="en-US" sz="1300" dirty="0" err="1">
                <a:ea typeface="Cambria"/>
              </a:rPr>
              <a:t>waar</a:t>
            </a:r>
            <a:r>
              <a:rPr lang="en-US" sz="1300" dirty="0">
                <a:ea typeface="Cambria"/>
              </a:rPr>
              <a:t> ze </a:t>
            </a:r>
            <a:r>
              <a:rPr lang="en-US" sz="1300" dirty="0" err="1">
                <a:ea typeface="Cambria"/>
              </a:rPr>
              <a:t>zich</a:t>
            </a:r>
            <a:r>
              <a:rPr lang="en-US" sz="1300" dirty="0">
                <a:ea typeface="Cambria"/>
              </a:rPr>
              <a:t> </a:t>
            </a:r>
            <a:r>
              <a:rPr lang="en-US" sz="1300" dirty="0" err="1">
                <a:ea typeface="Cambria"/>
              </a:rPr>
              <a:t>prettig</a:t>
            </a:r>
            <a:r>
              <a:rPr lang="en-US" sz="1300" dirty="0">
                <a:ea typeface="Cambria"/>
              </a:rPr>
              <a:t> </a:t>
            </a:r>
            <a:r>
              <a:rPr lang="en-US" sz="1300" dirty="0" err="1">
                <a:ea typeface="Cambria"/>
              </a:rPr>
              <a:t>en</a:t>
            </a:r>
            <a:r>
              <a:rPr lang="en-US" sz="1300" dirty="0">
                <a:ea typeface="Cambria"/>
              </a:rPr>
              <a:t> </a:t>
            </a:r>
            <a:r>
              <a:rPr lang="en-US" sz="1300" dirty="0" err="1">
                <a:ea typeface="Cambria"/>
              </a:rPr>
              <a:t>thuis</a:t>
            </a:r>
            <a:r>
              <a:rPr lang="en-US" sz="1300" dirty="0">
                <a:ea typeface="Cambria"/>
              </a:rPr>
              <a:t> </a:t>
            </a:r>
            <a:r>
              <a:rPr lang="en-US" sz="1300" dirty="0" err="1">
                <a:ea typeface="Cambria"/>
              </a:rPr>
              <a:t>voelen</a:t>
            </a:r>
            <a:r>
              <a:rPr lang="en-US" sz="1300" dirty="0">
                <a:ea typeface="Cambria"/>
              </a:rPr>
              <a:t>. Met </a:t>
            </a:r>
            <a:r>
              <a:rPr lang="en-US" sz="1300" dirty="0" err="1">
                <a:ea typeface="Cambria"/>
              </a:rPr>
              <a:t>wie</a:t>
            </a:r>
            <a:r>
              <a:rPr lang="en-US" sz="1300" dirty="0">
                <a:ea typeface="Cambria"/>
              </a:rPr>
              <a:t> </a:t>
            </a:r>
            <a:r>
              <a:rPr lang="en-US" sz="1300" dirty="0" err="1">
                <a:ea typeface="Cambria"/>
              </a:rPr>
              <a:t>heeft</a:t>
            </a:r>
            <a:r>
              <a:rPr lang="en-US" sz="1300" dirty="0">
                <a:ea typeface="Cambria"/>
              </a:rPr>
              <a:t> de </a:t>
            </a:r>
            <a:r>
              <a:rPr lang="en-US" sz="1300" dirty="0" err="1">
                <a:ea typeface="Cambria"/>
              </a:rPr>
              <a:t>kandidaat</a:t>
            </a:r>
            <a:r>
              <a:rPr lang="en-US" sz="1300" dirty="0">
                <a:ea typeface="Cambria"/>
              </a:rPr>
              <a:t> in het </a:t>
            </a:r>
            <a:r>
              <a:rPr lang="en-US" sz="1300" dirty="0" err="1">
                <a:ea typeface="Cambria"/>
              </a:rPr>
              <a:t>dagelijks</a:t>
            </a:r>
            <a:r>
              <a:rPr lang="en-US" sz="1300" dirty="0">
                <a:ea typeface="Cambria"/>
              </a:rPr>
              <a:t> </a:t>
            </a:r>
            <a:r>
              <a:rPr lang="en-US" sz="1300" dirty="0" err="1">
                <a:ea typeface="Cambria"/>
              </a:rPr>
              <a:t>werk</a:t>
            </a:r>
            <a:r>
              <a:rPr lang="en-US" sz="1300" dirty="0">
                <a:ea typeface="Cambria"/>
              </a:rPr>
              <a:t> </a:t>
            </a:r>
            <a:r>
              <a:rPr lang="en-US" sz="1300" dirty="0" err="1">
                <a:ea typeface="Cambria"/>
              </a:rPr>
              <a:t>vooral</a:t>
            </a:r>
            <a:r>
              <a:rPr lang="en-US" sz="1300" dirty="0">
                <a:ea typeface="Cambria"/>
              </a:rPr>
              <a:t> </a:t>
            </a:r>
            <a:r>
              <a:rPr lang="en-US" sz="1300" dirty="0" err="1">
                <a:ea typeface="Cambria"/>
              </a:rPr>
              <a:t>te</a:t>
            </a:r>
            <a:r>
              <a:rPr lang="en-US" sz="1300" dirty="0">
                <a:ea typeface="Cambria"/>
              </a:rPr>
              <a:t> 	</a:t>
            </a:r>
            <a:r>
              <a:rPr lang="en-US" sz="1300" dirty="0" err="1">
                <a:ea typeface="Cambria"/>
              </a:rPr>
              <a:t>maken</a:t>
            </a:r>
            <a:r>
              <a:rPr lang="en-US" sz="1300" dirty="0">
                <a:ea typeface="Cambria"/>
              </a:rPr>
              <a:t>? Hoe </a:t>
            </a:r>
            <a:r>
              <a:rPr lang="en-US" sz="1300" dirty="0" err="1">
                <a:ea typeface="Cambria"/>
              </a:rPr>
              <a:t>ondersteunt</a:t>
            </a:r>
            <a:r>
              <a:rPr lang="en-US" sz="1300" dirty="0">
                <a:ea typeface="Cambria"/>
              </a:rPr>
              <a:t> het team de </a:t>
            </a:r>
            <a:r>
              <a:rPr lang="en-US" sz="1300" dirty="0" err="1">
                <a:ea typeface="Cambria"/>
              </a:rPr>
              <a:t>kandidaat</a:t>
            </a:r>
            <a:r>
              <a:rPr lang="en-US" sz="1300" dirty="0">
                <a:ea typeface="Cambria"/>
              </a:rPr>
              <a:t>? Wat </a:t>
            </a:r>
            <a:r>
              <a:rPr lang="en-US" sz="1300" dirty="0" err="1">
                <a:ea typeface="Cambria"/>
              </a:rPr>
              <a:t>kan</a:t>
            </a:r>
            <a:r>
              <a:rPr lang="en-US" sz="1300" dirty="0">
                <a:ea typeface="Cambria"/>
              </a:rPr>
              <a:t> de </a:t>
            </a:r>
            <a:r>
              <a:rPr lang="en-US" sz="1300" dirty="0" err="1">
                <a:ea typeface="Cambria"/>
              </a:rPr>
              <a:t>nieuwe</a:t>
            </a:r>
            <a:r>
              <a:rPr lang="en-US" sz="1300" dirty="0">
                <a:ea typeface="Cambria"/>
              </a:rPr>
              <a:t> </a:t>
            </a:r>
            <a:r>
              <a:rPr lang="en-US" sz="1300" dirty="0" err="1">
                <a:ea typeface="Cambria"/>
              </a:rPr>
              <a:t>werknemer</a:t>
            </a:r>
            <a:r>
              <a:rPr lang="en-US" sz="1300" dirty="0">
                <a:ea typeface="Cambria"/>
              </a:rPr>
              <a:t> van de 	</a:t>
            </a:r>
            <a:r>
              <a:rPr lang="en-US" sz="1300" dirty="0" err="1">
                <a:ea typeface="Cambria"/>
              </a:rPr>
              <a:t>collega’s</a:t>
            </a:r>
            <a:r>
              <a:rPr lang="en-US" sz="1300" dirty="0">
                <a:ea typeface="Cambria"/>
              </a:rPr>
              <a:t> </a:t>
            </a:r>
            <a:r>
              <a:rPr lang="en-US" sz="1300" dirty="0" err="1">
                <a:ea typeface="Cambria"/>
              </a:rPr>
              <a:t>en</a:t>
            </a:r>
            <a:r>
              <a:rPr lang="en-US" sz="1300" dirty="0">
                <a:ea typeface="Cambria"/>
              </a:rPr>
              <a:t> </a:t>
            </a:r>
            <a:r>
              <a:rPr lang="en-US" sz="1300" dirty="0" err="1">
                <a:ea typeface="Cambria"/>
              </a:rPr>
              <a:t>leidinggevende</a:t>
            </a:r>
            <a:r>
              <a:rPr lang="en-US" sz="1300" dirty="0">
                <a:ea typeface="Cambria"/>
              </a:rPr>
              <a:t> </a:t>
            </a:r>
            <a:r>
              <a:rPr lang="en-US" sz="1300" dirty="0" err="1">
                <a:ea typeface="Cambria"/>
              </a:rPr>
              <a:t>verwachten</a:t>
            </a:r>
            <a:r>
              <a:rPr lang="en-US" sz="1300" dirty="0">
                <a:ea typeface="Cambria"/>
              </a:rPr>
              <a:t>? Wat </a:t>
            </a:r>
            <a:r>
              <a:rPr lang="en-US" sz="1300" dirty="0" err="1">
                <a:ea typeface="Cambria"/>
              </a:rPr>
              <a:t>zijn</a:t>
            </a:r>
            <a:r>
              <a:rPr lang="en-US" sz="1300" dirty="0">
                <a:ea typeface="Cambria"/>
              </a:rPr>
              <a:t> </a:t>
            </a:r>
            <a:r>
              <a:rPr lang="en-US" sz="1300" dirty="0" err="1">
                <a:ea typeface="Cambria"/>
              </a:rPr>
              <a:t>faciliteiten</a:t>
            </a:r>
            <a:r>
              <a:rPr lang="en-US" sz="1300" dirty="0">
                <a:ea typeface="Cambria"/>
              </a:rPr>
              <a:t>, </a:t>
            </a:r>
            <a:r>
              <a:rPr lang="en-US" sz="1300" dirty="0" err="1">
                <a:ea typeface="Cambria"/>
              </a:rPr>
              <a:t>sociale</a:t>
            </a:r>
            <a:r>
              <a:rPr lang="en-US" sz="1300" dirty="0">
                <a:ea typeface="Cambria"/>
              </a:rPr>
              <a:t> </a:t>
            </a:r>
            <a:r>
              <a:rPr lang="en-US" sz="1300" dirty="0" err="1">
                <a:ea typeface="Cambria"/>
              </a:rPr>
              <a:t>activiteiten</a:t>
            </a:r>
            <a:r>
              <a:rPr lang="en-US" sz="1300" dirty="0">
                <a:ea typeface="Cambria"/>
              </a:rPr>
              <a:t> </a:t>
            </a:r>
            <a:r>
              <a:rPr lang="en-US" sz="1300" dirty="0" err="1">
                <a:ea typeface="Cambria"/>
              </a:rPr>
              <a:t>en</a:t>
            </a:r>
            <a:r>
              <a:rPr lang="en-US" sz="1300" dirty="0">
                <a:ea typeface="Cambria"/>
              </a:rPr>
              <a:t>/of 	</a:t>
            </a:r>
            <a:r>
              <a:rPr lang="en-US" sz="1300" dirty="0" err="1">
                <a:ea typeface="Cambria"/>
              </a:rPr>
              <a:t>eventuele</a:t>
            </a:r>
            <a:r>
              <a:rPr lang="en-US" sz="1300" dirty="0">
                <a:ea typeface="Cambria"/>
              </a:rPr>
              <a:t> </a:t>
            </a:r>
            <a:r>
              <a:rPr lang="en-US" sz="1300" dirty="0" err="1">
                <a:ea typeface="Cambria"/>
              </a:rPr>
              <a:t>andere</a:t>
            </a:r>
            <a:r>
              <a:rPr lang="en-US" sz="1300" dirty="0">
                <a:ea typeface="Cambria"/>
              </a:rPr>
              <a:t> </a:t>
            </a:r>
            <a:r>
              <a:rPr lang="en-US" sz="1300" dirty="0" err="1">
                <a:ea typeface="Cambria"/>
              </a:rPr>
              <a:t>aspecten</a:t>
            </a:r>
            <a:r>
              <a:rPr lang="en-US" sz="1300" dirty="0">
                <a:ea typeface="Cambria"/>
              </a:rPr>
              <a:t> die het </a:t>
            </a:r>
            <a:r>
              <a:rPr lang="en-US" sz="1300" dirty="0" err="1">
                <a:ea typeface="Cambria"/>
              </a:rPr>
              <a:t>voor</a:t>
            </a:r>
            <a:r>
              <a:rPr lang="en-US" sz="1300" dirty="0">
                <a:ea typeface="Cambria"/>
              </a:rPr>
              <a:t> het team </a:t>
            </a:r>
            <a:r>
              <a:rPr lang="en-US" sz="1300" dirty="0" err="1">
                <a:ea typeface="Cambria"/>
              </a:rPr>
              <a:t>leuk</a:t>
            </a:r>
            <a:r>
              <a:rPr lang="en-US" sz="1300" dirty="0">
                <a:ea typeface="Cambria"/>
              </a:rPr>
              <a:t> </a:t>
            </a:r>
            <a:r>
              <a:rPr lang="en-US" sz="1300" dirty="0" err="1">
                <a:ea typeface="Cambria"/>
              </a:rPr>
              <a:t>maken</a:t>
            </a:r>
            <a:r>
              <a:rPr lang="en-US" sz="1300" dirty="0">
                <a:ea typeface="Cambria"/>
              </a:rPr>
              <a:t> om </a:t>
            </a:r>
            <a:r>
              <a:rPr lang="en-US" sz="1300" dirty="0" err="1">
                <a:ea typeface="Cambria"/>
              </a:rPr>
              <a:t>hier</a:t>
            </a:r>
            <a:r>
              <a:rPr lang="en-US" sz="1300" dirty="0">
                <a:ea typeface="Cambria"/>
              </a:rPr>
              <a:t> </a:t>
            </a:r>
            <a:r>
              <a:rPr lang="en-US" sz="1300" dirty="0" err="1">
                <a:ea typeface="Cambria"/>
              </a:rPr>
              <a:t>te</a:t>
            </a:r>
            <a:r>
              <a:rPr lang="en-US" sz="1300" dirty="0">
                <a:ea typeface="Cambria"/>
              </a:rPr>
              <a:t> </a:t>
            </a:r>
            <a:r>
              <a:rPr lang="en-US" sz="1300" dirty="0" err="1">
                <a:ea typeface="Cambria"/>
              </a:rPr>
              <a:t>werken</a:t>
            </a:r>
            <a:r>
              <a:rPr lang="en-US" sz="1300" dirty="0">
                <a:ea typeface="Cambria"/>
              </a:rPr>
              <a:t>? Met </a:t>
            </a:r>
            <a:r>
              <a:rPr lang="en-US" sz="1300" dirty="0" err="1">
                <a:ea typeface="Cambria"/>
              </a:rPr>
              <a:t>andere</a:t>
            </a:r>
            <a:r>
              <a:rPr lang="en-US" sz="1300" dirty="0">
                <a:ea typeface="Cambria"/>
              </a:rPr>
              <a:t> 	</a:t>
            </a:r>
            <a:r>
              <a:rPr lang="en-US" sz="1300" dirty="0" err="1">
                <a:ea typeface="Cambria"/>
              </a:rPr>
              <a:t>woorden</a:t>
            </a:r>
            <a:r>
              <a:rPr lang="en-US" sz="1300" dirty="0">
                <a:ea typeface="Cambria"/>
              </a:rPr>
              <a:t>: </a:t>
            </a:r>
            <a:r>
              <a:rPr lang="en-US" sz="1300" dirty="0" err="1">
                <a:ea typeface="Cambria"/>
              </a:rPr>
              <a:t>waarmee</a:t>
            </a:r>
            <a:r>
              <a:rPr lang="en-US" sz="1300" dirty="0">
                <a:ea typeface="Cambria"/>
              </a:rPr>
              <a:t> </a:t>
            </a:r>
            <a:r>
              <a:rPr lang="en-US" sz="1300" dirty="0" err="1">
                <a:ea typeface="Cambria"/>
              </a:rPr>
              <a:t>krijgen</a:t>
            </a:r>
            <a:r>
              <a:rPr lang="en-US" sz="1300" dirty="0">
                <a:ea typeface="Cambria"/>
              </a:rPr>
              <a:t> we de </a:t>
            </a:r>
            <a:r>
              <a:rPr lang="en-US" sz="1300" dirty="0" err="1">
                <a:ea typeface="Cambria"/>
              </a:rPr>
              <a:t>ideale</a:t>
            </a:r>
            <a:r>
              <a:rPr lang="en-US" sz="1300" dirty="0">
                <a:ea typeface="Cambria"/>
              </a:rPr>
              <a:t> </a:t>
            </a:r>
            <a:r>
              <a:rPr lang="en-US" sz="1300" dirty="0" err="1">
                <a:ea typeface="Cambria"/>
              </a:rPr>
              <a:t>kandidaat</a:t>
            </a:r>
            <a:r>
              <a:rPr lang="en-US" sz="1300" dirty="0">
                <a:ea typeface="Cambria"/>
              </a:rPr>
              <a:t> in </a:t>
            </a:r>
            <a:r>
              <a:rPr lang="en-US" sz="1300" dirty="0" err="1">
                <a:ea typeface="Cambria"/>
              </a:rPr>
              <a:t>beweging</a:t>
            </a:r>
            <a:r>
              <a:rPr lang="en-US" sz="1300" dirty="0">
                <a:ea typeface="Cambria"/>
              </a:rPr>
              <a:t>? </a:t>
            </a:r>
            <a:br>
              <a:rPr lang="en-US" sz="1300" dirty="0">
                <a:ea typeface="Cambria"/>
              </a:rPr>
            </a:br>
            <a:br>
              <a:rPr lang="en-US" sz="1300" dirty="0">
                <a:ea typeface="Cambria"/>
              </a:rPr>
            </a:br>
            <a:r>
              <a:rPr lang="en-US" sz="1300" dirty="0">
                <a:ea typeface="Cambria"/>
              </a:rPr>
              <a:t>	Maak het </a:t>
            </a:r>
            <a:r>
              <a:rPr lang="en-US" sz="1300" dirty="0" err="1">
                <a:ea typeface="Cambria"/>
              </a:rPr>
              <a:t>persoonlijk</a:t>
            </a:r>
            <a:r>
              <a:rPr lang="en-US" sz="1300" dirty="0">
                <a:ea typeface="Cambria"/>
              </a:rPr>
              <a:t> </a:t>
            </a:r>
            <a:r>
              <a:rPr lang="en-US" sz="1300" dirty="0" err="1">
                <a:ea typeface="Cambria"/>
              </a:rPr>
              <a:t>en</a:t>
            </a:r>
            <a:r>
              <a:rPr lang="en-US" sz="1300" dirty="0">
                <a:ea typeface="Cambria"/>
              </a:rPr>
              <a:t> </a:t>
            </a:r>
            <a:r>
              <a:rPr lang="en-US" sz="1300" dirty="0" err="1">
                <a:ea typeface="Cambria"/>
              </a:rPr>
              <a:t>voeg</a:t>
            </a:r>
            <a:r>
              <a:rPr lang="en-US" sz="1300" dirty="0">
                <a:ea typeface="Cambria"/>
              </a:rPr>
              <a:t> </a:t>
            </a:r>
            <a:r>
              <a:rPr lang="en-US" sz="1300" dirty="0" err="1">
                <a:ea typeface="Cambria"/>
              </a:rPr>
              <a:t>een</a:t>
            </a:r>
            <a:r>
              <a:rPr lang="en-US" sz="1300" dirty="0">
                <a:ea typeface="Cambria"/>
              </a:rPr>
              <a:t> quote van </a:t>
            </a:r>
            <a:r>
              <a:rPr lang="en-US" sz="1300" dirty="0" err="1">
                <a:ea typeface="Cambria"/>
              </a:rPr>
              <a:t>iemand</a:t>
            </a:r>
            <a:r>
              <a:rPr lang="en-US" sz="1300" dirty="0">
                <a:ea typeface="Cambria"/>
              </a:rPr>
              <a:t> toe over het team, de </a:t>
            </a:r>
            <a:r>
              <a:rPr lang="en-US" sz="1300" dirty="0" err="1">
                <a:ea typeface="Cambria"/>
              </a:rPr>
              <a:t>functie</a:t>
            </a:r>
            <a:r>
              <a:rPr lang="en-US" sz="1300" dirty="0">
                <a:ea typeface="Cambria"/>
              </a:rPr>
              <a:t> </a:t>
            </a:r>
            <a:r>
              <a:rPr lang="en-US" sz="1300" dirty="0" err="1">
                <a:ea typeface="Cambria"/>
              </a:rPr>
              <a:t>en</a:t>
            </a:r>
            <a:r>
              <a:rPr lang="en-US" sz="1300" dirty="0">
                <a:ea typeface="Cambria"/>
              </a:rPr>
              <a:t>/of 	</a:t>
            </a:r>
            <a:r>
              <a:rPr lang="en-US" sz="1300" dirty="0" err="1">
                <a:ea typeface="Cambria"/>
              </a:rPr>
              <a:t>afdeling</a:t>
            </a:r>
            <a:r>
              <a:rPr lang="en-US" sz="1300" dirty="0">
                <a:ea typeface="Cambria"/>
              </a:rPr>
              <a:t>. </a:t>
            </a:r>
            <a:r>
              <a:rPr lang="en-US" sz="1300" dirty="0" err="1">
                <a:ea typeface="Cambria"/>
              </a:rPr>
              <a:t>Voorbeeld</a:t>
            </a:r>
            <a:r>
              <a:rPr lang="en-US" sz="1300" dirty="0">
                <a:ea typeface="Cambria"/>
              </a:rPr>
              <a:t>: “</a:t>
            </a:r>
            <a:r>
              <a:rPr lang="en-US" sz="1300" dirty="0" err="1">
                <a:ea typeface="Cambria"/>
              </a:rPr>
              <a:t>Ik</a:t>
            </a:r>
            <a:r>
              <a:rPr lang="en-US" sz="1300" dirty="0">
                <a:ea typeface="Cambria"/>
              </a:rPr>
              <a:t> </a:t>
            </a:r>
            <a:r>
              <a:rPr lang="en-US" sz="1300" dirty="0" err="1">
                <a:ea typeface="Cambria"/>
              </a:rPr>
              <a:t>zie</a:t>
            </a:r>
            <a:r>
              <a:rPr lang="en-US" sz="1300" dirty="0">
                <a:ea typeface="Cambria"/>
              </a:rPr>
              <a:t> het </a:t>
            </a:r>
            <a:r>
              <a:rPr lang="en-US" sz="1300" dirty="0" err="1">
                <a:ea typeface="Cambria"/>
              </a:rPr>
              <a:t>als</a:t>
            </a:r>
            <a:r>
              <a:rPr lang="en-US" sz="1300" dirty="0">
                <a:ea typeface="Cambria"/>
              </a:rPr>
              <a:t> </a:t>
            </a:r>
            <a:r>
              <a:rPr lang="en-US" sz="1300" dirty="0" err="1">
                <a:ea typeface="Cambria"/>
              </a:rPr>
              <a:t>een</a:t>
            </a:r>
            <a:r>
              <a:rPr lang="en-US" sz="1300" dirty="0">
                <a:ea typeface="Cambria"/>
              </a:rPr>
              <a:t> </a:t>
            </a:r>
            <a:r>
              <a:rPr lang="en-US" sz="1300" dirty="0" err="1">
                <a:ea typeface="Cambria"/>
              </a:rPr>
              <a:t>uitdaging</a:t>
            </a:r>
            <a:r>
              <a:rPr lang="en-US" sz="1300" dirty="0">
                <a:ea typeface="Cambria"/>
              </a:rPr>
              <a:t> om met de </a:t>
            </a:r>
            <a:r>
              <a:rPr lang="en-US" sz="1300" dirty="0" err="1">
                <a:ea typeface="Cambria"/>
              </a:rPr>
              <a:t>juiste</a:t>
            </a:r>
            <a:r>
              <a:rPr lang="en-US" sz="1300" dirty="0">
                <a:ea typeface="Cambria"/>
              </a:rPr>
              <a:t> </a:t>
            </a:r>
            <a:r>
              <a:rPr lang="en-US" sz="1300" dirty="0" err="1">
                <a:ea typeface="Cambria"/>
              </a:rPr>
              <a:t>woorden</a:t>
            </a:r>
            <a:r>
              <a:rPr lang="en-US" sz="1300" dirty="0">
                <a:ea typeface="Cambria"/>
              </a:rPr>
              <a:t> </a:t>
            </a:r>
            <a:r>
              <a:rPr lang="en-US" sz="1300" dirty="0" err="1">
                <a:ea typeface="Cambria"/>
              </a:rPr>
              <a:t>een</a:t>
            </a:r>
            <a:r>
              <a:rPr lang="en-US" sz="1300" dirty="0">
                <a:ea typeface="Cambria"/>
              </a:rPr>
              <a:t> zo 	divers </a:t>
            </a:r>
            <a:r>
              <a:rPr lang="en-US" sz="1300" dirty="0" err="1">
                <a:ea typeface="Cambria"/>
              </a:rPr>
              <a:t>mogelijke</a:t>
            </a:r>
            <a:r>
              <a:rPr lang="en-US" sz="1300" dirty="0">
                <a:ea typeface="Cambria"/>
              </a:rPr>
              <a:t> </a:t>
            </a:r>
            <a:r>
              <a:rPr lang="en-US" sz="1300" dirty="0" err="1">
                <a:ea typeface="Cambria"/>
              </a:rPr>
              <a:t>doelgroep</a:t>
            </a:r>
            <a:r>
              <a:rPr lang="en-US" sz="1300" dirty="0">
                <a:ea typeface="Cambria"/>
              </a:rPr>
              <a:t> </a:t>
            </a:r>
            <a:r>
              <a:rPr lang="en-US" sz="1300" dirty="0" err="1">
                <a:ea typeface="Cambria"/>
              </a:rPr>
              <a:t>aan</a:t>
            </a:r>
            <a:r>
              <a:rPr lang="en-US" sz="1300" dirty="0">
                <a:ea typeface="Cambria"/>
              </a:rPr>
              <a:t> </a:t>
            </a:r>
            <a:r>
              <a:rPr lang="en-US" sz="1300" dirty="0" err="1">
                <a:ea typeface="Cambria"/>
              </a:rPr>
              <a:t>te</a:t>
            </a:r>
            <a:r>
              <a:rPr lang="en-US" sz="1300" dirty="0">
                <a:ea typeface="Cambria"/>
              </a:rPr>
              <a:t> </a:t>
            </a:r>
            <a:r>
              <a:rPr lang="en-US" sz="1300" dirty="0" err="1">
                <a:ea typeface="Cambria"/>
              </a:rPr>
              <a:t>spreken</a:t>
            </a:r>
            <a:r>
              <a:rPr lang="en-US" sz="1300" dirty="0">
                <a:ea typeface="Cambria"/>
              </a:rPr>
              <a:t>. Met </a:t>
            </a:r>
            <a:r>
              <a:rPr lang="en-US" sz="1300" dirty="0" err="1">
                <a:ea typeface="Cambria"/>
              </a:rPr>
              <a:t>kleine</a:t>
            </a:r>
            <a:r>
              <a:rPr lang="en-US" sz="1300" dirty="0">
                <a:ea typeface="Cambria"/>
              </a:rPr>
              <a:t> </a:t>
            </a:r>
            <a:r>
              <a:rPr lang="en-US" sz="1300" dirty="0" err="1">
                <a:ea typeface="Cambria"/>
              </a:rPr>
              <a:t>aanpassingen</a:t>
            </a:r>
            <a:r>
              <a:rPr lang="en-US" sz="1300" dirty="0">
                <a:ea typeface="Cambria"/>
              </a:rPr>
              <a:t> in </a:t>
            </a:r>
            <a:r>
              <a:rPr lang="en-US" sz="1300" dirty="0" err="1">
                <a:ea typeface="Cambria"/>
              </a:rPr>
              <a:t>een</a:t>
            </a:r>
            <a:r>
              <a:rPr lang="en-US" sz="1300" dirty="0">
                <a:ea typeface="Cambria"/>
              </a:rPr>
              <a:t> </a:t>
            </a:r>
            <a:r>
              <a:rPr lang="en-US" sz="1300" dirty="0" err="1">
                <a:ea typeface="Cambria"/>
              </a:rPr>
              <a:t>vacaturetekst</a:t>
            </a:r>
            <a:r>
              <a:rPr lang="en-US" sz="1300" dirty="0">
                <a:ea typeface="Cambria"/>
              </a:rPr>
              <a:t> 	</a:t>
            </a:r>
            <a:r>
              <a:rPr lang="en-US" sz="1300" dirty="0" err="1">
                <a:ea typeface="Cambria"/>
              </a:rPr>
              <a:t>boeken</a:t>
            </a:r>
            <a:r>
              <a:rPr lang="en-US" sz="1300" dirty="0">
                <a:ea typeface="Cambria"/>
              </a:rPr>
              <a:t> we </a:t>
            </a:r>
            <a:r>
              <a:rPr lang="en-US" sz="1300" dirty="0" err="1">
                <a:ea typeface="Cambria"/>
              </a:rPr>
              <a:t>soms</a:t>
            </a:r>
            <a:r>
              <a:rPr lang="en-US" sz="1300" dirty="0">
                <a:ea typeface="Cambria"/>
              </a:rPr>
              <a:t> </a:t>
            </a:r>
            <a:r>
              <a:rPr lang="en-US" sz="1300" dirty="0" err="1">
                <a:ea typeface="Cambria"/>
              </a:rPr>
              <a:t>grote</a:t>
            </a:r>
            <a:r>
              <a:rPr lang="en-US" sz="1300" dirty="0">
                <a:ea typeface="Cambria"/>
              </a:rPr>
              <a:t> </a:t>
            </a:r>
            <a:r>
              <a:rPr lang="en-US" sz="1300" dirty="0" err="1">
                <a:ea typeface="Cambria"/>
              </a:rPr>
              <a:t>resultaten</a:t>
            </a:r>
            <a:r>
              <a:rPr lang="en-US" sz="1300" dirty="0">
                <a:ea typeface="Cambria"/>
              </a:rPr>
              <a:t>!” – Samira </a:t>
            </a:r>
            <a:r>
              <a:rPr lang="en-US" sz="1300" dirty="0" err="1">
                <a:ea typeface="Cambria"/>
              </a:rPr>
              <a:t>Akaiouar</a:t>
            </a:r>
            <a:r>
              <a:rPr lang="en-US" sz="1300" dirty="0">
                <a:ea typeface="Cambria"/>
              </a:rPr>
              <a:t> (</a:t>
            </a:r>
            <a:r>
              <a:rPr lang="en-US" sz="1300" dirty="0" err="1">
                <a:ea typeface="Cambria"/>
              </a:rPr>
              <a:t>Projectmedewerker</a:t>
            </a:r>
            <a:r>
              <a:rPr lang="en-US" sz="1300" dirty="0">
                <a:ea typeface="Cambria"/>
              </a:rPr>
              <a:t> </a:t>
            </a:r>
            <a:r>
              <a:rPr lang="en-US" sz="1300" dirty="0" err="1">
                <a:ea typeface="Cambria"/>
              </a:rPr>
              <a:t>diversiteit</a:t>
            </a:r>
            <a:r>
              <a:rPr lang="en-US" sz="1300" dirty="0">
                <a:ea typeface="Cambria"/>
              </a:rPr>
              <a:t> </a:t>
            </a:r>
            <a:r>
              <a:rPr lang="en-US" sz="1300" dirty="0" err="1">
                <a:ea typeface="Cambria"/>
              </a:rPr>
              <a:t>en</a:t>
            </a:r>
            <a:r>
              <a:rPr lang="en-US" sz="1300" dirty="0">
                <a:ea typeface="Cambria"/>
              </a:rPr>
              <a:t> 	</a:t>
            </a:r>
            <a:r>
              <a:rPr lang="en-US" sz="1300" dirty="0" err="1">
                <a:ea typeface="Cambria"/>
              </a:rPr>
              <a:t>inclusie</a:t>
            </a:r>
            <a:r>
              <a:rPr lang="en-US" sz="1300" dirty="0">
                <a:ea typeface="Cambria"/>
              </a:rPr>
              <a:t> </a:t>
            </a:r>
            <a:r>
              <a:rPr lang="en-US" sz="1300" dirty="0" err="1">
                <a:ea typeface="Cambria"/>
              </a:rPr>
              <a:t>bij</a:t>
            </a:r>
            <a:r>
              <a:rPr lang="en-US" sz="1300" dirty="0">
                <a:ea typeface="Cambria"/>
              </a:rPr>
              <a:t> de Universiteit van Amsterdam).</a:t>
            </a:r>
          </a:p>
          <a:p>
            <a:pPr marL="14400" indent="-285750">
              <a:lnSpc>
                <a:spcPct val="128000"/>
              </a:lnSpc>
              <a:spcBef>
                <a:spcPts val="100"/>
              </a:spcBef>
              <a:buFont typeface="Arial"/>
              <a:buChar char="•"/>
            </a:pPr>
            <a:endParaRPr lang="en-US" sz="1300" dirty="0">
              <a:ea typeface="Cambria"/>
            </a:endParaRPr>
          </a:p>
          <a:p>
            <a:pPr marL="14400" indent="-285750">
              <a:lnSpc>
                <a:spcPct val="128000"/>
              </a:lnSpc>
              <a:spcBef>
                <a:spcPts val="100"/>
              </a:spcBef>
              <a:buFont typeface="Arial"/>
              <a:buChar char="•"/>
            </a:pPr>
            <a:endParaRPr lang="en-US" sz="1300" b="1" dirty="0">
              <a:ea typeface="Cambria"/>
            </a:endParaRPr>
          </a:p>
          <a:p>
            <a:pPr marL="14400">
              <a:lnSpc>
                <a:spcPct val="128000"/>
              </a:lnSpc>
              <a:spcBef>
                <a:spcPts val="100"/>
              </a:spcBef>
            </a:pPr>
            <a:endParaRPr lang="en-US" sz="1300" dirty="0">
              <a:ea typeface="Cambria"/>
            </a:endParaRPr>
          </a:p>
        </p:txBody>
      </p:sp>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37</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Tree>
    <p:extLst>
      <p:ext uri="{BB962C8B-B14F-4D97-AF65-F5344CB8AC3E}">
        <p14:creationId xmlns:p14="http://schemas.microsoft.com/office/powerpoint/2010/main" val="2333970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1531115" y="1271250"/>
            <a:ext cx="7631170" cy="5020349"/>
          </a:xfrm>
          <a:prstGeom prst="rect">
            <a:avLst/>
          </a:prstGeom>
        </p:spPr>
        <p:txBody>
          <a:bodyPr vert="horz" wrap="square" lIns="0" tIns="12700" rIns="0" bIns="0" rtlCol="0" anchor="t">
            <a:spAutoFit/>
          </a:bodyPr>
          <a:lstStyle/>
          <a:p>
            <a:pPr marL="14400" indent="-285750">
              <a:lnSpc>
                <a:spcPct val="128000"/>
              </a:lnSpc>
              <a:spcBef>
                <a:spcPts val="100"/>
              </a:spcBef>
              <a:buFont typeface="Arial" panose="020B0604020202020204" pitchFamily="34" charset="0"/>
              <a:buChar char="•"/>
            </a:pPr>
            <a:r>
              <a:rPr lang="en-US" sz="1300" b="1" dirty="0" err="1">
                <a:ea typeface="Cambria"/>
              </a:rPr>
              <a:t>Harde</a:t>
            </a:r>
            <a:r>
              <a:rPr lang="en-US" sz="1300" dirty="0">
                <a:ea typeface="Cambria"/>
              </a:rPr>
              <a:t> </a:t>
            </a:r>
            <a:r>
              <a:rPr lang="en-US" sz="1300" b="1" dirty="0" err="1">
                <a:ea typeface="Cambria"/>
              </a:rPr>
              <a:t>eisen</a:t>
            </a:r>
            <a:br>
              <a:rPr lang="en-US" sz="1300" b="1" dirty="0">
                <a:ea typeface="Cambria"/>
              </a:rPr>
            </a:br>
            <a:r>
              <a:rPr lang="en-US" sz="1300" b="1" dirty="0">
                <a:ea typeface="Cambria"/>
              </a:rPr>
              <a:t>	</a:t>
            </a:r>
            <a:r>
              <a:rPr lang="en-US" sz="1300" dirty="0" err="1">
                <a:ea typeface="Cambria"/>
              </a:rPr>
              <a:t>Verwijs</a:t>
            </a:r>
            <a:r>
              <a:rPr lang="en-US" sz="1300" dirty="0">
                <a:ea typeface="Cambria"/>
              </a:rPr>
              <a:t> </a:t>
            </a:r>
            <a:r>
              <a:rPr lang="en-US" sz="1300" dirty="0" err="1">
                <a:ea typeface="Cambria"/>
              </a:rPr>
              <a:t>naar</a:t>
            </a:r>
            <a:r>
              <a:rPr lang="en-US" sz="1300" dirty="0">
                <a:ea typeface="Cambria"/>
              </a:rPr>
              <a:t> </a:t>
            </a:r>
            <a:r>
              <a:rPr lang="en-US" sz="1300" dirty="0" err="1">
                <a:ea typeface="Cambria"/>
              </a:rPr>
              <a:t>werk</a:t>
            </a:r>
            <a:r>
              <a:rPr lang="en-US" sz="1300" dirty="0">
                <a:ea typeface="Cambria"/>
              </a:rPr>
              <a:t>- </a:t>
            </a:r>
            <a:r>
              <a:rPr lang="en-US" sz="1300" dirty="0" err="1">
                <a:ea typeface="Cambria"/>
              </a:rPr>
              <a:t>en</a:t>
            </a:r>
            <a:r>
              <a:rPr lang="en-US" sz="1300" dirty="0">
                <a:ea typeface="Cambria"/>
              </a:rPr>
              <a:t> </a:t>
            </a:r>
            <a:r>
              <a:rPr lang="en-US" sz="1300" dirty="0" err="1">
                <a:ea typeface="Cambria"/>
              </a:rPr>
              <a:t>denkniveau</a:t>
            </a:r>
            <a:r>
              <a:rPr lang="en-US" sz="1300" dirty="0">
                <a:ea typeface="Cambria"/>
              </a:rPr>
              <a:t> in </a:t>
            </a:r>
            <a:r>
              <a:rPr lang="en-US" sz="1300" dirty="0" err="1">
                <a:ea typeface="Cambria"/>
              </a:rPr>
              <a:t>plaats</a:t>
            </a:r>
            <a:r>
              <a:rPr lang="en-US" sz="1300" dirty="0">
                <a:ea typeface="Cambria"/>
              </a:rPr>
              <a:t> van </a:t>
            </a:r>
            <a:r>
              <a:rPr lang="en-US" sz="1300" dirty="0" err="1">
                <a:ea typeface="Cambria"/>
              </a:rPr>
              <a:t>een</a:t>
            </a:r>
            <a:r>
              <a:rPr lang="en-US" sz="1300" dirty="0">
                <a:ea typeface="Cambria"/>
              </a:rPr>
              <a:t> </a:t>
            </a:r>
            <a:r>
              <a:rPr lang="en-US" sz="1300" dirty="0" err="1">
                <a:ea typeface="Cambria"/>
              </a:rPr>
              <a:t>afgeronde</a:t>
            </a:r>
            <a:r>
              <a:rPr lang="en-US" sz="1300" dirty="0">
                <a:ea typeface="Cambria"/>
              </a:rPr>
              <a:t> </a:t>
            </a:r>
            <a:r>
              <a:rPr lang="en-US" sz="1300" dirty="0" err="1">
                <a:ea typeface="Cambria"/>
              </a:rPr>
              <a:t>opleiding</a:t>
            </a:r>
            <a:r>
              <a:rPr lang="en-US" sz="1300" dirty="0">
                <a:ea typeface="Cambria"/>
              </a:rPr>
              <a:t> om </a:t>
            </a:r>
            <a:r>
              <a:rPr lang="en-US" sz="1300" dirty="0" err="1">
                <a:ea typeface="Cambria"/>
              </a:rPr>
              <a:t>mensen</a:t>
            </a:r>
            <a:r>
              <a:rPr lang="en-US" sz="1300" dirty="0">
                <a:ea typeface="Cambria"/>
              </a:rPr>
              <a:t> die </a:t>
            </a:r>
            <a:r>
              <a:rPr lang="en-US" sz="1300" dirty="0" err="1">
                <a:ea typeface="Cambria"/>
              </a:rPr>
              <a:t>wél</a:t>
            </a:r>
            <a:r>
              <a:rPr lang="en-US" sz="1300" dirty="0">
                <a:ea typeface="Cambria"/>
              </a:rPr>
              <a:t> 	</a:t>
            </a:r>
            <a:r>
              <a:rPr lang="en-US" sz="1300" dirty="0" err="1">
                <a:ea typeface="Cambria"/>
              </a:rPr>
              <a:t>beschikken</a:t>
            </a:r>
            <a:r>
              <a:rPr lang="en-US" sz="1300" dirty="0">
                <a:ea typeface="Cambria"/>
              </a:rPr>
              <a:t> over </a:t>
            </a:r>
            <a:r>
              <a:rPr lang="en-US" sz="1300" dirty="0" err="1">
                <a:ea typeface="Cambria"/>
              </a:rPr>
              <a:t>relevante</a:t>
            </a:r>
            <a:r>
              <a:rPr lang="en-US" sz="1300" dirty="0">
                <a:ea typeface="Cambria"/>
              </a:rPr>
              <a:t> </a:t>
            </a:r>
            <a:r>
              <a:rPr lang="en-US" sz="1300" dirty="0" err="1">
                <a:ea typeface="Cambria"/>
              </a:rPr>
              <a:t>kennis</a:t>
            </a:r>
            <a:r>
              <a:rPr lang="en-US" sz="1300" dirty="0">
                <a:ea typeface="Cambria"/>
              </a:rPr>
              <a:t> </a:t>
            </a:r>
            <a:r>
              <a:rPr lang="en-US" sz="1300" dirty="0" err="1">
                <a:ea typeface="Cambria"/>
              </a:rPr>
              <a:t>en</a:t>
            </a:r>
            <a:r>
              <a:rPr lang="en-US" sz="1300" dirty="0">
                <a:ea typeface="Cambria"/>
              </a:rPr>
              <a:t> </a:t>
            </a:r>
            <a:r>
              <a:rPr lang="en-US" sz="1300" dirty="0" err="1">
                <a:ea typeface="Cambria"/>
              </a:rPr>
              <a:t>ervaring</a:t>
            </a:r>
            <a:r>
              <a:rPr lang="en-US" sz="1300" dirty="0">
                <a:ea typeface="Cambria"/>
              </a:rPr>
              <a:t>, maar </a:t>
            </a:r>
            <a:r>
              <a:rPr lang="en-US" sz="1300" dirty="0" err="1">
                <a:ea typeface="Cambria"/>
              </a:rPr>
              <a:t>niet</a:t>
            </a:r>
            <a:r>
              <a:rPr lang="en-US" sz="1300" dirty="0">
                <a:ea typeface="Cambria"/>
              </a:rPr>
              <a:t> over </a:t>
            </a:r>
            <a:r>
              <a:rPr lang="en-US" sz="1300" dirty="0" err="1">
                <a:ea typeface="Cambria"/>
              </a:rPr>
              <a:t>een</a:t>
            </a:r>
            <a:r>
              <a:rPr lang="en-US" sz="1300" dirty="0">
                <a:ea typeface="Cambria"/>
              </a:rPr>
              <a:t> </a:t>
            </a:r>
            <a:r>
              <a:rPr lang="en-US" sz="1300" dirty="0" err="1">
                <a:ea typeface="Cambria"/>
              </a:rPr>
              <a:t>specifieke</a:t>
            </a:r>
            <a:r>
              <a:rPr lang="en-US" sz="1300" dirty="0">
                <a:ea typeface="Cambria"/>
              </a:rPr>
              <a:t> </a:t>
            </a:r>
            <a:r>
              <a:rPr lang="en-US" sz="1300" dirty="0" err="1">
                <a:ea typeface="Cambria"/>
              </a:rPr>
              <a:t>afgeronde</a:t>
            </a:r>
            <a:r>
              <a:rPr lang="en-US" sz="1300" dirty="0">
                <a:ea typeface="Cambria"/>
              </a:rPr>
              <a:t> 	</a:t>
            </a:r>
            <a:r>
              <a:rPr lang="en-US" sz="1300" dirty="0" err="1">
                <a:ea typeface="Cambria"/>
              </a:rPr>
              <a:t>opleiding</a:t>
            </a:r>
            <a:r>
              <a:rPr lang="en-US" sz="1300" dirty="0">
                <a:ea typeface="Cambria"/>
              </a:rPr>
              <a:t> </a:t>
            </a:r>
            <a:r>
              <a:rPr lang="en-US" sz="1300" dirty="0" err="1">
                <a:ea typeface="Cambria"/>
              </a:rPr>
              <a:t>niet</a:t>
            </a:r>
            <a:r>
              <a:rPr lang="en-US" sz="1300" dirty="0">
                <a:ea typeface="Cambria"/>
              </a:rPr>
              <a:t> </a:t>
            </a:r>
            <a:r>
              <a:rPr lang="en-US" sz="1300" dirty="0" err="1">
                <a:ea typeface="Cambria"/>
              </a:rPr>
              <a:t>uit</a:t>
            </a:r>
            <a:r>
              <a:rPr lang="en-US" sz="1300" dirty="0">
                <a:ea typeface="Cambria"/>
              </a:rPr>
              <a:t> </a:t>
            </a:r>
            <a:r>
              <a:rPr lang="en-US" sz="1300" dirty="0" err="1">
                <a:ea typeface="Cambria"/>
              </a:rPr>
              <a:t>te</a:t>
            </a:r>
            <a:r>
              <a:rPr lang="en-US" sz="1300" dirty="0">
                <a:ea typeface="Cambria"/>
              </a:rPr>
              <a:t> </a:t>
            </a:r>
            <a:r>
              <a:rPr lang="en-US" sz="1300" dirty="0" err="1">
                <a:ea typeface="Cambria"/>
              </a:rPr>
              <a:t>sluiten</a:t>
            </a:r>
            <a:r>
              <a:rPr lang="en-US" sz="1300" dirty="0">
                <a:ea typeface="Cambria"/>
              </a:rPr>
              <a:t>.</a:t>
            </a:r>
          </a:p>
          <a:p>
            <a:pPr marL="14400">
              <a:lnSpc>
                <a:spcPct val="128000"/>
              </a:lnSpc>
              <a:spcBef>
                <a:spcPts val="100"/>
              </a:spcBef>
            </a:pPr>
            <a:br>
              <a:rPr lang="en-US" dirty="0"/>
            </a:br>
            <a:r>
              <a:rPr lang="en-US" dirty="0"/>
              <a:t>	</a:t>
            </a:r>
            <a:r>
              <a:rPr lang="en-US" sz="1300" dirty="0" err="1">
                <a:ea typeface="Cambria"/>
              </a:rPr>
              <a:t>Verwijs</a:t>
            </a:r>
            <a:r>
              <a:rPr lang="en-US" sz="1300" dirty="0">
                <a:ea typeface="Cambria"/>
              </a:rPr>
              <a:t> </a:t>
            </a:r>
            <a:r>
              <a:rPr lang="en-US" sz="1300" dirty="0" err="1">
                <a:ea typeface="Cambria"/>
              </a:rPr>
              <a:t>ook</a:t>
            </a:r>
            <a:r>
              <a:rPr lang="en-US" sz="1300" dirty="0">
                <a:ea typeface="Cambria"/>
              </a:rPr>
              <a:t> </a:t>
            </a:r>
            <a:r>
              <a:rPr lang="en-US" sz="1300" dirty="0" err="1">
                <a:ea typeface="Cambria"/>
              </a:rPr>
              <a:t>naar</a:t>
            </a:r>
            <a:r>
              <a:rPr lang="en-US" sz="1300" dirty="0">
                <a:ea typeface="Cambria"/>
              </a:rPr>
              <a:t> '</a:t>
            </a:r>
            <a:r>
              <a:rPr lang="en-US" sz="1300" dirty="0" err="1">
                <a:ea typeface="Cambria"/>
              </a:rPr>
              <a:t>enkele</a:t>
            </a:r>
            <a:r>
              <a:rPr lang="en-US" sz="1300" dirty="0">
                <a:ea typeface="Cambria"/>
              </a:rPr>
              <a:t> of </a:t>
            </a:r>
            <a:r>
              <a:rPr lang="en-US" sz="1300" dirty="0" err="1">
                <a:ea typeface="Cambria"/>
              </a:rPr>
              <a:t>meerdere</a:t>
            </a:r>
            <a:r>
              <a:rPr lang="en-US" sz="1300" dirty="0">
                <a:ea typeface="Cambria"/>
              </a:rPr>
              <a:t> </a:t>
            </a:r>
            <a:r>
              <a:rPr lang="en-US" sz="1300" dirty="0" err="1">
                <a:ea typeface="Cambria"/>
              </a:rPr>
              <a:t>jaren</a:t>
            </a:r>
            <a:r>
              <a:rPr lang="en-US" sz="1300" dirty="0">
                <a:ea typeface="Cambria"/>
              </a:rPr>
              <a:t> </a:t>
            </a:r>
            <a:r>
              <a:rPr lang="en-US" sz="1300" dirty="0" err="1">
                <a:ea typeface="Cambria"/>
              </a:rPr>
              <a:t>ervaring</a:t>
            </a:r>
            <a:r>
              <a:rPr lang="en-US" sz="1300" dirty="0">
                <a:ea typeface="Cambria"/>
              </a:rPr>
              <a:t>' in </a:t>
            </a:r>
            <a:r>
              <a:rPr lang="en-US" sz="1300" dirty="0" err="1">
                <a:ea typeface="Cambria"/>
              </a:rPr>
              <a:t>plaats</a:t>
            </a:r>
            <a:r>
              <a:rPr lang="en-US" sz="1300" dirty="0">
                <a:ea typeface="Cambria"/>
              </a:rPr>
              <a:t> van '</a:t>
            </a:r>
            <a:r>
              <a:rPr lang="en-US" sz="1300" dirty="0" err="1">
                <a:ea typeface="Cambria"/>
              </a:rPr>
              <a:t>minimaal</a:t>
            </a:r>
            <a:r>
              <a:rPr lang="en-US" sz="1300" dirty="0">
                <a:ea typeface="Cambria"/>
              </a:rPr>
              <a:t> </a:t>
            </a:r>
            <a:r>
              <a:rPr lang="en-US" sz="1300" dirty="0" err="1">
                <a:ea typeface="Cambria"/>
              </a:rPr>
              <a:t>vijf</a:t>
            </a:r>
            <a:r>
              <a:rPr lang="en-US" sz="1300" dirty="0">
                <a:ea typeface="Cambria"/>
              </a:rPr>
              <a:t> </a:t>
            </a:r>
            <a:r>
              <a:rPr lang="en-US" sz="1300" dirty="0" err="1">
                <a:ea typeface="Cambria"/>
              </a:rPr>
              <a:t>jaar</a:t>
            </a:r>
            <a:r>
              <a:rPr lang="en-US" sz="1300" dirty="0">
                <a:ea typeface="Cambria"/>
              </a:rPr>
              <a:t> </a:t>
            </a:r>
            <a:r>
              <a:rPr lang="en-US" sz="1300" dirty="0" err="1">
                <a:ea typeface="Cambria"/>
              </a:rPr>
              <a:t>ervaring</a:t>
            </a:r>
            <a:r>
              <a:rPr lang="en-US" sz="1300" dirty="0">
                <a:ea typeface="Cambria"/>
              </a:rPr>
              <a:t>’, 	</a:t>
            </a:r>
            <a:r>
              <a:rPr lang="en-US" sz="1300" dirty="0" err="1">
                <a:ea typeface="Cambria"/>
              </a:rPr>
              <a:t>zodat</a:t>
            </a:r>
            <a:r>
              <a:rPr lang="en-US" sz="1300" dirty="0">
                <a:ea typeface="Cambria"/>
              </a:rPr>
              <a:t> </a:t>
            </a:r>
            <a:r>
              <a:rPr lang="en-US" sz="1300" dirty="0" err="1">
                <a:ea typeface="Cambria"/>
              </a:rPr>
              <a:t>kandidaten</a:t>
            </a:r>
            <a:r>
              <a:rPr lang="en-US" sz="1300" dirty="0">
                <a:ea typeface="Cambria"/>
              </a:rPr>
              <a:t> met </a:t>
            </a:r>
            <a:r>
              <a:rPr lang="en-US" sz="1300" dirty="0" err="1">
                <a:ea typeface="Cambria"/>
              </a:rPr>
              <a:t>een</a:t>
            </a:r>
            <a:r>
              <a:rPr lang="en-US" sz="1300" dirty="0">
                <a:ea typeface="Cambria"/>
              </a:rPr>
              <a:t> </a:t>
            </a:r>
            <a:r>
              <a:rPr lang="en-US" sz="1300" dirty="0" err="1">
                <a:ea typeface="Cambria"/>
              </a:rPr>
              <a:t>jaar</a:t>
            </a:r>
            <a:r>
              <a:rPr lang="en-US" sz="1300" dirty="0">
                <a:ea typeface="Cambria"/>
              </a:rPr>
              <a:t> minder </a:t>
            </a:r>
            <a:r>
              <a:rPr lang="en-US" sz="1300" dirty="0" err="1">
                <a:ea typeface="Cambria"/>
              </a:rPr>
              <a:t>ervaring</a:t>
            </a:r>
            <a:r>
              <a:rPr lang="en-US" sz="1300" dirty="0">
                <a:ea typeface="Cambria"/>
              </a:rPr>
              <a:t>, maar </a:t>
            </a:r>
            <a:r>
              <a:rPr lang="en-US" sz="1300" dirty="0" err="1">
                <a:ea typeface="Cambria"/>
              </a:rPr>
              <a:t>nog</a:t>
            </a:r>
            <a:r>
              <a:rPr lang="en-US" sz="1300" dirty="0">
                <a:ea typeface="Cambria"/>
              </a:rPr>
              <a:t> steeds </a:t>
            </a:r>
            <a:r>
              <a:rPr lang="en-US" sz="1300" dirty="0" err="1">
                <a:ea typeface="Cambria"/>
              </a:rPr>
              <a:t>een</a:t>
            </a:r>
            <a:r>
              <a:rPr lang="en-US" sz="1300" dirty="0">
                <a:ea typeface="Cambria"/>
              </a:rPr>
              <a:t> relevant </a:t>
            </a:r>
            <a:r>
              <a:rPr lang="en-US" sz="1300" dirty="0" err="1">
                <a:ea typeface="Cambria"/>
              </a:rPr>
              <a:t>profiel</a:t>
            </a:r>
            <a:r>
              <a:rPr lang="en-US" sz="1300" dirty="0">
                <a:ea typeface="Cambria"/>
              </a:rPr>
              <a:t>, </a:t>
            </a:r>
            <a:r>
              <a:rPr lang="en-US" sz="1300" dirty="0" err="1">
                <a:ea typeface="Cambria"/>
              </a:rPr>
              <a:t>niet</a:t>
            </a:r>
            <a:r>
              <a:rPr lang="en-US" sz="1300" dirty="0">
                <a:ea typeface="Cambria"/>
              </a:rPr>
              <a:t> 	</a:t>
            </a:r>
            <a:r>
              <a:rPr lang="en-US" sz="1300" dirty="0" err="1">
                <a:ea typeface="Cambria"/>
              </a:rPr>
              <a:t>worden</a:t>
            </a:r>
            <a:r>
              <a:rPr lang="en-US" sz="1300" dirty="0">
                <a:ea typeface="Cambria"/>
              </a:rPr>
              <a:t> </a:t>
            </a:r>
            <a:r>
              <a:rPr lang="en-US" sz="1300" dirty="0" err="1">
                <a:ea typeface="Cambria"/>
              </a:rPr>
              <a:t>uitgesloten</a:t>
            </a:r>
            <a:r>
              <a:rPr lang="en-US" sz="1300" dirty="0">
                <a:ea typeface="Cambria"/>
              </a:rPr>
              <a:t>.</a:t>
            </a:r>
          </a:p>
          <a:p>
            <a:pPr marL="14400" indent="-285750">
              <a:lnSpc>
                <a:spcPct val="128000"/>
              </a:lnSpc>
              <a:spcBef>
                <a:spcPts val="100"/>
              </a:spcBef>
              <a:buFont typeface="Arial"/>
              <a:buChar char="•"/>
            </a:pPr>
            <a:endParaRPr lang="en-US" sz="1300" dirty="0">
              <a:ea typeface="Cambria"/>
            </a:endParaRPr>
          </a:p>
          <a:p>
            <a:pPr marL="14400" indent="-285750">
              <a:lnSpc>
                <a:spcPct val="128000"/>
              </a:lnSpc>
              <a:spcBef>
                <a:spcPts val="100"/>
              </a:spcBef>
              <a:buFont typeface="Arial"/>
              <a:buChar char="•"/>
            </a:pPr>
            <a:r>
              <a:rPr lang="en-US" sz="1300" b="1" dirty="0" err="1">
                <a:ea typeface="Cambria"/>
              </a:rPr>
              <a:t>Zachte</a:t>
            </a:r>
            <a:r>
              <a:rPr lang="en-US" sz="1300" dirty="0">
                <a:ea typeface="Cambria"/>
              </a:rPr>
              <a:t> </a:t>
            </a:r>
            <a:r>
              <a:rPr lang="en-US" sz="1300" b="1" dirty="0" err="1">
                <a:ea typeface="Cambria"/>
              </a:rPr>
              <a:t>eisen</a:t>
            </a:r>
            <a:br>
              <a:rPr lang="en-US" sz="1300" b="1" dirty="0">
                <a:ea typeface="Cambria"/>
              </a:rPr>
            </a:br>
            <a:r>
              <a:rPr lang="en-US" sz="1300" b="1" dirty="0">
                <a:ea typeface="Cambria"/>
              </a:rPr>
              <a:t>	</a:t>
            </a:r>
            <a:r>
              <a:rPr lang="en-US" sz="1300" dirty="0" err="1">
                <a:ea typeface="Cambria"/>
              </a:rPr>
              <a:t>Schrijf</a:t>
            </a:r>
            <a:r>
              <a:rPr lang="en-US" sz="1300" dirty="0">
                <a:ea typeface="Cambria"/>
              </a:rPr>
              <a:t> </a:t>
            </a:r>
            <a:r>
              <a:rPr lang="en-US" sz="1300" dirty="0" err="1">
                <a:ea typeface="Cambria"/>
              </a:rPr>
              <a:t>competenties</a:t>
            </a:r>
            <a:r>
              <a:rPr lang="en-US" sz="1300" dirty="0">
                <a:ea typeface="Cambria"/>
              </a:rPr>
              <a:t> in termen van </a:t>
            </a:r>
            <a:r>
              <a:rPr lang="en-US" sz="1300" dirty="0" err="1">
                <a:ea typeface="Cambria"/>
              </a:rPr>
              <a:t>gedrag</a:t>
            </a:r>
            <a:r>
              <a:rPr lang="en-US" sz="1300" dirty="0">
                <a:ea typeface="Cambria"/>
              </a:rPr>
              <a:t> in </a:t>
            </a:r>
            <a:r>
              <a:rPr lang="en-US" sz="1300" dirty="0" err="1">
                <a:ea typeface="Cambria"/>
              </a:rPr>
              <a:t>plaats</a:t>
            </a:r>
            <a:r>
              <a:rPr lang="en-US" sz="1300" dirty="0">
                <a:ea typeface="Cambria"/>
              </a:rPr>
              <a:t> van </a:t>
            </a:r>
            <a:r>
              <a:rPr lang="en-US" sz="1300" dirty="0" err="1">
                <a:ea typeface="Cambria"/>
              </a:rPr>
              <a:t>eigenschappen</a:t>
            </a:r>
            <a:r>
              <a:rPr lang="en-US" sz="1300" dirty="0">
                <a:ea typeface="Cambria"/>
              </a:rPr>
              <a:t>. </a:t>
            </a:r>
            <a:r>
              <a:rPr lang="en-US" sz="1300" dirty="0" err="1">
                <a:ea typeface="Cambria"/>
              </a:rPr>
              <a:t>Gedrag</a:t>
            </a:r>
            <a:r>
              <a:rPr lang="en-US" sz="1300" dirty="0">
                <a:ea typeface="Cambria"/>
              </a:rPr>
              <a:t> </a:t>
            </a:r>
            <a:r>
              <a:rPr lang="en-US" sz="1300" dirty="0" err="1">
                <a:ea typeface="Cambria"/>
              </a:rPr>
              <a:t>valt</a:t>
            </a:r>
            <a:r>
              <a:rPr lang="en-US" sz="1300" dirty="0">
                <a:ea typeface="Cambria"/>
              </a:rPr>
              <a:t> </a:t>
            </a:r>
            <a:r>
              <a:rPr lang="en-US" sz="1300" dirty="0" err="1">
                <a:ea typeface="Cambria"/>
              </a:rPr>
              <a:t>immers</a:t>
            </a:r>
            <a:r>
              <a:rPr lang="en-US" sz="1300" dirty="0">
                <a:ea typeface="Cambria"/>
              </a:rPr>
              <a:t> 	</a:t>
            </a:r>
            <a:r>
              <a:rPr lang="en-US" sz="1300" dirty="0" err="1">
                <a:ea typeface="Cambria"/>
              </a:rPr>
              <a:t>aan</a:t>
            </a:r>
            <a:r>
              <a:rPr lang="en-US" sz="1300" dirty="0">
                <a:ea typeface="Cambria"/>
              </a:rPr>
              <a:t> </a:t>
            </a:r>
            <a:r>
              <a:rPr lang="en-US" sz="1300" dirty="0" err="1">
                <a:ea typeface="Cambria"/>
              </a:rPr>
              <a:t>te</a:t>
            </a:r>
            <a:r>
              <a:rPr lang="en-US" sz="1300" dirty="0">
                <a:ea typeface="Cambria"/>
              </a:rPr>
              <a:t> </a:t>
            </a:r>
            <a:r>
              <a:rPr lang="en-US" sz="1300" dirty="0" err="1">
                <a:ea typeface="Cambria"/>
              </a:rPr>
              <a:t>leren</a:t>
            </a:r>
            <a:r>
              <a:rPr lang="en-US" sz="1300" dirty="0">
                <a:ea typeface="Cambria"/>
              </a:rPr>
              <a:t> </a:t>
            </a:r>
            <a:r>
              <a:rPr lang="en-US" sz="1300" dirty="0" err="1">
                <a:ea typeface="Cambria"/>
              </a:rPr>
              <a:t>en</a:t>
            </a:r>
            <a:r>
              <a:rPr lang="en-US" sz="1300" dirty="0">
                <a:ea typeface="Cambria"/>
              </a:rPr>
              <a:t> </a:t>
            </a:r>
            <a:r>
              <a:rPr lang="en-US" sz="1300" dirty="0" err="1">
                <a:ea typeface="Cambria"/>
              </a:rPr>
              <a:t>te</a:t>
            </a:r>
            <a:r>
              <a:rPr lang="en-US" sz="1300" dirty="0">
                <a:ea typeface="Cambria"/>
              </a:rPr>
              <a:t> </a:t>
            </a:r>
            <a:r>
              <a:rPr lang="en-US" sz="1300" dirty="0" err="1">
                <a:ea typeface="Cambria"/>
              </a:rPr>
              <a:t>ontwikkelen</a:t>
            </a:r>
            <a:r>
              <a:rPr lang="en-US" sz="1300" dirty="0">
                <a:ea typeface="Cambria"/>
              </a:rPr>
              <a:t> </a:t>
            </a:r>
            <a:r>
              <a:rPr lang="en-US" sz="1300" dirty="0" err="1">
                <a:ea typeface="Cambria"/>
              </a:rPr>
              <a:t>en</a:t>
            </a:r>
            <a:r>
              <a:rPr lang="en-US" sz="1300" dirty="0">
                <a:ea typeface="Cambria"/>
              </a:rPr>
              <a:t> men </a:t>
            </a:r>
            <a:r>
              <a:rPr lang="en-US" sz="1300" dirty="0" err="1">
                <a:ea typeface="Cambria"/>
              </a:rPr>
              <a:t>heeft</a:t>
            </a:r>
            <a:r>
              <a:rPr lang="en-US" sz="1300" dirty="0">
                <a:ea typeface="Cambria"/>
              </a:rPr>
              <a:t> </a:t>
            </a:r>
            <a:r>
              <a:rPr lang="en-US" sz="1300" dirty="0" err="1">
                <a:ea typeface="Cambria"/>
              </a:rPr>
              <a:t>doorgaans</a:t>
            </a:r>
            <a:r>
              <a:rPr lang="en-US" sz="1300" dirty="0">
                <a:ea typeface="Cambria"/>
              </a:rPr>
              <a:t> </a:t>
            </a:r>
            <a:r>
              <a:rPr lang="en-US" sz="1300" dirty="0" err="1">
                <a:ea typeface="Cambria"/>
              </a:rPr>
              <a:t>een</a:t>
            </a:r>
            <a:r>
              <a:rPr lang="en-US" sz="1300" dirty="0">
                <a:ea typeface="Cambria"/>
              </a:rPr>
              <a:t> </a:t>
            </a:r>
            <a:r>
              <a:rPr lang="en-US" sz="1300" dirty="0" err="1">
                <a:ea typeface="Cambria"/>
              </a:rPr>
              <a:t>verschillend</a:t>
            </a:r>
            <a:r>
              <a:rPr lang="en-US" sz="1300" dirty="0">
                <a:ea typeface="Cambria"/>
              </a:rPr>
              <a:t> </a:t>
            </a:r>
            <a:r>
              <a:rPr lang="en-US" sz="1300" dirty="0" err="1">
                <a:ea typeface="Cambria"/>
              </a:rPr>
              <a:t>beeld</a:t>
            </a:r>
            <a:r>
              <a:rPr lang="en-US" sz="1300" dirty="0">
                <a:ea typeface="Cambria"/>
              </a:rPr>
              <a:t> </a:t>
            </a:r>
            <a:r>
              <a:rPr lang="en-US" sz="1300" dirty="0" err="1">
                <a:ea typeface="Cambria"/>
              </a:rPr>
              <a:t>bij</a:t>
            </a:r>
            <a:r>
              <a:rPr lang="en-US" sz="1300" dirty="0">
                <a:ea typeface="Cambria"/>
              </a:rPr>
              <a:t> </a:t>
            </a:r>
            <a:r>
              <a:rPr lang="en-US" sz="1300" dirty="0" err="1">
                <a:ea typeface="Cambria"/>
              </a:rPr>
              <a:t>specifieke</a:t>
            </a:r>
            <a:r>
              <a:rPr lang="en-US" sz="1300" dirty="0">
                <a:ea typeface="Cambria"/>
              </a:rPr>
              <a:t> 	</a:t>
            </a:r>
            <a:r>
              <a:rPr lang="en-US" sz="1300" dirty="0" err="1">
                <a:ea typeface="Cambria"/>
              </a:rPr>
              <a:t>eigenschappen</a:t>
            </a:r>
            <a:r>
              <a:rPr lang="en-US" sz="1300" dirty="0">
                <a:ea typeface="Cambria"/>
              </a:rPr>
              <a:t>. </a:t>
            </a:r>
            <a:r>
              <a:rPr lang="en-US" sz="1300" dirty="0" err="1">
                <a:ea typeface="Cambria"/>
              </a:rPr>
              <a:t>Dus</a:t>
            </a:r>
            <a:r>
              <a:rPr lang="en-US" sz="1300" dirty="0">
                <a:ea typeface="Cambria"/>
              </a:rPr>
              <a:t>: welk </a:t>
            </a:r>
            <a:r>
              <a:rPr lang="en-US" sz="1300" dirty="0" err="1">
                <a:ea typeface="Cambria"/>
              </a:rPr>
              <a:t>gedrag</a:t>
            </a:r>
            <a:r>
              <a:rPr lang="en-US" sz="1300" dirty="0">
                <a:ea typeface="Cambria"/>
              </a:rPr>
              <a:t> </a:t>
            </a:r>
            <a:r>
              <a:rPr lang="en-US" sz="1300" dirty="0" err="1">
                <a:ea typeface="Cambria"/>
              </a:rPr>
              <a:t>zou</a:t>
            </a:r>
            <a:r>
              <a:rPr lang="en-US" sz="1300" dirty="0">
                <a:ea typeface="Cambria"/>
              </a:rPr>
              <a:t> </a:t>
            </a:r>
            <a:r>
              <a:rPr lang="en-US" sz="1300" dirty="0" err="1">
                <a:ea typeface="Cambria"/>
              </a:rPr>
              <a:t>iemand</a:t>
            </a:r>
            <a:r>
              <a:rPr lang="en-US" sz="1300" dirty="0">
                <a:ea typeface="Cambria"/>
              </a:rPr>
              <a:t> </a:t>
            </a:r>
            <a:r>
              <a:rPr lang="en-US" sz="1300" dirty="0" err="1">
                <a:ea typeface="Cambria"/>
              </a:rPr>
              <a:t>moeten</a:t>
            </a:r>
            <a:r>
              <a:rPr lang="en-US" sz="1300" dirty="0">
                <a:ea typeface="Cambria"/>
              </a:rPr>
              <a:t> laten </a:t>
            </a:r>
            <a:r>
              <a:rPr lang="en-US" sz="1300" dirty="0" err="1">
                <a:ea typeface="Cambria"/>
              </a:rPr>
              <a:t>zien</a:t>
            </a:r>
            <a:r>
              <a:rPr lang="en-US" sz="1300" dirty="0">
                <a:ea typeface="Cambria"/>
              </a:rPr>
              <a:t>? </a:t>
            </a:r>
            <a:r>
              <a:rPr lang="en-US" sz="1300" dirty="0" err="1">
                <a:ea typeface="Cambria"/>
              </a:rPr>
              <a:t>Voorbeeld</a:t>
            </a:r>
            <a:r>
              <a:rPr lang="en-US" sz="1300" dirty="0">
                <a:ea typeface="Cambria"/>
              </a:rPr>
              <a:t>: 'Je bent 	</a:t>
            </a:r>
            <a:r>
              <a:rPr lang="en-US" sz="1300" dirty="0" err="1">
                <a:ea typeface="Cambria"/>
              </a:rPr>
              <a:t>stressbestendig</a:t>
            </a:r>
            <a:r>
              <a:rPr lang="en-US" sz="1300" dirty="0">
                <a:ea typeface="Cambria"/>
              </a:rPr>
              <a:t>' </a:t>
            </a:r>
            <a:r>
              <a:rPr lang="en-US" sz="1300" dirty="0" err="1">
                <a:ea typeface="Cambria"/>
              </a:rPr>
              <a:t>beschrijft</a:t>
            </a:r>
            <a:r>
              <a:rPr lang="en-US" sz="1300" dirty="0">
                <a:ea typeface="Cambria"/>
              </a:rPr>
              <a:t> </a:t>
            </a:r>
            <a:r>
              <a:rPr lang="en-US" sz="1300" dirty="0" err="1">
                <a:ea typeface="Cambria"/>
              </a:rPr>
              <a:t>een</a:t>
            </a:r>
            <a:r>
              <a:rPr lang="en-US" sz="1300" dirty="0">
                <a:ea typeface="Cambria"/>
              </a:rPr>
              <a:t> </a:t>
            </a:r>
            <a:r>
              <a:rPr lang="en-US" sz="1300" dirty="0" err="1">
                <a:ea typeface="Cambria"/>
              </a:rPr>
              <a:t>kenmerk</a:t>
            </a:r>
            <a:r>
              <a:rPr lang="en-US" sz="1300" dirty="0">
                <a:ea typeface="Cambria"/>
              </a:rPr>
              <a:t> van </a:t>
            </a:r>
            <a:r>
              <a:rPr lang="en-US" sz="1300" dirty="0" err="1">
                <a:ea typeface="Cambria"/>
              </a:rPr>
              <a:t>een</a:t>
            </a:r>
            <a:r>
              <a:rPr lang="en-US" sz="1300" dirty="0">
                <a:ea typeface="Cambria"/>
              </a:rPr>
              <a:t> </a:t>
            </a:r>
            <a:r>
              <a:rPr lang="en-US" sz="1300" dirty="0" err="1">
                <a:ea typeface="Cambria"/>
              </a:rPr>
              <a:t>persoon</a:t>
            </a:r>
            <a:r>
              <a:rPr lang="en-US" sz="1300" dirty="0">
                <a:ea typeface="Cambria"/>
              </a:rPr>
              <a:t>, </a:t>
            </a:r>
            <a:r>
              <a:rPr lang="en-US" sz="1300" dirty="0" err="1">
                <a:ea typeface="Cambria"/>
              </a:rPr>
              <a:t>terwijl</a:t>
            </a:r>
            <a:r>
              <a:rPr lang="en-US" sz="1300" dirty="0">
                <a:ea typeface="Cambria"/>
              </a:rPr>
              <a:t> 'je bent in </a:t>
            </a:r>
            <a:r>
              <a:rPr lang="en-US" sz="1300" dirty="0" err="1">
                <a:ea typeface="Cambria"/>
              </a:rPr>
              <a:t>staat</a:t>
            </a:r>
            <a:r>
              <a:rPr lang="en-US" sz="1300" dirty="0">
                <a:ea typeface="Cambria"/>
              </a:rPr>
              <a:t> de rust </a:t>
            </a:r>
            <a:r>
              <a:rPr lang="en-US" sz="1300" dirty="0" err="1">
                <a:ea typeface="Cambria"/>
              </a:rPr>
              <a:t>te</a:t>
            </a:r>
            <a:r>
              <a:rPr lang="en-US" sz="1300" dirty="0">
                <a:ea typeface="Cambria"/>
              </a:rPr>
              <a:t> 	</a:t>
            </a:r>
            <a:r>
              <a:rPr lang="en-US" sz="1300" dirty="0" err="1">
                <a:ea typeface="Cambria"/>
              </a:rPr>
              <a:t>bewaren</a:t>
            </a:r>
            <a:r>
              <a:rPr lang="en-US" sz="1300" dirty="0">
                <a:ea typeface="Cambria"/>
              </a:rPr>
              <a:t> in </a:t>
            </a:r>
            <a:r>
              <a:rPr lang="en-US" sz="1300" dirty="0" err="1">
                <a:ea typeface="Cambria"/>
              </a:rPr>
              <a:t>een</a:t>
            </a:r>
            <a:r>
              <a:rPr lang="en-US" sz="1300" dirty="0">
                <a:ea typeface="Cambria"/>
              </a:rPr>
              <a:t> </a:t>
            </a:r>
            <a:r>
              <a:rPr lang="en-US" sz="1300" dirty="0" err="1">
                <a:ea typeface="Cambria"/>
              </a:rPr>
              <a:t>omgeving</a:t>
            </a:r>
            <a:r>
              <a:rPr lang="en-US" sz="1300" dirty="0">
                <a:ea typeface="Cambria"/>
              </a:rPr>
              <a:t> </a:t>
            </a:r>
            <a:r>
              <a:rPr lang="en-US" sz="1300" dirty="0" err="1">
                <a:ea typeface="Cambria"/>
              </a:rPr>
              <a:t>waar</a:t>
            </a:r>
            <a:r>
              <a:rPr lang="en-US" sz="1300" dirty="0">
                <a:ea typeface="Cambria"/>
              </a:rPr>
              <a:t> </a:t>
            </a:r>
            <a:r>
              <a:rPr lang="en-US" sz="1300" dirty="0" err="1">
                <a:ea typeface="Cambria"/>
              </a:rPr>
              <a:t>veranderingen</a:t>
            </a:r>
            <a:r>
              <a:rPr lang="en-US" sz="1300" dirty="0">
                <a:ea typeface="Cambria"/>
              </a:rPr>
              <a:t> </a:t>
            </a:r>
            <a:r>
              <a:rPr lang="en-US" sz="1300" dirty="0" err="1">
                <a:ea typeface="Cambria"/>
              </a:rPr>
              <a:t>elkaar</a:t>
            </a:r>
            <a:r>
              <a:rPr lang="en-US" sz="1300" dirty="0">
                <a:ea typeface="Cambria"/>
              </a:rPr>
              <a:t> in </a:t>
            </a:r>
            <a:r>
              <a:rPr lang="en-US" sz="1300" dirty="0" err="1">
                <a:ea typeface="Cambria"/>
              </a:rPr>
              <a:t>hoog</a:t>
            </a:r>
            <a:r>
              <a:rPr lang="en-US" sz="1300" dirty="0">
                <a:ea typeface="Cambria"/>
              </a:rPr>
              <a:t> tempo </a:t>
            </a:r>
            <a:r>
              <a:rPr lang="en-US" sz="1300" dirty="0" err="1">
                <a:ea typeface="Cambria"/>
              </a:rPr>
              <a:t>opvolgen</a:t>
            </a:r>
            <a:r>
              <a:rPr lang="en-US" sz="1300" dirty="0">
                <a:ea typeface="Cambria"/>
              </a:rPr>
              <a:t>' </a:t>
            </a:r>
            <a:r>
              <a:rPr lang="en-US" sz="1300" dirty="0" err="1">
                <a:ea typeface="Cambria"/>
              </a:rPr>
              <a:t>een</a:t>
            </a:r>
            <a:r>
              <a:rPr lang="en-US" sz="1300" dirty="0">
                <a:ea typeface="Cambria"/>
              </a:rPr>
              <a:t> </a:t>
            </a:r>
            <a:r>
              <a:rPr lang="en-US" sz="1300" dirty="0" err="1">
                <a:ea typeface="Cambria"/>
              </a:rPr>
              <a:t>gedraging</a:t>
            </a:r>
            <a:r>
              <a:rPr lang="en-US" sz="1300" dirty="0">
                <a:ea typeface="Cambria"/>
              </a:rPr>
              <a:t> 	</a:t>
            </a:r>
            <a:r>
              <a:rPr lang="en-US" sz="1300" dirty="0" err="1">
                <a:ea typeface="Cambria"/>
              </a:rPr>
              <a:t>omschrijft</a:t>
            </a:r>
            <a:r>
              <a:rPr lang="en-US" sz="1300" dirty="0">
                <a:ea typeface="Cambria"/>
              </a:rPr>
              <a:t>.</a:t>
            </a:r>
          </a:p>
          <a:p>
            <a:pPr marL="14400">
              <a:lnSpc>
                <a:spcPct val="128000"/>
              </a:lnSpc>
              <a:spcBef>
                <a:spcPts val="100"/>
              </a:spcBef>
            </a:pPr>
            <a:endParaRPr lang="en-US" sz="1300" dirty="0">
              <a:ea typeface="Cambria"/>
            </a:endParaRPr>
          </a:p>
          <a:p>
            <a:pPr marL="14400" indent="-285750">
              <a:lnSpc>
                <a:spcPct val="128000"/>
              </a:lnSpc>
              <a:spcBef>
                <a:spcPts val="100"/>
              </a:spcBef>
              <a:buFont typeface="Arial"/>
              <a:buChar char="•"/>
            </a:pPr>
            <a:endParaRPr lang="en-US" sz="1300" b="1" dirty="0">
              <a:ea typeface="Cambria"/>
            </a:endParaRPr>
          </a:p>
          <a:p>
            <a:pPr marL="14400">
              <a:lnSpc>
                <a:spcPct val="128000"/>
              </a:lnSpc>
              <a:spcBef>
                <a:spcPts val="100"/>
              </a:spcBef>
            </a:pPr>
            <a:endParaRPr lang="en-US" sz="1300" dirty="0">
              <a:ea typeface="Cambria"/>
            </a:endParaRPr>
          </a:p>
        </p:txBody>
      </p:sp>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38</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Tree>
    <p:extLst>
      <p:ext uri="{BB962C8B-B14F-4D97-AF65-F5344CB8AC3E}">
        <p14:creationId xmlns:p14="http://schemas.microsoft.com/office/powerpoint/2010/main" val="3838455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39</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2" name="object 2"/>
          <p:cNvSpPr txBox="1"/>
          <p:nvPr/>
        </p:nvSpPr>
        <p:spPr>
          <a:xfrm>
            <a:off x="638600" y="3245674"/>
            <a:ext cx="4799330" cy="878840"/>
          </a:xfrm>
          <a:prstGeom prst="rect">
            <a:avLst/>
          </a:prstGeom>
        </p:spPr>
        <p:txBody>
          <a:bodyPr vert="horz" wrap="square" lIns="0" tIns="12700" rIns="0" bIns="0" rtlCol="0">
            <a:spAutoFit/>
          </a:bodyPr>
          <a:lstStyle/>
          <a:p>
            <a:pPr marL="353695" marR="5080" indent="-341630">
              <a:lnSpc>
                <a:spcPct val="100000"/>
              </a:lnSpc>
              <a:spcBef>
                <a:spcPts val="100"/>
              </a:spcBef>
            </a:pPr>
            <a:r>
              <a:rPr sz="2800" b="1" dirty="0">
                <a:latin typeface="Utopia Std Semibold Subhead" panose="02040603060506020204" pitchFamily="18" charset="77"/>
                <a:cs typeface="Cambria"/>
              </a:rPr>
              <a:t>3. Het gebruik: offline en online  middelen</a:t>
            </a:r>
          </a:p>
        </p:txBody>
      </p:sp>
      <p:graphicFrame>
        <p:nvGraphicFramePr>
          <p:cNvPr id="8" name="Tabel 7">
            <a:extLst>
              <a:ext uri="{FF2B5EF4-FFF2-40B4-BE49-F238E27FC236}">
                <a16:creationId xmlns:a16="http://schemas.microsoft.com/office/drawing/2014/main" id="{68066F31-62C4-A46A-1A97-230A0D8BF13D}"/>
              </a:ext>
            </a:extLst>
          </p:cNvPr>
          <p:cNvGraphicFramePr>
            <a:graphicFrameLocks noGrp="1"/>
          </p:cNvGraphicFramePr>
          <p:nvPr>
            <p:extLst>
              <p:ext uri="{D42A27DB-BD31-4B8C-83A1-F6EECF244321}">
                <p14:modId xmlns:p14="http://schemas.microsoft.com/office/powerpoint/2010/main" val="1105349380"/>
              </p:ext>
            </p:extLst>
          </p:nvPr>
        </p:nvGraphicFramePr>
        <p:xfrm>
          <a:off x="4813300" y="3171825"/>
          <a:ext cx="5334001" cy="952689"/>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3182341609"/>
                    </a:ext>
                  </a:extLst>
                </a:gridCol>
                <a:gridCol w="4197784">
                  <a:extLst>
                    <a:ext uri="{9D8B030D-6E8A-4147-A177-3AD203B41FA5}">
                      <a16:colId xmlns:a16="http://schemas.microsoft.com/office/drawing/2014/main" val="3086184700"/>
                    </a:ext>
                  </a:extLst>
                </a:gridCol>
                <a:gridCol w="450417">
                  <a:extLst>
                    <a:ext uri="{9D8B030D-6E8A-4147-A177-3AD203B41FA5}">
                      <a16:colId xmlns:a16="http://schemas.microsoft.com/office/drawing/2014/main" val="2600110442"/>
                    </a:ext>
                  </a:extLst>
                </a:gridCol>
              </a:tblGrid>
              <a:tr h="317563">
                <a:tc>
                  <a:txBody>
                    <a:bodyPr/>
                    <a:lstStyle/>
                    <a:p>
                      <a:pPr marL="210820" algn="l">
                        <a:lnSpc>
                          <a:spcPct val="100000"/>
                        </a:lnSpc>
                        <a:spcBef>
                          <a:spcPts val="254"/>
                        </a:spcBef>
                      </a:pPr>
                      <a:r>
                        <a:rPr sz="1500" b="0" i="0" spc="-65" dirty="0">
                          <a:latin typeface="Utopia Std" panose="02040603060506020204" pitchFamily="18" charset="77"/>
                          <a:cs typeface="Cambria"/>
                        </a:rPr>
                        <a:t>3.1</a:t>
                      </a:r>
                      <a:endParaRPr sz="1500" b="0" i="0" dirty="0">
                        <a:latin typeface="Utopia Std" panose="02040603060506020204" pitchFamily="18" charset="77"/>
                        <a:cs typeface="Cambria"/>
                      </a:endParaRPr>
                    </a:p>
                  </a:txBody>
                  <a:tcPr marL="0" marR="0" marT="72000" marB="0"/>
                </a:tc>
                <a:tc>
                  <a:txBody>
                    <a:bodyPr/>
                    <a:lstStyle/>
                    <a:p>
                      <a:pPr marL="52069" algn="l">
                        <a:lnSpc>
                          <a:spcPct val="100000"/>
                        </a:lnSpc>
                        <a:spcBef>
                          <a:spcPts val="254"/>
                        </a:spcBef>
                      </a:pPr>
                      <a:r>
                        <a:rPr sz="1500" b="0" i="0" spc="20" dirty="0">
                          <a:latin typeface="Utopia Std" panose="02040603060506020204" pitchFamily="18" charset="77"/>
                          <a:cs typeface="Cambria"/>
                        </a:rPr>
                        <a:t>Concept</a:t>
                      </a:r>
                      <a:r>
                        <a:rPr sz="1500" b="0" i="0" spc="-5" dirty="0">
                          <a:latin typeface="Utopia Std" panose="02040603060506020204" pitchFamily="18" charset="77"/>
                          <a:cs typeface="Cambria"/>
                        </a:rPr>
                        <a:t> </a:t>
                      </a:r>
                      <a:r>
                        <a:rPr sz="1500" b="0" i="0" spc="-20" dirty="0" err="1">
                          <a:latin typeface="Utopia Std" panose="02040603060506020204" pitchFamily="18" charset="77"/>
                          <a:cs typeface="Cambria"/>
                        </a:rPr>
                        <a:t>vorm</a:t>
                      </a:r>
                      <a:r>
                        <a:rPr lang="nl-NL" sz="1500" b="0" i="0" spc="-20" dirty="0">
                          <a:latin typeface="Utopia Std" panose="02040603060506020204" pitchFamily="18" charset="77"/>
                          <a:cs typeface="Cambria"/>
                        </a:rPr>
                        <a:t>: tekst</a:t>
                      </a:r>
                      <a:endParaRPr sz="1500" b="0" i="0" dirty="0">
                        <a:latin typeface="Utopia Std" panose="02040603060506020204" pitchFamily="18" charset="77"/>
                        <a:cs typeface="Cambria"/>
                      </a:endParaRPr>
                    </a:p>
                  </a:txBody>
                  <a:tcPr marL="0" marR="0" marT="72000" marB="0"/>
                </a:tc>
                <a:tc>
                  <a:txBody>
                    <a:bodyPr/>
                    <a:lstStyle/>
                    <a:p>
                      <a:pPr marR="24130" algn="ctr">
                        <a:lnSpc>
                          <a:spcPct val="100000"/>
                        </a:lnSpc>
                        <a:spcBef>
                          <a:spcPts val="254"/>
                        </a:spcBef>
                      </a:pPr>
                      <a:r>
                        <a:rPr lang="nl-NL" sz="1500" b="0" i="0" u="none" spc="-100" dirty="0">
                          <a:solidFill>
                            <a:schemeClr val="bg1"/>
                          </a:solidFill>
                          <a:latin typeface="Utopia Std" panose="02040603060506020204" pitchFamily="18" charset="77"/>
                          <a:cs typeface="Cambria"/>
                          <a:hlinkClick r:id="rId2" action="ppaction://hlinksldjump"/>
                        </a:rPr>
                        <a:t>40</a:t>
                      </a:r>
                      <a:endParaRPr sz="1500" b="0" i="0" u="none" dirty="0">
                        <a:solidFill>
                          <a:schemeClr val="bg1"/>
                        </a:solidFill>
                        <a:latin typeface="Utopia Std" panose="02040603060506020204" pitchFamily="18" charset="77"/>
                        <a:cs typeface="Cambria"/>
                      </a:endParaRPr>
                    </a:p>
                  </a:txBody>
                  <a:tcPr marL="36000" marR="0" marT="72000" marB="0">
                    <a:solidFill>
                      <a:srgbClr val="DD0029"/>
                    </a:solidFill>
                  </a:tcPr>
                </a:tc>
                <a:extLst>
                  <a:ext uri="{0D108BD9-81ED-4DB2-BD59-A6C34878D82A}">
                    <a16:rowId xmlns:a16="http://schemas.microsoft.com/office/drawing/2014/main" val="2532220336"/>
                  </a:ext>
                </a:extLst>
              </a:tr>
              <a:tr h="317563">
                <a:tc>
                  <a:txBody>
                    <a:bodyPr/>
                    <a:lstStyle/>
                    <a:p>
                      <a:pPr marL="210820" algn="l">
                        <a:lnSpc>
                          <a:spcPct val="100000"/>
                        </a:lnSpc>
                        <a:spcBef>
                          <a:spcPts val="254"/>
                        </a:spcBef>
                      </a:pPr>
                      <a:r>
                        <a:rPr lang="nl-NL" sz="1500" b="0" i="0" dirty="0">
                          <a:latin typeface="Utopia Std" panose="02040603060506020204" pitchFamily="18" charset="77"/>
                          <a:cs typeface="Cambria"/>
                        </a:rPr>
                        <a:t>3.2</a:t>
                      </a:r>
                      <a:endParaRPr sz="1500" b="0" i="0" dirty="0">
                        <a:latin typeface="Utopia Std" panose="02040603060506020204" pitchFamily="18" charset="77"/>
                        <a:cs typeface="Cambria"/>
                      </a:endParaRPr>
                    </a:p>
                  </a:txBody>
                  <a:tcPr marL="0" marR="0" marT="72000" marB="0"/>
                </a:tc>
                <a:tc>
                  <a:txBody>
                    <a:bodyPr/>
                    <a:lstStyle/>
                    <a:p>
                      <a:pPr marL="52069" algn="l">
                        <a:lnSpc>
                          <a:spcPct val="100000"/>
                        </a:lnSpc>
                        <a:spcBef>
                          <a:spcPts val="254"/>
                        </a:spcBef>
                      </a:pPr>
                      <a:r>
                        <a:rPr lang="nl-NL" sz="1500" b="0" i="0" dirty="0">
                          <a:latin typeface="Utopia Std" panose="02040603060506020204" pitchFamily="18" charset="77"/>
                          <a:cs typeface="Cambria"/>
                        </a:rPr>
                        <a:t>Concept vorm: beeld</a:t>
                      </a:r>
                      <a:endParaRPr sz="1500" b="0" i="0" dirty="0">
                        <a:latin typeface="Utopia Std" panose="02040603060506020204" pitchFamily="18" charset="77"/>
                        <a:cs typeface="Cambria"/>
                      </a:endParaRPr>
                    </a:p>
                  </a:txBody>
                  <a:tcPr marL="0" marR="0" marT="72000" marB="0"/>
                </a:tc>
                <a:tc>
                  <a:txBody>
                    <a:bodyPr/>
                    <a:lstStyle/>
                    <a:p>
                      <a:pPr marR="24130" algn="ctr">
                        <a:lnSpc>
                          <a:spcPct val="100000"/>
                        </a:lnSpc>
                        <a:spcBef>
                          <a:spcPts val="254"/>
                        </a:spcBef>
                      </a:pPr>
                      <a:r>
                        <a:rPr lang="nl-NL" sz="1500" b="0" i="0" u="none" dirty="0">
                          <a:solidFill>
                            <a:schemeClr val="bg1"/>
                          </a:solidFill>
                          <a:latin typeface="Utopia Std" panose="02040603060506020204" pitchFamily="18" charset="77"/>
                          <a:cs typeface="Cambria"/>
                          <a:hlinkClick r:id="rId3" action="ppaction://hlinksldjump"/>
                        </a:rPr>
                        <a:t>41</a:t>
                      </a:r>
                      <a:endParaRPr sz="1500" b="0" i="0" u="none" dirty="0">
                        <a:solidFill>
                          <a:schemeClr val="bg1"/>
                        </a:solidFill>
                        <a:latin typeface="Utopia Std" panose="02040603060506020204" pitchFamily="18" charset="77"/>
                        <a:cs typeface="Cambria"/>
                      </a:endParaRPr>
                    </a:p>
                  </a:txBody>
                  <a:tcPr marL="36000" marR="0" marT="72000" marB="0">
                    <a:solidFill>
                      <a:srgbClr val="DD0029"/>
                    </a:solidFill>
                  </a:tcPr>
                </a:tc>
                <a:extLst>
                  <a:ext uri="{0D108BD9-81ED-4DB2-BD59-A6C34878D82A}">
                    <a16:rowId xmlns:a16="http://schemas.microsoft.com/office/drawing/2014/main" val="1168433532"/>
                  </a:ext>
                </a:extLst>
              </a:tr>
              <a:tr h="317563">
                <a:tc>
                  <a:txBody>
                    <a:bodyPr/>
                    <a:lstStyle/>
                    <a:p>
                      <a:pPr marL="210820" algn="l">
                        <a:lnSpc>
                          <a:spcPct val="100000"/>
                        </a:lnSpc>
                        <a:spcBef>
                          <a:spcPts val="254"/>
                        </a:spcBef>
                      </a:pPr>
                      <a:r>
                        <a:rPr sz="1500" b="0" i="0" spc="-35" dirty="0">
                          <a:latin typeface="Utopia Std" panose="02040603060506020204" pitchFamily="18" charset="77"/>
                          <a:cs typeface="Cambria"/>
                        </a:rPr>
                        <a:t>3.</a:t>
                      </a:r>
                      <a:r>
                        <a:rPr lang="nl-NL" sz="1500" b="0" i="0" spc="-35" dirty="0">
                          <a:latin typeface="Utopia Std" panose="02040603060506020204" pitchFamily="18" charset="77"/>
                          <a:cs typeface="Cambria"/>
                        </a:rPr>
                        <a:t>3</a:t>
                      </a:r>
                      <a:endParaRPr sz="1500" b="0" i="0" dirty="0">
                        <a:latin typeface="Utopia Std" panose="02040603060506020204" pitchFamily="18" charset="77"/>
                        <a:cs typeface="Cambria"/>
                      </a:endParaRPr>
                    </a:p>
                  </a:txBody>
                  <a:tcPr marL="0" marR="0" marT="72000" marB="0"/>
                </a:tc>
                <a:tc>
                  <a:txBody>
                    <a:bodyPr/>
                    <a:lstStyle/>
                    <a:p>
                      <a:pPr marL="52069" algn="l">
                        <a:lnSpc>
                          <a:spcPct val="100000"/>
                        </a:lnSpc>
                        <a:spcBef>
                          <a:spcPts val="254"/>
                        </a:spcBef>
                      </a:pPr>
                      <a:r>
                        <a:rPr sz="1500" b="0" i="0" spc="5" dirty="0">
                          <a:latin typeface="Utopia Std" panose="02040603060506020204" pitchFamily="18" charset="77"/>
                          <a:cs typeface="Cambria"/>
                        </a:rPr>
                        <a:t>Kleurgebruik</a:t>
                      </a:r>
                      <a:endParaRPr sz="1500" b="0" i="0" dirty="0">
                        <a:latin typeface="Utopia Std" panose="02040603060506020204" pitchFamily="18" charset="77"/>
                        <a:cs typeface="Cambria"/>
                      </a:endParaRPr>
                    </a:p>
                  </a:txBody>
                  <a:tcPr marL="0" marR="0" marT="72000" marB="0"/>
                </a:tc>
                <a:tc>
                  <a:txBody>
                    <a:bodyPr/>
                    <a:lstStyle/>
                    <a:p>
                      <a:pPr marR="24130" algn="ctr">
                        <a:lnSpc>
                          <a:spcPct val="100000"/>
                        </a:lnSpc>
                        <a:spcBef>
                          <a:spcPts val="254"/>
                        </a:spcBef>
                      </a:pPr>
                      <a:r>
                        <a:rPr lang="nl-NL" sz="1500" b="0" i="0" u="none" spc="-95" dirty="0">
                          <a:solidFill>
                            <a:schemeClr val="bg1"/>
                          </a:solidFill>
                          <a:latin typeface="Utopia Std" panose="02040603060506020204" pitchFamily="18" charset="77"/>
                          <a:cs typeface="Cambria"/>
                          <a:hlinkClick r:id="rId4" action="ppaction://hlinksldjump"/>
                        </a:rPr>
                        <a:t>42</a:t>
                      </a:r>
                      <a:endParaRPr sz="1500" b="0" i="0" u="none" dirty="0">
                        <a:solidFill>
                          <a:schemeClr val="bg1"/>
                        </a:solidFill>
                        <a:latin typeface="Utopia Std" panose="02040603060506020204" pitchFamily="18" charset="77"/>
                        <a:cs typeface="Cambria"/>
                      </a:endParaRPr>
                    </a:p>
                  </a:txBody>
                  <a:tcPr marL="36000" marR="0" marT="72000" marB="0">
                    <a:solidFill>
                      <a:srgbClr val="DD0029"/>
                    </a:solidFill>
                  </a:tcPr>
                </a:tc>
                <a:extLst>
                  <a:ext uri="{0D108BD9-81ED-4DB2-BD59-A6C34878D82A}">
                    <a16:rowId xmlns:a16="http://schemas.microsoft.com/office/drawing/2014/main" val="252716967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100" y="3337714"/>
            <a:ext cx="5082088" cy="443711"/>
          </a:xfrm>
          <a:prstGeom prst="rect">
            <a:avLst/>
          </a:prstGeom>
        </p:spPr>
        <p:txBody>
          <a:bodyPr vert="horz" wrap="square" lIns="0" tIns="12700" rIns="0" bIns="0" rtlCol="0">
            <a:spAutoFit/>
          </a:bodyPr>
          <a:lstStyle/>
          <a:p>
            <a:pPr marL="12700">
              <a:lnSpc>
                <a:spcPct val="100000"/>
              </a:lnSpc>
              <a:spcBef>
                <a:spcPts val="100"/>
              </a:spcBef>
            </a:pPr>
            <a:r>
              <a:rPr b="1" dirty="0">
                <a:latin typeface="Utopia Std Semibold Subhead" panose="02040603060506020204" pitchFamily="18" charset="77"/>
              </a:rPr>
              <a:t>1. Het werkgeversmerk uitgelegd</a:t>
            </a:r>
          </a:p>
        </p:txBody>
      </p:sp>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80645">
              <a:lnSpc>
                <a:spcPct val="100000"/>
              </a:lnSpc>
              <a:spcBef>
                <a:spcPts val="80"/>
              </a:spcBef>
            </a:pPr>
            <a:fld id="{81D60167-4931-47E6-BA6A-407CBD079E47}" type="slidenum">
              <a:rPr dirty="0">
                <a:latin typeface="Utopia Std"/>
              </a:rPr>
              <a:t>4</a:t>
            </a:fld>
            <a:r>
              <a:rPr dirty="0">
                <a:latin typeface="Utopia Std"/>
              </a:rPr>
              <a:t> | UvA arbeidsmarktcommunicatie toolkit 202</a:t>
            </a:r>
            <a:r>
              <a:rPr lang="nl-NL" dirty="0">
                <a:latin typeface="Utopia Std"/>
              </a:rPr>
              <a:t>3</a:t>
            </a:r>
            <a:endParaRPr dirty="0">
              <a:latin typeface="Utopia Std" panose="02040603060506020204" pitchFamily="18" charset="77"/>
            </a:endParaRPr>
          </a:p>
        </p:txBody>
      </p:sp>
      <p:graphicFrame>
        <p:nvGraphicFramePr>
          <p:cNvPr id="6" name="Tabel 5">
            <a:extLst>
              <a:ext uri="{FF2B5EF4-FFF2-40B4-BE49-F238E27FC236}">
                <a16:creationId xmlns:a16="http://schemas.microsoft.com/office/drawing/2014/main" id="{6888F038-ABF0-4650-8BE0-76B9D45E0FE3}"/>
              </a:ext>
            </a:extLst>
          </p:cNvPr>
          <p:cNvGraphicFramePr>
            <a:graphicFrameLocks noGrp="1"/>
          </p:cNvGraphicFramePr>
          <p:nvPr>
            <p:extLst>
              <p:ext uri="{D42A27DB-BD31-4B8C-83A1-F6EECF244321}">
                <p14:modId xmlns:p14="http://schemas.microsoft.com/office/powerpoint/2010/main" val="3815823510"/>
              </p:ext>
            </p:extLst>
          </p:nvPr>
        </p:nvGraphicFramePr>
        <p:xfrm>
          <a:off x="5856788" y="3083224"/>
          <a:ext cx="4264603" cy="952689"/>
        </p:xfrm>
        <a:graphic>
          <a:graphicData uri="http://schemas.openxmlformats.org/drawingml/2006/table">
            <a:tbl>
              <a:tblPr firstRow="1" bandRow="1">
                <a:tableStyleId>{2D5ABB26-0587-4C30-8999-92F81FD0307C}</a:tableStyleId>
              </a:tblPr>
              <a:tblGrid>
                <a:gridCol w="3655003">
                  <a:extLst>
                    <a:ext uri="{9D8B030D-6E8A-4147-A177-3AD203B41FA5}">
                      <a16:colId xmlns:a16="http://schemas.microsoft.com/office/drawing/2014/main" val="3664374123"/>
                    </a:ext>
                  </a:extLst>
                </a:gridCol>
                <a:gridCol w="609600">
                  <a:extLst>
                    <a:ext uri="{9D8B030D-6E8A-4147-A177-3AD203B41FA5}">
                      <a16:colId xmlns:a16="http://schemas.microsoft.com/office/drawing/2014/main" val="2634505544"/>
                    </a:ext>
                  </a:extLst>
                </a:gridCol>
              </a:tblGrid>
              <a:tr h="317563">
                <a:tc>
                  <a:txBody>
                    <a:bodyPr/>
                    <a:lstStyle/>
                    <a:p>
                      <a:pPr marL="32384" algn="l">
                        <a:lnSpc>
                          <a:spcPct val="100000"/>
                        </a:lnSpc>
                        <a:spcBef>
                          <a:spcPts val="254"/>
                        </a:spcBef>
                      </a:pPr>
                      <a:r>
                        <a:rPr sz="1500" b="0" i="0" spc="-75" dirty="0">
                          <a:latin typeface="Utopia Std" panose="02040603060506020204" pitchFamily="18" charset="77"/>
                          <a:cs typeface="Cambria"/>
                        </a:rPr>
                        <a:t>1.1</a:t>
                      </a:r>
                      <a:r>
                        <a:rPr sz="1500" b="0" i="0" spc="330" dirty="0">
                          <a:latin typeface="Utopia Std" panose="02040603060506020204" pitchFamily="18" charset="77"/>
                          <a:cs typeface="Cambria"/>
                        </a:rPr>
                        <a:t> </a:t>
                      </a:r>
                      <a:r>
                        <a:rPr sz="1500" b="0" i="0" spc="25" dirty="0">
                          <a:latin typeface="Utopia Std" panose="02040603060506020204" pitchFamily="18" charset="77"/>
                          <a:cs typeface="Cambria"/>
                        </a:rPr>
                        <a:t>Wij</a:t>
                      </a:r>
                      <a:r>
                        <a:rPr sz="1500" b="0" i="0" spc="15" dirty="0">
                          <a:latin typeface="Utopia Std" panose="02040603060506020204" pitchFamily="18" charset="77"/>
                          <a:cs typeface="Cambria"/>
                        </a:rPr>
                        <a:t> </a:t>
                      </a:r>
                      <a:r>
                        <a:rPr sz="1500" b="0" i="0" spc="-5" dirty="0">
                          <a:latin typeface="Utopia Std" panose="02040603060506020204" pitchFamily="18" charset="77"/>
                          <a:cs typeface="Cambria"/>
                        </a:rPr>
                        <a:t>zijn</a:t>
                      </a:r>
                      <a:r>
                        <a:rPr sz="1500" b="0" i="0" spc="20" dirty="0">
                          <a:latin typeface="Utopia Std" panose="02040603060506020204" pitchFamily="18" charset="77"/>
                          <a:cs typeface="Cambria"/>
                        </a:rPr>
                        <a:t> </a:t>
                      </a:r>
                      <a:r>
                        <a:rPr sz="1500" b="0" i="0" spc="-50" dirty="0">
                          <a:latin typeface="Utopia Std" panose="02040603060506020204" pitchFamily="18" charset="77"/>
                          <a:cs typeface="Cambria"/>
                        </a:rPr>
                        <a:t>de</a:t>
                      </a:r>
                      <a:r>
                        <a:rPr sz="1500" b="0" i="0" spc="20" dirty="0">
                          <a:latin typeface="Utopia Std" panose="02040603060506020204" pitchFamily="18" charset="77"/>
                          <a:cs typeface="Cambria"/>
                        </a:rPr>
                        <a:t> </a:t>
                      </a:r>
                      <a:r>
                        <a:rPr sz="1500" b="0" i="0" spc="114" dirty="0">
                          <a:latin typeface="Utopia Std" panose="02040603060506020204" pitchFamily="18" charset="77"/>
                          <a:cs typeface="Cambria"/>
                        </a:rPr>
                        <a:t>UvA</a:t>
                      </a:r>
                      <a:endParaRPr sz="1500" b="0" i="0" dirty="0">
                        <a:latin typeface="Utopia Std" panose="02040603060506020204" pitchFamily="18" charset="77"/>
                        <a:cs typeface="Cambria"/>
                      </a:endParaRPr>
                    </a:p>
                  </a:txBody>
                  <a:tcPr marL="0" marR="0" marT="72000" marB="0"/>
                </a:tc>
                <a:tc>
                  <a:txBody>
                    <a:bodyPr/>
                    <a:lstStyle/>
                    <a:p>
                      <a:pPr marR="202565" algn="ctr">
                        <a:lnSpc>
                          <a:spcPct val="100000"/>
                        </a:lnSpc>
                        <a:spcBef>
                          <a:spcPts val="254"/>
                        </a:spcBef>
                      </a:pPr>
                      <a:r>
                        <a:rPr sz="1500" b="0" i="0" strike="noStrike" dirty="0">
                          <a:solidFill>
                            <a:schemeClr val="bg1"/>
                          </a:solidFill>
                          <a:latin typeface="Utopia Std" panose="02040603060506020204" pitchFamily="18" charset="77"/>
                          <a:cs typeface="Cambria"/>
                          <a:hlinkClick r:id="rId2" action="ppaction://hlinksldjump">
                            <a:extLst>
                              <a:ext uri="{A12FA001-AC4F-418D-AE19-62706E023703}">
                                <ahyp:hlinkClr xmlns:ahyp="http://schemas.microsoft.com/office/drawing/2018/hyperlinkcolor" val="tx"/>
                              </a:ext>
                            </a:extLst>
                          </a:hlinkClick>
                        </a:rPr>
                        <a:t>5</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891081413"/>
                  </a:ext>
                </a:extLst>
              </a:tr>
              <a:tr h="317563">
                <a:tc>
                  <a:txBody>
                    <a:bodyPr/>
                    <a:lstStyle/>
                    <a:p>
                      <a:pPr marL="31750" algn="l">
                        <a:lnSpc>
                          <a:spcPct val="100000"/>
                        </a:lnSpc>
                        <a:spcBef>
                          <a:spcPts val="254"/>
                        </a:spcBef>
                      </a:pPr>
                      <a:r>
                        <a:rPr sz="1500" b="0" i="0" spc="-45" dirty="0">
                          <a:latin typeface="Utopia Std" panose="02040603060506020204" pitchFamily="18" charset="77"/>
                          <a:cs typeface="Cambria"/>
                        </a:rPr>
                        <a:t>1.2</a:t>
                      </a:r>
                      <a:r>
                        <a:rPr sz="1500" b="0" i="0" spc="225" dirty="0">
                          <a:latin typeface="Utopia Std" panose="02040603060506020204" pitchFamily="18" charset="77"/>
                          <a:cs typeface="Cambria"/>
                        </a:rPr>
                        <a:t> </a:t>
                      </a:r>
                      <a:r>
                        <a:rPr sz="1500" b="0" i="0" spc="-10" dirty="0">
                          <a:latin typeface="Utopia Std" panose="02040603060506020204" pitchFamily="18" charset="77"/>
                          <a:cs typeface="Cambria"/>
                        </a:rPr>
                        <a:t>Employer</a:t>
                      </a:r>
                      <a:r>
                        <a:rPr sz="1500" b="0" i="0" spc="20" dirty="0">
                          <a:latin typeface="Utopia Std" panose="02040603060506020204" pitchFamily="18" charset="77"/>
                          <a:cs typeface="Cambria"/>
                        </a:rPr>
                        <a:t> </a:t>
                      </a:r>
                      <a:r>
                        <a:rPr sz="1500" b="0" i="0" spc="-25" dirty="0">
                          <a:latin typeface="Utopia Std" panose="02040603060506020204" pitchFamily="18" charset="77"/>
                          <a:cs typeface="Cambria"/>
                        </a:rPr>
                        <a:t>Value</a:t>
                      </a:r>
                      <a:r>
                        <a:rPr sz="1500" b="0" i="0" spc="20" dirty="0">
                          <a:latin typeface="Utopia Std" panose="02040603060506020204" pitchFamily="18" charset="77"/>
                          <a:cs typeface="Cambria"/>
                        </a:rPr>
                        <a:t> </a:t>
                      </a:r>
                      <a:r>
                        <a:rPr sz="1500" b="0" i="0" spc="-20" dirty="0">
                          <a:latin typeface="Utopia Std" panose="02040603060506020204" pitchFamily="18" charset="77"/>
                          <a:cs typeface="Cambria"/>
                        </a:rPr>
                        <a:t>Proposition</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3" action="ppaction://hlinksldjump">
                            <a:extLst>
                              <a:ext uri="{A12FA001-AC4F-418D-AE19-62706E023703}">
                                <ahyp:hlinkClr xmlns:ahyp="http://schemas.microsoft.com/office/drawing/2018/hyperlinkcolor" val="tx"/>
                              </a:ext>
                            </a:extLst>
                          </a:hlinkClick>
                        </a:rPr>
                        <a:t>6</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1131580208"/>
                  </a:ext>
                </a:extLst>
              </a:tr>
              <a:tr h="317563">
                <a:tc>
                  <a:txBody>
                    <a:bodyPr/>
                    <a:lstStyle/>
                    <a:p>
                      <a:pPr marL="31750" algn="l">
                        <a:lnSpc>
                          <a:spcPct val="100000"/>
                        </a:lnSpc>
                        <a:spcBef>
                          <a:spcPts val="254"/>
                        </a:spcBef>
                      </a:pPr>
                      <a:r>
                        <a:rPr sz="1500" b="0" i="0" spc="-50" dirty="0">
                          <a:latin typeface="Utopia Std" panose="02040603060506020204" pitchFamily="18" charset="77"/>
                          <a:cs typeface="Cambria"/>
                        </a:rPr>
                        <a:t>1.3</a:t>
                      </a:r>
                      <a:r>
                        <a:rPr sz="1500" b="0" i="0" spc="229" dirty="0">
                          <a:latin typeface="Utopia Std" panose="02040603060506020204" pitchFamily="18" charset="77"/>
                          <a:cs typeface="Cambria"/>
                        </a:rPr>
                        <a:t> </a:t>
                      </a:r>
                      <a:r>
                        <a:rPr lang="en-US" sz="1500" b="0" i="0" spc="-40" dirty="0">
                          <a:latin typeface="Utopia Std" panose="02040603060506020204" pitchFamily="18" charset="77"/>
                          <a:cs typeface="Cambria"/>
                        </a:rPr>
                        <a:t>See/think/do/care</a:t>
                      </a:r>
                      <a:r>
                        <a:rPr sz="1500" b="0" i="0" spc="15" dirty="0">
                          <a:latin typeface="Utopia Std" panose="02040603060506020204" pitchFamily="18" charset="77"/>
                          <a:cs typeface="Cambria"/>
                        </a:rPr>
                        <a:t> </a:t>
                      </a:r>
                      <a:r>
                        <a:rPr sz="1500" b="0" i="0" dirty="0">
                          <a:latin typeface="Utopia Std" panose="02040603060506020204" pitchFamily="18" charset="77"/>
                          <a:cs typeface="Cambria"/>
                        </a:rPr>
                        <a:t>–</a:t>
                      </a:r>
                      <a:r>
                        <a:rPr sz="1500" b="0" i="0" spc="20" dirty="0">
                          <a:latin typeface="Utopia Std" panose="02040603060506020204" pitchFamily="18" charset="77"/>
                          <a:cs typeface="Cambria"/>
                        </a:rPr>
                        <a:t> </a:t>
                      </a:r>
                      <a:r>
                        <a:rPr sz="1500" b="0" i="0" spc="-25" dirty="0" err="1">
                          <a:latin typeface="Utopia Std" panose="02040603060506020204" pitchFamily="18" charset="77"/>
                          <a:cs typeface="Cambria"/>
                        </a:rPr>
                        <a:t>communicatielagen</a:t>
                      </a:r>
                      <a:endParaRPr sz="1500" b="0" i="0" dirty="0">
                        <a:latin typeface="Utopia Std" panose="02040603060506020204" pitchFamily="18" charset="77"/>
                        <a:cs typeface="Cambria"/>
                      </a:endParaRPr>
                    </a:p>
                  </a:txBody>
                  <a:tcPr marL="0" marR="0" marT="72000" marB="0"/>
                </a:tc>
                <a:tc>
                  <a:txBody>
                    <a:bodyPr/>
                    <a:lstStyle/>
                    <a:p>
                      <a:pPr marR="203200" algn="ctr">
                        <a:lnSpc>
                          <a:spcPct val="100000"/>
                        </a:lnSpc>
                        <a:spcBef>
                          <a:spcPts val="254"/>
                        </a:spcBef>
                      </a:pPr>
                      <a:r>
                        <a:rPr lang="nl-NL" sz="1500" b="0" i="0" strike="noStrike" dirty="0">
                          <a:solidFill>
                            <a:schemeClr val="bg1"/>
                          </a:solidFill>
                          <a:latin typeface="Utopia Std" panose="02040603060506020204" pitchFamily="18" charset="77"/>
                          <a:cs typeface="Cambria"/>
                          <a:hlinkClick r:id="rId4" action="ppaction://hlinksldjump">
                            <a:extLst>
                              <a:ext uri="{A12FA001-AC4F-418D-AE19-62706E023703}">
                                <ahyp:hlinkClr xmlns:ahyp="http://schemas.microsoft.com/office/drawing/2018/hyperlinkcolor" val="tx"/>
                              </a:ext>
                            </a:extLst>
                          </a:hlinkClick>
                        </a:rPr>
                        <a:t>7</a:t>
                      </a:r>
                      <a:endParaRPr sz="1500" b="0" i="0" strike="noStrike" dirty="0">
                        <a:solidFill>
                          <a:schemeClr val="bg1"/>
                        </a:solidFill>
                        <a:latin typeface="Utopia Std" panose="02040603060506020204" pitchFamily="18" charset="77"/>
                        <a:cs typeface="Cambria"/>
                      </a:endParaRPr>
                    </a:p>
                  </a:txBody>
                  <a:tcPr marL="180000" marR="0" marT="72000" marB="0" anchor="ctr">
                    <a:solidFill>
                      <a:srgbClr val="DD0029"/>
                    </a:solidFill>
                  </a:tcPr>
                </a:tc>
                <a:extLst>
                  <a:ext uri="{0D108BD9-81ED-4DB2-BD59-A6C34878D82A}">
                    <a16:rowId xmlns:a16="http://schemas.microsoft.com/office/drawing/2014/main" val="504428062"/>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300" y="1420442"/>
            <a:ext cx="3430400" cy="874598"/>
          </a:xfrm>
          <a:prstGeom prst="rect">
            <a:avLst/>
          </a:prstGeom>
        </p:spPr>
        <p:txBody>
          <a:bodyPr vert="horz" wrap="square" lIns="0" tIns="12700" rIns="0" bIns="0" rtlCol="0" anchor="t">
            <a:spAutoFit/>
          </a:bodyPr>
          <a:lstStyle/>
          <a:p>
            <a:pPr marL="12700">
              <a:spcBef>
                <a:spcPts val="100"/>
              </a:spcBef>
            </a:pPr>
            <a:r>
              <a:rPr b="1" dirty="0">
                <a:latin typeface="Utopia Std Semibold Subhead" panose="02040603060506020204" pitchFamily="18" charset="77"/>
              </a:rPr>
              <a:t>3.1 Concept </a:t>
            </a:r>
            <a:r>
              <a:rPr lang="en-US" b="1" dirty="0" err="1">
                <a:solidFill>
                  <a:srgbClr val="DD0029"/>
                </a:solidFill>
                <a:latin typeface="Utopia Std Semibold Subhead" panose="02040603060506020204" pitchFamily="18" charset="77"/>
              </a:rPr>
              <a:t>vorm</a:t>
            </a:r>
            <a:br>
              <a:rPr lang="en-US" b="1" dirty="0">
                <a:solidFill>
                  <a:srgbClr val="DD0029"/>
                </a:solidFill>
                <a:latin typeface="Utopia Std Semibold Subhead" panose="02040603060506020204" pitchFamily="18" charset="77"/>
              </a:rPr>
            </a:br>
            <a:r>
              <a:rPr lang="en-US" b="1" dirty="0" err="1">
                <a:solidFill>
                  <a:srgbClr val="DD0029"/>
                </a:solidFill>
                <a:latin typeface="Utopia Std Semibold Subhead" panose="02040603060506020204" pitchFamily="18" charset="77"/>
              </a:rPr>
              <a:t>tekst</a:t>
            </a:r>
            <a:endParaRPr lang="en-US" b="1" dirty="0" err="1">
              <a:solidFill>
                <a:srgbClr val="DD0029"/>
              </a:solidFill>
              <a:latin typeface="Utopia Std Semibold Subhead" panose="02040603060506020204" pitchFamily="18" charset="77"/>
              <a:ea typeface="Cambria"/>
            </a:endParaRPr>
          </a:p>
        </p:txBody>
      </p:sp>
      <p:sp>
        <p:nvSpPr>
          <p:cNvPr id="20" name="object 20"/>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40</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3" name="object 3"/>
          <p:cNvSpPr txBox="1"/>
          <p:nvPr/>
        </p:nvSpPr>
        <p:spPr>
          <a:xfrm>
            <a:off x="1535300" y="2442338"/>
            <a:ext cx="4407689" cy="4101892"/>
          </a:xfrm>
          <a:prstGeom prst="rect">
            <a:avLst/>
          </a:prstGeom>
        </p:spPr>
        <p:txBody>
          <a:bodyPr vert="horz" wrap="square" lIns="0" tIns="12700" rIns="0" bIns="0" rtlCol="0" anchor="t">
            <a:spAutoFit/>
          </a:bodyPr>
          <a:lstStyle/>
          <a:p>
            <a:pPr marL="12700" marR="264160">
              <a:lnSpc>
                <a:spcPct val="128200"/>
              </a:lnSpc>
              <a:spcBef>
                <a:spcPts val="100"/>
              </a:spcBef>
            </a:pPr>
            <a:r>
              <a:rPr sz="1300" dirty="0">
                <a:latin typeface="Utopia Std" panose="02040603060506020204" pitchFamily="18" charset="77"/>
                <a:cs typeface="Cambria"/>
              </a:rPr>
              <a:t>De </a:t>
            </a:r>
            <a:r>
              <a:rPr lang="en-US" sz="1300" dirty="0" err="1">
                <a:latin typeface="Utopia Std" panose="02040603060506020204" pitchFamily="18" charset="77"/>
                <a:cs typeface="Cambria"/>
              </a:rPr>
              <a:t>uitingen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zonder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foto</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bestaan</a:t>
            </a:r>
            <a:r>
              <a:rPr sz="1300" dirty="0">
                <a:latin typeface="Utopia Std" panose="02040603060506020204" pitchFamily="18" charset="77"/>
                <a:cs typeface="Cambria"/>
              </a:rPr>
              <a:t> </a:t>
            </a:r>
            <a:r>
              <a:rPr lang="en-US" sz="1300" dirty="0" err="1">
                <a:latin typeface="Utopia Std" panose="02040603060506020204" pitchFamily="18" charset="77"/>
                <a:cs typeface="Cambria"/>
              </a:rPr>
              <a:t>uit</a:t>
            </a:r>
            <a:r>
              <a:rPr sz="1300" dirty="0">
                <a:latin typeface="Utopia Std" panose="02040603060506020204" pitchFamily="18" charset="77"/>
                <a:cs typeface="Cambria"/>
              </a:rPr>
              <a:t> </a:t>
            </a:r>
            <a:r>
              <a:rPr sz="1300" dirty="0" err="1">
                <a:latin typeface="Utopia Std" panose="02040603060506020204" pitchFamily="18" charset="77"/>
                <a:cs typeface="Cambria"/>
              </a:rPr>
              <a:t>zwarte</a:t>
            </a:r>
            <a:r>
              <a:rPr sz="1300" dirty="0">
                <a:latin typeface="Utopia Std" panose="02040603060506020204" pitchFamily="18" charset="77"/>
                <a:cs typeface="Cambria"/>
              </a:rPr>
              <a:t> </a:t>
            </a:r>
            <a:r>
              <a:rPr sz="1300" dirty="0" err="1">
                <a:latin typeface="Utopia Std" panose="02040603060506020204" pitchFamily="18" charset="77"/>
                <a:cs typeface="Cambria"/>
              </a:rPr>
              <a:t>kopregels</a:t>
            </a:r>
            <a:r>
              <a:rPr sz="1300" dirty="0">
                <a:latin typeface="Utopia Std" panose="02040603060506020204" pitchFamily="18" charset="77"/>
                <a:cs typeface="Cambria"/>
              </a:rPr>
              <a:t> op </a:t>
            </a:r>
            <a:r>
              <a:rPr sz="1300" dirty="0" err="1">
                <a:latin typeface="Utopia Std" panose="02040603060506020204" pitchFamily="18" charset="77"/>
                <a:cs typeface="Cambria"/>
              </a:rPr>
              <a:t>een</a:t>
            </a:r>
            <a:r>
              <a:rPr sz="1300" dirty="0">
                <a:latin typeface="Utopia Std" panose="02040603060506020204" pitchFamily="18" charset="77"/>
                <a:cs typeface="Cambria"/>
              </a:rPr>
              <a:t> </a:t>
            </a:r>
            <a:r>
              <a:rPr sz="1300" dirty="0" err="1">
                <a:latin typeface="Utopia Std" panose="02040603060506020204" pitchFamily="18" charset="77"/>
                <a:cs typeface="Cambria"/>
              </a:rPr>
              <a:t>witte</a:t>
            </a:r>
            <a:r>
              <a:rPr sz="1300" dirty="0">
                <a:latin typeface="Utopia Std" panose="02040603060506020204" pitchFamily="18" charset="77"/>
                <a:cs typeface="Cambria"/>
              </a:rPr>
              <a:t> </a:t>
            </a:r>
            <a:r>
              <a:rPr sz="1300" dirty="0" err="1">
                <a:latin typeface="Utopia Std" panose="02040603060506020204" pitchFamily="18" charset="77"/>
                <a:cs typeface="Cambria"/>
              </a:rPr>
              <a:t>ondergrond</a:t>
            </a:r>
            <a:r>
              <a:rPr sz="1300" dirty="0">
                <a:latin typeface="Utopia Std" panose="02040603060506020204" pitchFamily="18" charset="77"/>
                <a:cs typeface="Cambria"/>
              </a:rPr>
              <a:t>. In </a:t>
            </a:r>
            <a:r>
              <a:rPr sz="1300" dirty="0" err="1">
                <a:latin typeface="Utopia Std" panose="02040603060506020204" pitchFamily="18" charset="77"/>
                <a:cs typeface="Cambria"/>
              </a:rPr>
              <a:t>combinatie</a:t>
            </a:r>
            <a:r>
              <a:rPr sz="1300" dirty="0">
                <a:latin typeface="Utopia Std" panose="02040603060506020204" pitchFamily="18" charset="77"/>
                <a:cs typeface="Cambria"/>
              </a:rPr>
              <a:t> met</a:t>
            </a:r>
            <a:r>
              <a:rPr lang="en-US" sz="1300" dirty="0">
                <a:latin typeface="Utopia Std" panose="02040603060506020204" pitchFamily="18" charset="77"/>
                <a:cs typeface="Cambria"/>
              </a:rPr>
              <a:t> </a:t>
            </a:r>
            <a:r>
              <a:rPr sz="1300" dirty="0">
                <a:latin typeface="Utopia Std" panose="02040603060506020204" pitchFamily="18" charset="77"/>
                <a:cs typeface="Cambria"/>
              </a:rPr>
              <a:t> </a:t>
            </a:r>
            <a:r>
              <a:rPr sz="1300" dirty="0" err="1">
                <a:latin typeface="Utopia Std" panose="02040603060506020204" pitchFamily="18" charset="77"/>
                <a:cs typeface="Cambria"/>
              </a:rPr>
              <a:t>een</a:t>
            </a:r>
            <a:r>
              <a:rPr sz="1300" dirty="0">
                <a:latin typeface="Utopia Std" panose="02040603060506020204" pitchFamily="18" charset="77"/>
                <a:cs typeface="Cambria"/>
              </a:rPr>
              <a:t> rood </a:t>
            </a:r>
            <a:r>
              <a:rPr sz="1300" dirty="0" err="1">
                <a:latin typeface="Utopia Std" panose="02040603060506020204" pitchFamily="18" charset="77"/>
                <a:cs typeface="Cambria"/>
              </a:rPr>
              <a:t>tekstelement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voor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nadruk</a:t>
            </a:r>
            <a:r>
              <a:rPr sz="1300" dirty="0">
                <a:latin typeface="Utopia Std" panose="02040603060506020204" pitchFamily="18" charset="77"/>
                <a:cs typeface="Cambria"/>
              </a:rPr>
              <a:t> </a:t>
            </a:r>
            <a:r>
              <a:rPr sz="1300" dirty="0" err="1">
                <a:latin typeface="Utopia Std" panose="02040603060506020204" pitchFamily="18" charset="77"/>
                <a:cs typeface="Cambria"/>
              </a:rPr>
              <a:t>en</a:t>
            </a:r>
            <a:r>
              <a:rPr sz="1300" dirty="0">
                <a:latin typeface="Utopia Std" panose="02040603060506020204" pitchFamily="18" charset="77"/>
                <a:cs typeface="Cambria"/>
              </a:rPr>
              <a:t> </a:t>
            </a:r>
            <a:r>
              <a:rPr sz="1300" dirty="0" err="1">
                <a:latin typeface="Utopia Std" panose="02040603060506020204" pitchFamily="18" charset="77"/>
                <a:cs typeface="Cambria"/>
              </a:rPr>
              <a:t>een</a:t>
            </a:r>
            <a:r>
              <a:rPr sz="1300" dirty="0">
                <a:latin typeface="Utopia Std" panose="02040603060506020204" pitchFamily="18" charset="77"/>
                <a:cs typeface="Cambria"/>
              </a:rPr>
              <a:t> </a:t>
            </a:r>
            <a:r>
              <a:rPr lang="en-US" sz="1300" dirty="0">
                <a:latin typeface="Utopia Std" panose="02040603060506020204" pitchFamily="18" charset="77"/>
                <a:cs typeface="Cambria"/>
              </a:rPr>
              <a:t>rood </a:t>
            </a:r>
            <a:r>
              <a:rPr lang="en-US" sz="1300" dirty="0" err="1">
                <a:latin typeface="Utopia Std" panose="02040603060506020204" pitchFamily="18" charset="77"/>
                <a:cs typeface="Cambria"/>
              </a:rPr>
              <a:t>lijnelement</a:t>
            </a:r>
            <a:r>
              <a:rPr lang="en-US" sz="1300" dirty="0">
                <a:latin typeface="Utopia Std" panose="02040603060506020204" pitchFamily="18" charset="77"/>
                <a:cs typeface="Cambria"/>
              </a:rPr>
              <a:t> </a:t>
            </a:r>
            <a:r>
              <a:rPr sz="1300" dirty="0">
                <a:latin typeface="Utopia Std" panose="02040603060506020204" pitchFamily="18" charset="77"/>
                <a:cs typeface="Cambria"/>
              </a:rPr>
              <a:t>die reeds </a:t>
            </a:r>
            <a:r>
              <a:rPr sz="1300" dirty="0" err="1">
                <a:latin typeface="Utopia Std" panose="02040603060506020204" pitchFamily="18" charset="77"/>
                <a:cs typeface="Cambria"/>
              </a:rPr>
              <a:t>gebruikt</a:t>
            </a:r>
            <a:r>
              <a:rPr sz="1300" dirty="0">
                <a:latin typeface="Utopia Std" panose="02040603060506020204" pitchFamily="18" charset="77"/>
                <a:cs typeface="Cambria"/>
              </a:rPr>
              <a:t> </a:t>
            </a:r>
            <a:r>
              <a:rPr sz="1300" dirty="0" err="1">
                <a:latin typeface="Utopia Std" panose="02040603060506020204" pitchFamily="18" charset="77"/>
                <a:cs typeface="Cambria"/>
              </a:rPr>
              <a:t>wordt</a:t>
            </a:r>
            <a:r>
              <a:rPr sz="1300" dirty="0">
                <a:latin typeface="Utopia Std" panose="02040603060506020204" pitchFamily="18" charset="77"/>
                <a:cs typeface="Cambria"/>
              </a:rPr>
              <a:t> door de UvA als terugkomend</a:t>
            </a:r>
            <a:r>
              <a:rPr lang="en-US" sz="1300" dirty="0">
                <a:latin typeface="Utopia Std" panose="02040603060506020204" pitchFamily="18" charset="77"/>
                <a:cs typeface="Cambria"/>
              </a:rPr>
              <a:t> </a:t>
            </a:r>
            <a:r>
              <a:rPr sz="1300" dirty="0">
                <a:latin typeface="Utopia Std" panose="02040603060506020204" pitchFamily="18" charset="77"/>
                <a:cs typeface="Cambria"/>
              </a:rPr>
              <a:t> vormelement.</a:t>
            </a:r>
          </a:p>
          <a:p>
            <a:pPr>
              <a:lnSpc>
                <a:spcPct val="100000"/>
              </a:lnSpc>
              <a:spcBef>
                <a:spcPts val="5"/>
              </a:spcBef>
            </a:pPr>
            <a:endParaRPr sz="1700" dirty="0">
              <a:latin typeface="Utopia Std" panose="02040603060506020204" pitchFamily="18" charset="77"/>
              <a:cs typeface="Cambria"/>
            </a:endParaRPr>
          </a:p>
          <a:p>
            <a:pPr marL="12700" marR="287655">
              <a:lnSpc>
                <a:spcPct val="128200"/>
              </a:lnSpc>
            </a:pPr>
            <a:r>
              <a:rPr sz="1300" dirty="0">
                <a:latin typeface="Utopia Std" panose="02040603060506020204" pitchFamily="18" charset="77"/>
                <a:cs typeface="Cambria"/>
              </a:rPr>
              <a:t>Wat </a:t>
            </a:r>
            <a:r>
              <a:rPr sz="1300" dirty="0" err="1">
                <a:latin typeface="Utopia Std" panose="02040603060506020204" pitchFamily="18" charset="77"/>
                <a:cs typeface="Cambria"/>
              </a:rPr>
              <a:t>betreft</a:t>
            </a:r>
            <a:r>
              <a:rPr sz="1300" dirty="0">
                <a:latin typeface="Utopia Std" panose="02040603060506020204" pitchFamily="18" charset="77"/>
                <a:cs typeface="Cambria"/>
              </a:rPr>
              <a:t> de </a:t>
            </a:r>
            <a:r>
              <a:rPr lang="en-US" sz="1300" dirty="0" err="1">
                <a:latin typeface="Utopia Std" panose="02040603060506020204" pitchFamily="18" charset="77"/>
                <a:cs typeface="Cambria"/>
              </a:rPr>
              <a:t>uitingen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inclusief</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beeld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gebruiken</a:t>
            </a:r>
            <a:r>
              <a:rPr sz="1300" dirty="0">
                <a:latin typeface="Utopia Std" panose="02040603060506020204" pitchFamily="18" charset="77"/>
                <a:cs typeface="Cambria"/>
              </a:rPr>
              <a:t> </a:t>
            </a:r>
            <a:r>
              <a:rPr lang="en-US" sz="1300" dirty="0">
                <a:latin typeface="Utopia Std" panose="02040603060506020204" pitchFamily="18" charset="77"/>
                <a:cs typeface="Cambria"/>
              </a:rPr>
              <a:t>we </a:t>
            </a:r>
            <a:r>
              <a:rPr lang="en-US" sz="1300" dirty="0" err="1">
                <a:latin typeface="Utopia Std" panose="02040603060506020204" pitchFamily="18" charset="77"/>
                <a:cs typeface="Cambria"/>
              </a:rPr>
              <a:t>ook</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zwarte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tekst</a:t>
            </a:r>
            <a:r>
              <a:rPr lang="en-US" sz="1300" dirty="0">
                <a:latin typeface="Utopia Std" panose="02040603060506020204" pitchFamily="18" charset="77"/>
                <a:cs typeface="Cambria"/>
              </a:rPr>
              <a:t> met </a:t>
            </a:r>
            <a:r>
              <a:rPr lang="en-US" sz="1300" dirty="0" err="1">
                <a:latin typeface="Utopia Std" panose="02040603060506020204" pitchFamily="18" charset="77"/>
                <a:cs typeface="Cambria"/>
              </a:rPr>
              <a:t>een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witte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ondergrond</a:t>
            </a:r>
            <a:r>
              <a:rPr lang="en-US" sz="1300" dirty="0">
                <a:latin typeface="Utopia Std" panose="02040603060506020204" pitchFamily="18" charset="77"/>
                <a:cs typeface="Cambria"/>
              </a:rPr>
              <a:t>. Het rode </a:t>
            </a:r>
            <a:r>
              <a:rPr lang="en-US" sz="1300" dirty="0" err="1">
                <a:latin typeface="Utopia Std" panose="02040603060506020204" pitchFamily="18" charset="77"/>
                <a:cs typeface="Cambria"/>
              </a:rPr>
              <a:t>lijnelement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wijst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richting</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foto</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implicerend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dat</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tekst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afkomstig</a:t>
            </a:r>
            <a:r>
              <a:rPr lang="en-US" sz="1300" dirty="0">
                <a:latin typeface="Utopia Std" panose="02040603060506020204" pitchFamily="18" charset="77"/>
                <a:cs typeface="Cambria"/>
              </a:rPr>
              <a:t> is van de </a:t>
            </a:r>
            <a:r>
              <a:rPr lang="en-US" sz="1300" dirty="0" err="1">
                <a:latin typeface="Utopia Std" panose="02040603060506020204" pitchFamily="18" charset="77"/>
                <a:cs typeface="Cambria"/>
              </a:rPr>
              <a:t>persoon</a:t>
            </a:r>
            <a:r>
              <a:rPr lang="en-US" sz="1300" dirty="0">
                <a:latin typeface="Utopia Std" panose="02040603060506020204" pitchFamily="18" charset="77"/>
                <a:cs typeface="Cambria"/>
              </a:rPr>
              <a:t> op de </a:t>
            </a:r>
            <a:r>
              <a:rPr lang="en-US" sz="1300" dirty="0" err="1">
                <a:latin typeface="Utopia Std" panose="02040603060506020204" pitchFamily="18" charset="77"/>
                <a:cs typeface="Cambria"/>
              </a:rPr>
              <a:t>foto</a:t>
            </a:r>
            <a:r>
              <a:rPr lang="en-US" sz="1300" dirty="0">
                <a:latin typeface="Utopia Std" panose="02040603060506020204" pitchFamily="18" charset="77"/>
                <a:cs typeface="Cambria"/>
              </a:rPr>
              <a:t>. De quotes </a:t>
            </a:r>
            <a:r>
              <a:rPr lang="en-US" sz="1300" dirty="0" err="1">
                <a:latin typeface="Utopia Std" panose="02040603060506020204" pitchFamily="18" charset="77"/>
                <a:cs typeface="Cambria"/>
              </a:rPr>
              <a:t>staan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tussen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enkele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aanhalingstekens</a:t>
            </a:r>
            <a:r>
              <a:rPr lang="en-US" sz="1300" dirty="0">
                <a:latin typeface="Utopia Std" panose="02040603060506020204" pitchFamily="18" charset="77"/>
                <a:cs typeface="Cambria"/>
              </a:rPr>
              <a:t>. We </a:t>
            </a:r>
            <a:r>
              <a:rPr lang="en-US" sz="1300" dirty="0" err="1">
                <a:latin typeface="Utopia Std" panose="02040603060506020204" pitchFamily="18" charset="77"/>
                <a:cs typeface="Cambria"/>
              </a:rPr>
              <a:t>gebruiken</a:t>
            </a:r>
            <a:r>
              <a:rPr lang="en-US" sz="1300" dirty="0">
                <a:latin typeface="Utopia Std" panose="02040603060506020204" pitchFamily="18" charset="77"/>
                <a:cs typeface="Cambria"/>
              </a:rPr>
              <a:t> het </a:t>
            </a:r>
            <a:r>
              <a:rPr lang="en-US" sz="1300" dirty="0" err="1">
                <a:latin typeface="Utopia Std" panose="02040603060506020204" pitchFamily="18" charset="77"/>
                <a:cs typeface="Cambria"/>
              </a:rPr>
              <a:t>lettertype</a:t>
            </a:r>
            <a:r>
              <a:rPr lang="en-US" sz="1300" dirty="0">
                <a:latin typeface="Utopia Std" panose="02040603060506020204" pitchFamily="18" charset="77"/>
                <a:cs typeface="Cambria"/>
              </a:rPr>
              <a:t> Utopia.</a:t>
            </a:r>
            <a:endParaRPr sz="1300" dirty="0">
              <a:latin typeface="Utopia Std" panose="02040603060506020204" pitchFamily="18" charset="77"/>
              <a:cs typeface="Cambria"/>
            </a:endParaRPr>
          </a:p>
          <a:p>
            <a:pPr marL="12700" marR="287655">
              <a:lnSpc>
                <a:spcPct val="128200"/>
              </a:lnSpc>
            </a:pPr>
            <a:endParaRPr lang="en-US" sz="1300" dirty="0">
              <a:latin typeface="Utopia Std" panose="02040603060506020204" pitchFamily="18" charset="77"/>
              <a:ea typeface="Cambria"/>
              <a:cs typeface="Cambria"/>
            </a:endParaRPr>
          </a:p>
          <a:p>
            <a:pPr marL="12700" marR="287655">
              <a:lnSpc>
                <a:spcPct val="128200"/>
              </a:lnSpc>
            </a:pPr>
            <a:endParaRPr lang="en-US" sz="1300" dirty="0">
              <a:latin typeface="Utopia Std" panose="02040603060506020204" pitchFamily="18" charset="77"/>
              <a:ea typeface="Cambria"/>
              <a:cs typeface="Cambria"/>
            </a:endParaRPr>
          </a:p>
          <a:p>
            <a:pPr marL="12700" marR="287655">
              <a:lnSpc>
                <a:spcPct val="128200"/>
              </a:lnSpc>
            </a:pPr>
            <a:endParaRPr lang="en-US" sz="1300" dirty="0">
              <a:latin typeface="Utopia Std" panose="02040603060506020204" pitchFamily="18" charset="77"/>
              <a:ea typeface="Cambria"/>
              <a:cs typeface="Cambria"/>
            </a:endParaRPr>
          </a:p>
          <a:p>
            <a:pPr marL="12700" marR="287655">
              <a:lnSpc>
                <a:spcPct val="128200"/>
              </a:lnSpc>
            </a:pPr>
            <a:endParaRPr lang="en-US" sz="1300" dirty="0">
              <a:latin typeface="Utopia Std" panose="02040603060506020204" pitchFamily="18" charset="77"/>
              <a:ea typeface="Cambria"/>
              <a:cs typeface="Cambria"/>
            </a:endParaRPr>
          </a:p>
        </p:txBody>
      </p:sp>
      <p:sp>
        <p:nvSpPr>
          <p:cNvPr id="12" name="object 2">
            <a:extLst>
              <a:ext uri="{FF2B5EF4-FFF2-40B4-BE49-F238E27FC236}">
                <a16:creationId xmlns:a16="http://schemas.microsoft.com/office/drawing/2014/main" id="{AF19B5AA-B571-0332-0CDF-F26035BF8183}"/>
              </a:ext>
            </a:extLst>
          </p:cNvPr>
          <p:cNvSpPr txBox="1"/>
          <p:nvPr/>
        </p:nvSpPr>
        <p:spPr>
          <a:xfrm>
            <a:off x="6794500" y="3095625"/>
            <a:ext cx="3215113" cy="3553602"/>
          </a:xfrm>
          <a:prstGeom prst="rect">
            <a:avLst/>
          </a:prstGeom>
          <a:ln w="10153">
            <a:solidFill>
              <a:srgbClr val="000000"/>
            </a:solidFill>
          </a:ln>
        </p:spPr>
        <p:txBody>
          <a:bodyPr vert="horz" wrap="square" lIns="0" tIns="0" rIns="0" bIns="0" rtlCol="0">
            <a:spAutoFit/>
          </a:bodyPr>
          <a:lstStyle/>
          <a:p>
            <a:pPr defTabSz="486369">
              <a:spcBef>
                <a:spcPts val="3"/>
              </a:spcBef>
            </a:pPr>
            <a:br>
              <a:rPr lang="nl-NL" sz="2872" dirty="0">
                <a:solidFill>
                  <a:prstClr val="black"/>
                </a:solidFill>
                <a:latin typeface="Utopia Std" panose="02040603060506020204" pitchFamily="18" charset="77"/>
                <a:cs typeface="Times New Roman"/>
              </a:rPr>
            </a:br>
            <a:endParaRPr sz="3404" dirty="0">
              <a:solidFill>
                <a:prstClr val="black"/>
              </a:solidFill>
              <a:latin typeface="Utopia Std" panose="02040603060506020204" pitchFamily="18" charset="77"/>
              <a:cs typeface="Times New Roman"/>
            </a:endParaRPr>
          </a:p>
          <a:p>
            <a:pPr marL="475223" defTabSz="486369">
              <a:lnSpc>
                <a:spcPts val="2808"/>
              </a:lnSpc>
            </a:pPr>
            <a:r>
              <a:rPr sz="2553" dirty="0">
                <a:solidFill>
                  <a:prstClr val="black"/>
                </a:solidFill>
                <a:latin typeface="Utopia Std" panose="02040603060506020204" pitchFamily="18" charset="77"/>
                <a:cs typeface="Times New Roman"/>
              </a:rPr>
              <a:t>Let’s make</a:t>
            </a:r>
          </a:p>
          <a:p>
            <a:pPr marL="475223" marR="338094" defTabSz="486369">
              <a:lnSpc>
                <a:spcPts val="2553"/>
              </a:lnSpc>
              <a:spcBef>
                <a:spcPts val="255"/>
              </a:spcBef>
            </a:pPr>
            <a:r>
              <a:rPr lang="nl-NL" sz="2553" dirty="0">
                <a:solidFill>
                  <a:prstClr val="black"/>
                </a:solidFill>
                <a:latin typeface="Utopia Std" panose="02040603060506020204" pitchFamily="18" charset="77"/>
                <a:cs typeface="Times New Roman"/>
              </a:rPr>
              <a:t>s</a:t>
            </a:r>
            <a:r>
              <a:rPr sz="2553" dirty="0" err="1">
                <a:solidFill>
                  <a:prstClr val="black"/>
                </a:solidFill>
                <a:latin typeface="Utopia Std" panose="02040603060506020204" pitchFamily="18" charset="77"/>
                <a:cs typeface="Times New Roman"/>
              </a:rPr>
              <a:t>ure</a:t>
            </a:r>
            <a:r>
              <a:rPr lang="nl-NL" sz="2553" dirty="0">
                <a:solidFill>
                  <a:prstClr val="black"/>
                </a:solidFill>
                <a:latin typeface="Utopia Std" panose="02040603060506020204" pitchFamily="18" charset="77"/>
                <a:cs typeface="Times New Roman"/>
              </a:rPr>
              <a:t> </a:t>
            </a:r>
            <a:r>
              <a:rPr sz="2553" dirty="0">
                <a:solidFill>
                  <a:prstClr val="black"/>
                </a:solidFill>
                <a:latin typeface="Utopia Std" panose="02040603060506020204" pitchFamily="18" charset="77"/>
                <a:cs typeface="Times New Roman"/>
              </a:rPr>
              <a:t>theoretical  physics remains  where it belongs:  at the top.</a:t>
            </a:r>
          </a:p>
          <a:p>
            <a:pPr defTabSz="486369"/>
            <a:endParaRPr sz="2872" dirty="0">
              <a:solidFill>
                <a:prstClr val="black"/>
              </a:solidFill>
              <a:latin typeface="Utopia Std" panose="02040603060506020204" pitchFamily="18" charset="77"/>
              <a:cs typeface="Times New Roman"/>
            </a:endParaRPr>
          </a:p>
          <a:p>
            <a:pPr marL="321206" defTabSz="486369">
              <a:spcBef>
                <a:spcPts val="1710"/>
              </a:spcBef>
            </a:pPr>
            <a:r>
              <a:rPr sz="1277" b="1" dirty="0" err="1">
                <a:solidFill>
                  <a:prstClr val="black"/>
                </a:solidFill>
                <a:latin typeface="Trebuchet MS"/>
                <a:cs typeface="Trebuchet MS"/>
              </a:rPr>
              <a:t>uva.nl</a:t>
            </a:r>
            <a:r>
              <a:rPr sz="1277" b="1" dirty="0">
                <a:solidFill>
                  <a:prstClr val="black"/>
                </a:solidFill>
                <a:latin typeface="Trebuchet MS"/>
                <a:cs typeface="Trebuchet MS"/>
              </a:rPr>
              <a:t>/werkenbij</a:t>
            </a:r>
            <a:endParaRPr sz="1277" dirty="0">
              <a:solidFill>
                <a:prstClr val="black"/>
              </a:solidFill>
              <a:latin typeface="Trebuchet MS"/>
              <a:cs typeface="Trebuchet MS"/>
            </a:endParaRPr>
          </a:p>
        </p:txBody>
      </p:sp>
      <p:grpSp>
        <p:nvGrpSpPr>
          <p:cNvPr id="13" name="object 3">
            <a:extLst>
              <a:ext uri="{FF2B5EF4-FFF2-40B4-BE49-F238E27FC236}">
                <a16:creationId xmlns:a16="http://schemas.microsoft.com/office/drawing/2014/main" id="{B018BCE8-ED3C-E68E-2C9A-26FCCA161D4F}"/>
              </a:ext>
            </a:extLst>
          </p:cNvPr>
          <p:cNvGrpSpPr/>
          <p:nvPr/>
        </p:nvGrpSpPr>
        <p:grpSpPr>
          <a:xfrm>
            <a:off x="6886355" y="3187480"/>
            <a:ext cx="184078" cy="184078"/>
            <a:chOff x="4008625" y="1869041"/>
            <a:chExt cx="346075" cy="346075"/>
          </a:xfrm>
        </p:grpSpPr>
        <p:sp>
          <p:nvSpPr>
            <p:cNvPr id="14" name="object 4">
              <a:extLst>
                <a:ext uri="{FF2B5EF4-FFF2-40B4-BE49-F238E27FC236}">
                  <a16:creationId xmlns:a16="http://schemas.microsoft.com/office/drawing/2014/main" id="{5A27FA4F-45AD-8212-11CA-F5A8023A2E35}"/>
                </a:ext>
              </a:extLst>
            </p:cNvPr>
            <p:cNvSpPr/>
            <p:nvPr/>
          </p:nvSpPr>
          <p:spPr>
            <a:xfrm>
              <a:off x="4008625" y="1869041"/>
              <a:ext cx="346075" cy="346075"/>
            </a:xfrm>
            <a:custGeom>
              <a:avLst/>
              <a:gdLst/>
              <a:ahLst/>
              <a:cxnLst/>
              <a:rect l="l" t="t" r="r" b="b"/>
              <a:pathLst>
                <a:path w="346075" h="346075">
                  <a:moveTo>
                    <a:pt x="345475" y="0"/>
                  </a:moveTo>
                  <a:lnTo>
                    <a:pt x="0" y="0"/>
                  </a:lnTo>
                  <a:lnTo>
                    <a:pt x="0" y="345465"/>
                  </a:lnTo>
                  <a:lnTo>
                    <a:pt x="345475" y="345465"/>
                  </a:lnTo>
                  <a:lnTo>
                    <a:pt x="345475" y="0"/>
                  </a:lnTo>
                  <a:close/>
                </a:path>
              </a:pathLst>
            </a:custGeom>
            <a:solidFill>
              <a:srgbClr val="000000"/>
            </a:solidFill>
          </p:spPr>
          <p:txBody>
            <a:bodyPr wrap="square" lIns="0" tIns="0" rIns="0" bIns="0" rtlCol="0"/>
            <a:lstStyle/>
            <a:p>
              <a:pPr defTabSz="486369"/>
              <a:endParaRPr sz="957">
                <a:solidFill>
                  <a:prstClr val="black"/>
                </a:solidFill>
                <a:latin typeface="Calibri"/>
              </a:endParaRPr>
            </a:p>
          </p:txBody>
        </p:sp>
        <p:pic>
          <p:nvPicPr>
            <p:cNvPr id="15" name="object 5">
              <a:extLst>
                <a:ext uri="{FF2B5EF4-FFF2-40B4-BE49-F238E27FC236}">
                  <a16:creationId xmlns:a16="http://schemas.microsoft.com/office/drawing/2014/main" id="{54B59D1E-549D-3105-2C4B-7F94468C0113}"/>
                </a:ext>
              </a:extLst>
            </p:cNvPr>
            <p:cNvPicPr/>
            <p:nvPr/>
          </p:nvPicPr>
          <p:blipFill>
            <a:blip r:embed="rId2" cstate="print"/>
            <a:stretch>
              <a:fillRect/>
            </a:stretch>
          </p:blipFill>
          <p:spPr>
            <a:xfrm>
              <a:off x="4101037" y="1886357"/>
              <a:ext cx="160660" cy="310691"/>
            </a:xfrm>
            <a:prstGeom prst="rect">
              <a:avLst/>
            </a:prstGeom>
          </p:spPr>
        </p:pic>
      </p:grpSp>
      <p:pic>
        <p:nvPicPr>
          <p:cNvPr id="16" name="object 6">
            <a:extLst>
              <a:ext uri="{FF2B5EF4-FFF2-40B4-BE49-F238E27FC236}">
                <a16:creationId xmlns:a16="http://schemas.microsoft.com/office/drawing/2014/main" id="{D1EA73C7-3AB4-85AB-30EC-AEFA12981B44}"/>
              </a:ext>
            </a:extLst>
          </p:cNvPr>
          <p:cNvPicPr/>
          <p:nvPr/>
        </p:nvPicPr>
        <p:blipFill>
          <a:blip r:embed="rId3" cstate="print"/>
          <a:stretch>
            <a:fillRect/>
          </a:stretch>
        </p:blipFill>
        <p:spPr>
          <a:xfrm>
            <a:off x="7116975" y="3187940"/>
            <a:ext cx="1627951" cy="95139"/>
          </a:xfrm>
          <a:prstGeom prst="rect">
            <a:avLst/>
          </a:prstGeom>
        </p:spPr>
      </p:pic>
      <p:sp>
        <p:nvSpPr>
          <p:cNvPr id="17" name="object 7">
            <a:extLst>
              <a:ext uri="{FF2B5EF4-FFF2-40B4-BE49-F238E27FC236}">
                <a16:creationId xmlns:a16="http://schemas.microsoft.com/office/drawing/2014/main" id="{EE6E8894-E1A2-44A1-DC5C-601E1CDF8C0E}"/>
              </a:ext>
            </a:extLst>
          </p:cNvPr>
          <p:cNvSpPr/>
          <p:nvPr/>
        </p:nvSpPr>
        <p:spPr>
          <a:xfrm>
            <a:off x="7132194" y="3991206"/>
            <a:ext cx="2601745" cy="2185464"/>
          </a:xfrm>
          <a:custGeom>
            <a:avLst/>
            <a:gdLst/>
            <a:ahLst/>
            <a:cxnLst/>
            <a:rect l="l" t="t" r="r" b="b"/>
            <a:pathLst>
              <a:path w="4891405" h="3863340">
                <a:moveTo>
                  <a:pt x="0" y="0"/>
                </a:moveTo>
                <a:lnTo>
                  <a:pt x="0" y="3863083"/>
                </a:lnTo>
                <a:lnTo>
                  <a:pt x="485686" y="3362613"/>
                </a:lnTo>
                <a:lnTo>
                  <a:pt x="4891225" y="3362613"/>
                </a:lnTo>
              </a:path>
            </a:pathLst>
          </a:custGeom>
          <a:ln w="60921">
            <a:solidFill>
              <a:srgbClr val="E31837"/>
            </a:solidFill>
          </a:ln>
        </p:spPr>
        <p:txBody>
          <a:bodyPr wrap="square" lIns="0" tIns="0" rIns="0" bIns="0" rtlCol="0"/>
          <a:lstStyle/>
          <a:p>
            <a:pPr defTabSz="486369"/>
            <a:endParaRPr sz="957">
              <a:solidFill>
                <a:prstClr val="black"/>
              </a:solidFill>
              <a:latin typeface="Calibri"/>
            </a:endParaRPr>
          </a:p>
        </p:txBody>
      </p:sp>
      <p:sp>
        <p:nvSpPr>
          <p:cNvPr id="18" name="object 8">
            <a:extLst>
              <a:ext uri="{FF2B5EF4-FFF2-40B4-BE49-F238E27FC236}">
                <a16:creationId xmlns:a16="http://schemas.microsoft.com/office/drawing/2014/main" id="{F75D4720-E36B-D0C6-6A7C-663DDB5620C5}"/>
              </a:ext>
            </a:extLst>
          </p:cNvPr>
          <p:cNvSpPr txBox="1"/>
          <p:nvPr/>
        </p:nvSpPr>
        <p:spPr>
          <a:xfrm>
            <a:off x="6794445" y="859097"/>
            <a:ext cx="3215113" cy="2140878"/>
          </a:xfrm>
          <a:prstGeom prst="rect">
            <a:avLst/>
          </a:prstGeom>
          <a:ln w="10153">
            <a:solidFill>
              <a:srgbClr val="000000"/>
            </a:solidFill>
          </a:ln>
        </p:spPr>
        <p:txBody>
          <a:bodyPr vert="horz" wrap="square" lIns="0" tIns="2702" rIns="0" bIns="0" rtlCol="0">
            <a:spAutoFit/>
          </a:bodyPr>
          <a:lstStyle/>
          <a:p>
            <a:pPr defTabSz="486369">
              <a:spcBef>
                <a:spcPts val="21"/>
              </a:spcBef>
            </a:pPr>
            <a:endParaRPr sz="3830" dirty="0">
              <a:solidFill>
                <a:prstClr val="black"/>
              </a:solidFill>
              <a:latin typeface="Utopia Std" panose="02040603060506020204" pitchFamily="18" charset="77"/>
              <a:cs typeface="Times New Roman"/>
            </a:endParaRPr>
          </a:p>
          <a:p>
            <a:pPr marL="443812" marR="991991" defTabSz="486369">
              <a:lnSpc>
                <a:spcPts val="2553"/>
              </a:lnSpc>
            </a:pPr>
            <a:r>
              <a:rPr sz="2553" dirty="0">
                <a:solidFill>
                  <a:prstClr val="black"/>
                </a:solidFill>
                <a:latin typeface="Utopia Std" panose="02040603060506020204" pitchFamily="18" charset="77"/>
                <a:cs typeface="Times New Roman"/>
              </a:rPr>
              <a:t>Working at  the cradle of  leadership.</a:t>
            </a:r>
          </a:p>
          <a:p>
            <a:pPr defTabSz="486369">
              <a:spcBef>
                <a:spcPts val="24"/>
              </a:spcBef>
            </a:pPr>
            <a:endParaRPr sz="2394" dirty="0">
              <a:solidFill>
                <a:prstClr val="black"/>
              </a:solidFill>
              <a:latin typeface="Utopia Std" panose="02040603060506020204" pitchFamily="18" charset="77"/>
              <a:cs typeface="Times New Roman"/>
            </a:endParaRPr>
          </a:p>
          <a:p>
            <a:pPr marL="321544" defTabSz="486369"/>
            <a:r>
              <a:rPr sz="1170" b="1" dirty="0">
                <a:solidFill>
                  <a:prstClr val="black"/>
                </a:solidFill>
                <a:latin typeface="Trebuchet MS"/>
                <a:cs typeface="Trebuchet MS"/>
              </a:rPr>
              <a:t>uva.nl/werkenbij</a:t>
            </a:r>
            <a:endParaRPr sz="1170" dirty="0">
              <a:solidFill>
                <a:prstClr val="black"/>
              </a:solidFill>
              <a:latin typeface="Trebuchet MS"/>
              <a:cs typeface="Trebuchet MS"/>
            </a:endParaRPr>
          </a:p>
        </p:txBody>
      </p:sp>
      <p:grpSp>
        <p:nvGrpSpPr>
          <p:cNvPr id="19" name="object 9">
            <a:extLst>
              <a:ext uri="{FF2B5EF4-FFF2-40B4-BE49-F238E27FC236}">
                <a16:creationId xmlns:a16="http://schemas.microsoft.com/office/drawing/2014/main" id="{3EB3E77A-588A-2FA2-D48D-07FA0342D776}"/>
              </a:ext>
            </a:extLst>
          </p:cNvPr>
          <p:cNvGrpSpPr/>
          <p:nvPr/>
        </p:nvGrpSpPr>
        <p:grpSpPr>
          <a:xfrm>
            <a:off x="6885652" y="950952"/>
            <a:ext cx="184078" cy="184078"/>
            <a:chOff x="10461645" y="1878352"/>
            <a:chExt cx="346075" cy="346075"/>
          </a:xfrm>
        </p:grpSpPr>
        <p:sp>
          <p:nvSpPr>
            <p:cNvPr id="21" name="object 10">
              <a:extLst>
                <a:ext uri="{FF2B5EF4-FFF2-40B4-BE49-F238E27FC236}">
                  <a16:creationId xmlns:a16="http://schemas.microsoft.com/office/drawing/2014/main" id="{A4C4C7F0-E798-3B50-ED87-F090E8216959}"/>
                </a:ext>
              </a:extLst>
            </p:cNvPr>
            <p:cNvSpPr/>
            <p:nvPr/>
          </p:nvSpPr>
          <p:spPr>
            <a:xfrm>
              <a:off x="10461645" y="1878352"/>
              <a:ext cx="346075" cy="346075"/>
            </a:xfrm>
            <a:custGeom>
              <a:avLst/>
              <a:gdLst/>
              <a:ahLst/>
              <a:cxnLst/>
              <a:rect l="l" t="t" r="r" b="b"/>
              <a:pathLst>
                <a:path w="346075" h="346075">
                  <a:moveTo>
                    <a:pt x="345475" y="0"/>
                  </a:moveTo>
                  <a:lnTo>
                    <a:pt x="0" y="0"/>
                  </a:lnTo>
                  <a:lnTo>
                    <a:pt x="0" y="345465"/>
                  </a:lnTo>
                  <a:lnTo>
                    <a:pt x="345475" y="345465"/>
                  </a:lnTo>
                  <a:lnTo>
                    <a:pt x="345475" y="0"/>
                  </a:lnTo>
                  <a:close/>
                </a:path>
              </a:pathLst>
            </a:custGeom>
            <a:solidFill>
              <a:srgbClr val="000000"/>
            </a:solidFill>
          </p:spPr>
          <p:txBody>
            <a:bodyPr wrap="square" lIns="0" tIns="0" rIns="0" bIns="0" rtlCol="0"/>
            <a:lstStyle/>
            <a:p>
              <a:pPr defTabSz="486369"/>
              <a:endParaRPr sz="957">
                <a:solidFill>
                  <a:prstClr val="black"/>
                </a:solidFill>
                <a:latin typeface="Calibri"/>
              </a:endParaRPr>
            </a:p>
          </p:txBody>
        </p:sp>
        <p:pic>
          <p:nvPicPr>
            <p:cNvPr id="23" name="object 11">
              <a:extLst>
                <a:ext uri="{FF2B5EF4-FFF2-40B4-BE49-F238E27FC236}">
                  <a16:creationId xmlns:a16="http://schemas.microsoft.com/office/drawing/2014/main" id="{3919F1C1-9487-F6E8-C044-1A23284DA71C}"/>
                </a:ext>
              </a:extLst>
            </p:cNvPr>
            <p:cNvPicPr/>
            <p:nvPr/>
          </p:nvPicPr>
          <p:blipFill>
            <a:blip r:embed="rId4" cstate="print"/>
            <a:stretch>
              <a:fillRect/>
            </a:stretch>
          </p:blipFill>
          <p:spPr>
            <a:xfrm>
              <a:off x="10554060" y="1895667"/>
              <a:ext cx="160660" cy="310691"/>
            </a:xfrm>
            <a:prstGeom prst="rect">
              <a:avLst/>
            </a:prstGeom>
          </p:spPr>
        </p:pic>
      </p:grpSp>
      <p:pic>
        <p:nvPicPr>
          <p:cNvPr id="24" name="object 12">
            <a:extLst>
              <a:ext uri="{FF2B5EF4-FFF2-40B4-BE49-F238E27FC236}">
                <a16:creationId xmlns:a16="http://schemas.microsoft.com/office/drawing/2014/main" id="{73BA3698-E501-4111-C0A0-A2D461D96516}"/>
              </a:ext>
            </a:extLst>
          </p:cNvPr>
          <p:cNvPicPr/>
          <p:nvPr/>
        </p:nvPicPr>
        <p:blipFill>
          <a:blip r:embed="rId5" cstate="print"/>
          <a:stretch>
            <a:fillRect/>
          </a:stretch>
        </p:blipFill>
        <p:spPr>
          <a:xfrm>
            <a:off x="7116274" y="951411"/>
            <a:ext cx="1627951" cy="95139"/>
          </a:xfrm>
          <a:prstGeom prst="rect">
            <a:avLst/>
          </a:prstGeom>
        </p:spPr>
      </p:pic>
      <p:sp>
        <p:nvSpPr>
          <p:cNvPr id="25" name="object 13">
            <a:extLst>
              <a:ext uri="{FF2B5EF4-FFF2-40B4-BE49-F238E27FC236}">
                <a16:creationId xmlns:a16="http://schemas.microsoft.com/office/drawing/2014/main" id="{46C77ADC-5D06-E941-05ED-21A3168F2E4F}"/>
              </a:ext>
            </a:extLst>
          </p:cNvPr>
          <p:cNvSpPr/>
          <p:nvPr/>
        </p:nvSpPr>
        <p:spPr>
          <a:xfrm>
            <a:off x="7132194" y="1382667"/>
            <a:ext cx="1943456" cy="1308134"/>
          </a:xfrm>
          <a:custGeom>
            <a:avLst/>
            <a:gdLst/>
            <a:ahLst/>
            <a:cxnLst/>
            <a:rect l="l" t="t" r="r" b="b"/>
            <a:pathLst>
              <a:path w="3653790" h="2459354">
                <a:moveTo>
                  <a:pt x="0" y="0"/>
                </a:moveTo>
                <a:lnTo>
                  <a:pt x="0" y="2459015"/>
                </a:lnTo>
                <a:lnTo>
                  <a:pt x="396182" y="2051968"/>
                </a:lnTo>
                <a:lnTo>
                  <a:pt x="3653513" y="2051968"/>
                </a:lnTo>
              </a:path>
            </a:pathLst>
          </a:custGeom>
          <a:ln w="60921">
            <a:solidFill>
              <a:srgbClr val="E31837"/>
            </a:solidFill>
          </a:ln>
        </p:spPr>
        <p:txBody>
          <a:bodyPr wrap="square" lIns="0" tIns="0" rIns="0" bIns="0" rtlCol="0"/>
          <a:lstStyle/>
          <a:p>
            <a:pPr defTabSz="486369"/>
            <a:endParaRPr sz="957">
              <a:solidFill>
                <a:prstClr val="black"/>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300" y="1420442"/>
            <a:ext cx="3811400" cy="874598"/>
          </a:xfrm>
          <a:prstGeom prst="rect">
            <a:avLst/>
          </a:prstGeom>
        </p:spPr>
        <p:txBody>
          <a:bodyPr vert="horz" wrap="square" lIns="0" tIns="12700" rIns="0" bIns="0" rtlCol="0" anchor="t">
            <a:spAutoFit/>
          </a:bodyPr>
          <a:lstStyle/>
          <a:p>
            <a:pPr marL="12700">
              <a:spcBef>
                <a:spcPts val="100"/>
              </a:spcBef>
            </a:pPr>
            <a:r>
              <a:rPr b="1" dirty="0">
                <a:latin typeface="Utopia Std Semibold Subhead" panose="02040603060506020204" pitchFamily="18" charset="77"/>
              </a:rPr>
              <a:t>3.</a:t>
            </a:r>
            <a:r>
              <a:rPr lang="nl-NL" b="1" dirty="0">
                <a:latin typeface="Utopia Std Semibold Subhead" panose="02040603060506020204" pitchFamily="18" charset="77"/>
              </a:rPr>
              <a:t>2</a:t>
            </a:r>
            <a:r>
              <a:rPr b="1" dirty="0">
                <a:latin typeface="Utopia Std Semibold Subhead" panose="02040603060506020204" pitchFamily="18" charset="77"/>
              </a:rPr>
              <a:t> Concept </a:t>
            </a:r>
            <a:r>
              <a:rPr b="1" dirty="0" err="1">
                <a:solidFill>
                  <a:srgbClr val="DD0029"/>
                </a:solidFill>
                <a:latin typeface="Utopia Std Semibold Subhead" panose="02040603060506020204" pitchFamily="18" charset="77"/>
              </a:rPr>
              <a:t>vorm</a:t>
            </a:r>
            <a:br>
              <a:rPr lang="en-US" b="1" dirty="0">
                <a:solidFill>
                  <a:srgbClr val="DD0029"/>
                </a:solidFill>
                <a:latin typeface="Utopia Std Semibold Subhead" panose="02040603060506020204" pitchFamily="18" charset="77"/>
                <a:ea typeface="Cambria"/>
              </a:rPr>
            </a:br>
            <a:r>
              <a:rPr lang="en-US" b="1" dirty="0" err="1">
                <a:solidFill>
                  <a:srgbClr val="DD0029"/>
                </a:solidFill>
                <a:latin typeface="Utopia Std Semibold Subhead" panose="02040603060506020204" pitchFamily="18" charset="77"/>
                <a:ea typeface="Cambria"/>
              </a:rPr>
              <a:t>beeld</a:t>
            </a:r>
            <a:endParaRPr lang="en-US" b="1" dirty="0">
              <a:solidFill>
                <a:srgbClr val="DD0029"/>
              </a:solidFill>
              <a:latin typeface="Utopia Std Semibold Subhead" panose="02040603060506020204" pitchFamily="18" charset="77"/>
              <a:ea typeface="Cambria"/>
            </a:endParaRPr>
          </a:p>
        </p:txBody>
      </p:sp>
      <p:sp>
        <p:nvSpPr>
          <p:cNvPr id="20" name="object 20"/>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41</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3" name="object 3"/>
          <p:cNvSpPr txBox="1"/>
          <p:nvPr/>
        </p:nvSpPr>
        <p:spPr>
          <a:xfrm>
            <a:off x="1535300" y="2388985"/>
            <a:ext cx="4954400" cy="4948406"/>
          </a:xfrm>
          <a:prstGeom prst="rect">
            <a:avLst/>
          </a:prstGeom>
        </p:spPr>
        <p:txBody>
          <a:bodyPr vert="horz" wrap="square" lIns="0" tIns="12700" rIns="0" bIns="0" rtlCol="0" anchor="t">
            <a:spAutoFit/>
          </a:bodyPr>
          <a:lstStyle/>
          <a:p>
            <a:pPr marL="12700" marR="264160">
              <a:lnSpc>
                <a:spcPct val="128200"/>
              </a:lnSpc>
              <a:spcBef>
                <a:spcPts val="100"/>
              </a:spcBef>
            </a:pPr>
            <a:r>
              <a:rPr lang="en-US" sz="1300" dirty="0">
                <a:latin typeface="Utopia Std" panose="02040603060506020204" pitchFamily="18" charset="77"/>
                <a:ea typeface="Cambria"/>
              </a:rPr>
              <a:t>Qua </a:t>
            </a:r>
            <a:r>
              <a:rPr lang="en-US" sz="1300" dirty="0" err="1">
                <a:latin typeface="Utopia Std" panose="02040603060506020204" pitchFamily="18" charset="77"/>
                <a:ea typeface="Cambria"/>
              </a:rPr>
              <a:t>beeld</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willen</a:t>
            </a:r>
            <a:r>
              <a:rPr lang="en-US" sz="1300" dirty="0">
                <a:latin typeface="Utopia Std" panose="02040603060506020204" pitchFamily="18" charset="77"/>
                <a:ea typeface="Cambria"/>
              </a:rPr>
              <a:t> we </a:t>
            </a:r>
            <a:r>
              <a:rPr lang="en-US" sz="1300" dirty="0" err="1">
                <a:latin typeface="Utopia Std" panose="02040603060506020204" pitchFamily="18" charset="77"/>
                <a:ea typeface="Cambria"/>
              </a:rPr>
              <a:t>enkel</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gebruik</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maken</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onze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medewerkers</a:t>
            </a:r>
            <a:r>
              <a:rPr lang="en-US" sz="1300" dirty="0">
                <a:latin typeface="Utopia Std" panose="02040603060506020204" pitchFamily="18" charset="77"/>
                <a:ea typeface="Cambria"/>
              </a:rPr>
              <a:t>. Het </a:t>
            </a:r>
            <a:r>
              <a:rPr lang="en-US" sz="1300" dirty="0" err="1">
                <a:latin typeface="Utopia Std" panose="02040603060506020204" pitchFamily="18" charset="77"/>
                <a:ea typeface="Cambria"/>
              </a:rPr>
              <a:t>succes</a:t>
            </a:r>
            <a:r>
              <a:rPr lang="en-US" sz="1300" dirty="0">
                <a:latin typeface="Utopia Std" panose="02040603060506020204" pitchFamily="18" charset="77"/>
                <a:ea typeface="Cambria"/>
              </a:rPr>
              <a:t> van de </a:t>
            </a:r>
            <a:r>
              <a:rPr lang="en-US" sz="1300" dirty="0" err="1">
                <a:latin typeface="Utopia Std" panose="02040603060506020204" pitchFamily="18" charset="77"/>
                <a:ea typeface="Cambria"/>
              </a:rPr>
              <a:t>UvA</a:t>
            </a:r>
            <a:r>
              <a:rPr lang="en-US" sz="1300" dirty="0">
                <a:latin typeface="Utopia Std" panose="02040603060506020204" pitchFamily="18" charset="77"/>
                <a:ea typeface="Cambria"/>
              </a:rPr>
              <a:t> is </a:t>
            </a:r>
            <a:r>
              <a:rPr lang="en-US" sz="1300" dirty="0" err="1">
                <a:latin typeface="Utopia Std" panose="02040603060506020204" pitchFamily="18" charset="77"/>
                <a:ea typeface="Cambria"/>
              </a:rPr>
              <a:t>gebaseerd</a:t>
            </a:r>
            <a:r>
              <a:rPr lang="en-US" sz="1300" dirty="0">
                <a:latin typeface="Utopia Std" panose="02040603060506020204" pitchFamily="18" charset="77"/>
                <a:ea typeface="Cambria"/>
              </a:rPr>
              <a:t> op de </a:t>
            </a:r>
            <a:r>
              <a:rPr lang="en-US" sz="1300" dirty="0" err="1">
                <a:latin typeface="Utopia Std" panose="02040603060506020204" pitchFamily="18" charset="77"/>
                <a:ea typeface="Cambria"/>
              </a:rPr>
              <a:t>kennis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talenten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vaardigheden</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onze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medewerkers</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gebouwen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maken</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UvA</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niet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dat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doen</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medewerkers</a:t>
            </a:r>
            <a:r>
              <a:rPr lang="en-US" sz="1300" dirty="0">
                <a:latin typeface="Utopia Std" panose="02040603060506020204" pitchFamily="18" charset="77"/>
                <a:ea typeface="Cambria"/>
              </a:rPr>
              <a:t>. We </a:t>
            </a:r>
            <a:r>
              <a:rPr lang="en-US" sz="1300" dirty="0" err="1">
                <a:latin typeface="Utopia Std" panose="02040603060506020204" pitchFamily="18" charset="77"/>
                <a:ea typeface="Cambria"/>
              </a:rPr>
              <a:t>kiezen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hier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voor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portretten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waarin</a:t>
            </a:r>
            <a:r>
              <a:rPr lang="en-US" sz="1300" dirty="0">
                <a:latin typeface="Utopia Std" panose="02040603060506020204" pitchFamily="18" charset="77"/>
                <a:ea typeface="Cambria"/>
              </a:rPr>
              <a:t> er </a:t>
            </a:r>
            <a:r>
              <a:rPr lang="en-US" sz="1300" dirty="0" err="1">
                <a:latin typeface="Utopia Std" panose="02040603060506020204" pitchFamily="18" charset="77"/>
                <a:ea typeface="Cambria"/>
              </a:rPr>
              <a:t>recht</a:t>
            </a:r>
            <a:r>
              <a:rPr lang="en-US" sz="1300" dirty="0">
                <a:latin typeface="Utopia Std" panose="02040603060506020204" pitchFamily="18" charset="77"/>
                <a:ea typeface="Cambria"/>
              </a:rPr>
              <a:t> de camera </a:t>
            </a:r>
            <a:r>
              <a:rPr lang="en-US" sz="1300" dirty="0" err="1">
                <a:latin typeface="Utopia Std" panose="02040603060506020204" pitchFamily="18" charset="77"/>
                <a:ea typeface="Cambria"/>
              </a:rPr>
              <a:t>ingekeken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wordt</a:t>
            </a:r>
            <a:r>
              <a:rPr lang="en-US" sz="1300" dirty="0">
                <a:latin typeface="Utopia Std" panose="02040603060506020204" pitchFamily="18" charset="77"/>
                <a:ea typeface="Cambria"/>
              </a:rPr>
              <a:t>. Ogen </a:t>
            </a:r>
            <a:r>
              <a:rPr lang="en-US" sz="1300" dirty="0" err="1">
                <a:latin typeface="Utopia Std" panose="02040603060506020204" pitchFamily="18" charset="77"/>
                <a:ea typeface="Cambria"/>
              </a:rPr>
              <a:t>trekken</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aandacht</a:t>
            </a:r>
            <a:r>
              <a:rPr lang="en-US" sz="1300" dirty="0">
                <a:latin typeface="Utopia Std" panose="02040603060506020204" pitchFamily="18" charset="77"/>
                <a:ea typeface="Cambria"/>
              </a:rPr>
              <a:t>. Kies </a:t>
            </a:r>
            <a:r>
              <a:rPr lang="en-US" sz="1300" dirty="0" err="1">
                <a:latin typeface="Utopia Std" panose="02040603060506020204" pitchFamily="18" charset="77"/>
                <a:ea typeface="Cambria"/>
              </a:rPr>
              <a:t>voor</a:t>
            </a:r>
            <a:r>
              <a:rPr lang="en-US" sz="1300" dirty="0">
                <a:latin typeface="Utopia Std" panose="02040603060506020204" pitchFamily="18" charset="77"/>
                <a:ea typeface="Cambria"/>
              </a:rPr>
              <a:t> (glim)</a:t>
            </a:r>
            <a:r>
              <a:rPr lang="en-US" sz="1300" dirty="0" err="1">
                <a:latin typeface="Utopia Std" panose="02040603060506020204" pitchFamily="18" charset="77"/>
                <a:ea typeface="Cambria"/>
              </a:rPr>
              <a:t>lachende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mensen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schaterlach</a:t>
            </a:r>
            <a:r>
              <a:rPr lang="en-US" sz="1300" dirty="0">
                <a:latin typeface="Utopia Std" panose="02040603060506020204" pitchFamily="18" charset="77"/>
                <a:ea typeface="Cambria"/>
              </a:rPr>
              <a:t>). Dit </a:t>
            </a:r>
            <a:r>
              <a:rPr lang="en-US" sz="1300" dirty="0" err="1">
                <a:latin typeface="Utopia Std" panose="02040603060506020204" pitchFamily="18" charset="77"/>
                <a:ea typeface="Cambria"/>
              </a:rPr>
              <a:t>wekt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vertrouwen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openheid</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geeft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dat</a:t>
            </a:r>
            <a:r>
              <a:rPr lang="en-US" sz="1300" dirty="0">
                <a:latin typeface="Utopia Std" panose="02040603060506020204" pitchFamily="18" charset="77"/>
                <a:ea typeface="Cambria"/>
              </a:rPr>
              <a:t> je </a:t>
            </a:r>
            <a:r>
              <a:rPr lang="en-US" sz="1300" dirty="0" err="1">
                <a:latin typeface="Utopia Std" panose="02040603060506020204" pitchFamily="18" charset="77"/>
                <a:ea typeface="Cambria"/>
              </a:rPr>
              <a:t>sterk</a:t>
            </a:r>
            <a:r>
              <a:rPr lang="en-US" sz="1300" dirty="0">
                <a:latin typeface="Utopia Std" panose="02040603060506020204" pitchFamily="18" charset="77"/>
                <a:ea typeface="Cambria"/>
              </a:rPr>
              <a:t> in je </a:t>
            </a:r>
            <a:r>
              <a:rPr lang="en-US" sz="1300" dirty="0" err="1">
                <a:latin typeface="Utopia Std" panose="02040603060506020204" pitchFamily="18" charset="77"/>
                <a:ea typeface="Cambria"/>
              </a:rPr>
              <a:t>positie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staat</a:t>
            </a:r>
            <a:r>
              <a:rPr lang="en-US" sz="1300" dirty="0">
                <a:latin typeface="Utopia Std" panose="02040603060506020204" pitchFamily="18" charset="77"/>
                <a:ea typeface="Cambria"/>
              </a:rPr>
              <a:t>.</a:t>
            </a:r>
          </a:p>
          <a:p>
            <a:pPr marL="12700" marR="264160">
              <a:lnSpc>
                <a:spcPct val="128200"/>
              </a:lnSpc>
              <a:spcBef>
                <a:spcPts val="100"/>
              </a:spcBef>
            </a:pPr>
            <a:endParaRPr lang="en-US" sz="1300" dirty="0">
              <a:latin typeface="Utopia Std" panose="02040603060506020204" pitchFamily="18" charset="77"/>
              <a:ea typeface="Cambria"/>
            </a:endParaRPr>
          </a:p>
          <a:p>
            <a:pPr marL="12700" marR="264160">
              <a:lnSpc>
                <a:spcPct val="128200"/>
              </a:lnSpc>
              <a:spcBef>
                <a:spcPts val="100"/>
              </a:spcBef>
            </a:pPr>
            <a:r>
              <a:rPr lang="en-US" sz="1300" dirty="0">
                <a:latin typeface="Utopia Std" panose="02040603060506020204" pitchFamily="18" charset="77"/>
                <a:ea typeface="Cambria"/>
              </a:rPr>
              <a:t>We </a:t>
            </a:r>
            <a:r>
              <a:rPr lang="en-US" sz="1300" dirty="0" err="1">
                <a:latin typeface="Utopia Std" panose="02040603060506020204" pitchFamily="18" charset="77"/>
                <a:ea typeface="Cambria"/>
              </a:rPr>
              <a:t>moedigen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a:t>
            </a:r>
            <a:r>
              <a:rPr lang="en-US" sz="1300" dirty="0">
                <a:latin typeface="Utopia Std" panose="02040603060506020204" pitchFamily="18" charset="77"/>
                <a:ea typeface="Cambria"/>
              </a:rPr>
              <a:t> om </a:t>
            </a:r>
            <a:r>
              <a:rPr lang="en-US" sz="1300" dirty="0" err="1">
                <a:latin typeface="Utopia Std" panose="02040603060506020204" pitchFamily="18" charset="77"/>
                <a:ea typeface="Cambria"/>
              </a:rPr>
              <a:t>vacaturehouders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directe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collega's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gebruiken</a:t>
            </a:r>
            <a:r>
              <a:rPr lang="en-US" sz="1300" dirty="0">
                <a:latin typeface="Utopia Std" panose="02040603060506020204" pitchFamily="18" charset="77"/>
                <a:ea typeface="Cambria"/>
              </a:rPr>
              <a:t> in de </a:t>
            </a:r>
            <a:r>
              <a:rPr lang="en-US" sz="1300" dirty="0" err="1">
                <a:latin typeface="Utopia Std" panose="02040603060506020204" pitchFamily="18" charset="77"/>
                <a:ea typeface="Cambria"/>
              </a:rPr>
              <a:t>portretten</a:t>
            </a:r>
            <a:r>
              <a:rPr lang="en-US" sz="1300" dirty="0">
                <a:latin typeface="Utopia Std" panose="02040603060506020204" pitchFamily="18" charset="77"/>
                <a:ea typeface="Cambria"/>
              </a:rPr>
              <a:t>. We </a:t>
            </a:r>
            <a:r>
              <a:rPr lang="en-US" sz="1300" dirty="0" err="1">
                <a:latin typeface="Utopia Std" panose="02040603060506020204" pitchFamily="18" charset="77"/>
                <a:ea typeface="Cambria"/>
              </a:rPr>
              <a:t>moedigen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ook</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diversiteit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inclusiviteit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a:t>
            </a:r>
            <a:r>
              <a:rPr lang="en-US" sz="1300" dirty="0">
                <a:latin typeface="Utopia Std" panose="02040603060506020204" pitchFamily="18" charset="77"/>
                <a:ea typeface="Cambria"/>
              </a:rPr>
              <a:t>. Dit </a:t>
            </a:r>
            <a:r>
              <a:rPr lang="en-US" sz="1300" dirty="0" err="1">
                <a:latin typeface="Utopia Std" panose="02040603060506020204" pitchFamily="18" charset="77"/>
                <a:ea typeface="Cambria"/>
              </a:rPr>
              <a:t>geeft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realistischer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beeld</a:t>
            </a:r>
            <a:r>
              <a:rPr lang="en-US" sz="1300" dirty="0">
                <a:latin typeface="Utopia Std" panose="02040603060506020204" pitchFamily="18" charset="77"/>
                <a:ea typeface="Cambria"/>
              </a:rPr>
              <a:t> van het </a:t>
            </a:r>
            <a:r>
              <a:rPr lang="en-US" sz="1300" dirty="0" err="1">
                <a:latin typeface="Utopia Std" panose="02040603060506020204" pitchFamily="18" charset="77"/>
                <a:ea typeface="Cambria"/>
              </a:rPr>
              <a:t>medewerkersbestand</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waar</a:t>
            </a:r>
            <a:r>
              <a:rPr lang="en-US" sz="1300" dirty="0">
                <a:latin typeface="Utopia Std" panose="02040603060506020204" pitchFamily="18" charset="77"/>
                <a:ea typeface="Cambria"/>
              </a:rPr>
              <a:t> we </a:t>
            </a:r>
            <a:r>
              <a:rPr lang="en-US" sz="1300" dirty="0" err="1">
                <a:latin typeface="Utopia Std" panose="02040603060506020204" pitchFamily="18" charset="77"/>
                <a:ea typeface="Cambria"/>
              </a:rPr>
              <a:t>naar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streven</a:t>
            </a:r>
            <a:r>
              <a:rPr lang="en-US" sz="1300" dirty="0">
                <a:latin typeface="Utopia Std" panose="02040603060506020204" pitchFamily="18" charset="77"/>
                <a:ea typeface="Cambria"/>
              </a:rPr>
              <a:t>). Zo laten we indirect </a:t>
            </a:r>
            <a:r>
              <a:rPr lang="en-US" sz="1300" dirty="0" err="1">
                <a:latin typeface="Utopia Std" panose="02040603060506020204" pitchFamily="18" charset="77"/>
                <a:ea typeface="Cambria"/>
              </a:rPr>
              <a:t>zien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dat</a:t>
            </a:r>
            <a:r>
              <a:rPr lang="en-US" sz="1300" dirty="0">
                <a:latin typeface="Utopia Std" panose="02040603060506020204" pitchFamily="18" charset="77"/>
                <a:ea typeface="Cambria"/>
              </a:rPr>
              <a:t> er </a:t>
            </a:r>
            <a:r>
              <a:rPr lang="en-US" sz="1300" dirty="0" err="1">
                <a:latin typeface="Utopia Std" panose="02040603060506020204" pitchFamily="18" charset="77"/>
                <a:ea typeface="Cambria"/>
              </a:rPr>
              <a:t>ruimte</a:t>
            </a:r>
            <a:r>
              <a:rPr lang="en-US" sz="1300" dirty="0">
                <a:latin typeface="Utopia Std" panose="02040603060506020204" pitchFamily="18" charset="77"/>
                <a:ea typeface="Cambria"/>
              </a:rPr>
              <a:t> is </a:t>
            </a:r>
            <a:r>
              <a:rPr lang="en-US" sz="1300" dirty="0" err="1">
                <a:latin typeface="Utopia Std" panose="02040603060506020204" pitchFamily="18" charset="77"/>
                <a:ea typeface="Cambria"/>
              </a:rPr>
              <a:t>voor</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verschillen</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onze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medewerkers</a:t>
            </a:r>
            <a:r>
              <a:rPr lang="en-US" sz="1300" dirty="0">
                <a:latin typeface="Utopia Std" panose="02040603060506020204" pitchFamily="18" charset="77"/>
                <a:ea typeface="Cambria"/>
              </a:rPr>
              <a:t>. </a:t>
            </a:r>
          </a:p>
          <a:p>
            <a:pPr marL="12700" marR="264160">
              <a:lnSpc>
                <a:spcPct val="128200"/>
              </a:lnSpc>
              <a:spcBef>
                <a:spcPts val="100"/>
              </a:spcBef>
            </a:pPr>
            <a:endParaRPr lang="en-US" sz="1300" dirty="0">
              <a:latin typeface="Utopia Std" panose="02040603060506020204" pitchFamily="18" charset="77"/>
              <a:ea typeface="Cambria"/>
            </a:endParaRPr>
          </a:p>
          <a:p>
            <a:pPr marL="12700" marR="264160">
              <a:lnSpc>
                <a:spcPct val="128200"/>
              </a:lnSpc>
              <a:spcBef>
                <a:spcPts val="100"/>
              </a:spcBef>
            </a:pPr>
            <a:r>
              <a:rPr lang="en-US" sz="1300" dirty="0">
                <a:latin typeface="Utopia Std" panose="02040603060506020204" pitchFamily="18" charset="77"/>
                <a:ea typeface="Cambria"/>
              </a:rPr>
              <a:t>Het </a:t>
            </a:r>
            <a:r>
              <a:rPr lang="en-US" sz="1300" dirty="0" err="1">
                <a:latin typeface="Utopia Std" panose="02040603060506020204" pitchFamily="18" charset="77"/>
                <a:ea typeface="Cambria"/>
              </a:rPr>
              <a:t>beeldbeleid</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wordt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bewaakt</a:t>
            </a:r>
            <a:r>
              <a:rPr lang="en-US" sz="1300" dirty="0">
                <a:latin typeface="Utopia Std" panose="02040603060506020204" pitchFamily="18" charset="77"/>
                <a:ea typeface="Cambria"/>
              </a:rPr>
              <a:t> door Bureau </a:t>
            </a:r>
            <a:r>
              <a:rPr lang="en-US" sz="1300" dirty="0" err="1">
                <a:latin typeface="Utopia Std" panose="02040603060506020204" pitchFamily="18" charset="77"/>
                <a:ea typeface="Cambria"/>
              </a:rPr>
              <a:t>Communicatie</a:t>
            </a:r>
            <a:r>
              <a:rPr lang="en-US" sz="1300" dirty="0">
                <a:latin typeface="Utopia Std" panose="02040603060506020204" pitchFamily="18" charset="77"/>
                <a:ea typeface="Cambria"/>
              </a:rPr>
              <a:t>. </a:t>
            </a:r>
            <a:endParaRPr lang="en-US" sz="1300" dirty="0">
              <a:latin typeface="Utopia Std" panose="02040603060506020204" pitchFamily="18" charset="77"/>
              <a:ea typeface="Cambria"/>
              <a:cs typeface="Calibri"/>
            </a:endParaRPr>
          </a:p>
          <a:p>
            <a:pPr marL="12700" marR="264160">
              <a:lnSpc>
                <a:spcPct val="128200"/>
              </a:lnSpc>
              <a:spcBef>
                <a:spcPts val="100"/>
              </a:spcBef>
            </a:pPr>
            <a:endParaRPr lang="en-US" sz="1300" dirty="0">
              <a:latin typeface="Utopia Std" panose="02040603060506020204" pitchFamily="18" charset="77"/>
              <a:ea typeface="Cambria"/>
              <a:cs typeface="Calibri"/>
            </a:endParaRPr>
          </a:p>
          <a:p>
            <a:pPr marL="12700" marR="264160">
              <a:lnSpc>
                <a:spcPct val="128200"/>
              </a:lnSpc>
              <a:spcBef>
                <a:spcPts val="100"/>
              </a:spcBef>
            </a:pPr>
            <a:endParaRPr lang="en-US" sz="1300" dirty="0">
              <a:latin typeface="Utopia Std" panose="02040603060506020204" pitchFamily="18" charset="77"/>
              <a:ea typeface="Cambria"/>
              <a:cs typeface="Calibri"/>
            </a:endParaRPr>
          </a:p>
          <a:p>
            <a:pPr marL="12700" marR="264160">
              <a:lnSpc>
                <a:spcPct val="128200"/>
              </a:lnSpc>
              <a:spcBef>
                <a:spcPts val="100"/>
              </a:spcBef>
            </a:pPr>
            <a:endParaRPr lang="en-US" sz="1300" dirty="0">
              <a:latin typeface="Utopia Std" panose="02040603060506020204" pitchFamily="18" charset="77"/>
              <a:ea typeface="Cambria"/>
              <a:cs typeface="Calibri"/>
            </a:endParaRPr>
          </a:p>
        </p:txBody>
      </p:sp>
      <p:pic>
        <p:nvPicPr>
          <p:cNvPr id="13" name="Afbeelding 12" descr="Afbeelding met persoon, plafond, binnen, plant&#10;&#10;Automatisch gegenereerde beschrijving">
            <a:extLst>
              <a:ext uri="{FF2B5EF4-FFF2-40B4-BE49-F238E27FC236}">
                <a16:creationId xmlns:a16="http://schemas.microsoft.com/office/drawing/2014/main" id="{4CDC2B29-8BCF-A47F-0098-22146047B8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383" t="11905" r="27454" b="57057"/>
          <a:stretch/>
        </p:blipFill>
        <p:spPr>
          <a:xfrm>
            <a:off x="8560604" y="281380"/>
            <a:ext cx="1821947" cy="2347575"/>
          </a:xfrm>
          <a:prstGeom prst="rect">
            <a:avLst/>
          </a:prstGeom>
        </p:spPr>
      </p:pic>
      <p:sp>
        <p:nvSpPr>
          <p:cNvPr id="15" name="object 2">
            <a:extLst>
              <a:ext uri="{FF2B5EF4-FFF2-40B4-BE49-F238E27FC236}">
                <a16:creationId xmlns:a16="http://schemas.microsoft.com/office/drawing/2014/main" id="{5243372A-F2BB-D07C-D4E8-A342AA08EF13}"/>
              </a:ext>
            </a:extLst>
          </p:cNvPr>
          <p:cNvSpPr txBox="1">
            <a:spLocks/>
          </p:cNvSpPr>
          <p:nvPr/>
        </p:nvSpPr>
        <p:spPr>
          <a:xfrm>
            <a:off x="7036601" y="987090"/>
            <a:ext cx="1345739" cy="936154"/>
          </a:xfrm>
          <a:prstGeom prst="rect">
            <a:avLst/>
          </a:prstGeom>
        </p:spPr>
        <p:txBody>
          <a:bodyPr vert="horz" wrap="square" lIns="0" tIns="12700" rIns="0" bIns="0" rtlCol="0" anchor="t">
            <a:spAutoFit/>
          </a:bodyPr>
          <a:lstStyle>
            <a:lvl1pPr>
              <a:defRPr sz="2800" b="0" i="0">
                <a:solidFill>
                  <a:schemeClr val="tx1"/>
                </a:solidFill>
                <a:latin typeface="Cambria"/>
                <a:ea typeface="+mj-ea"/>
                <a:cs typeface="Cambria"/>
              </a:defRPr>
            </a:lvl1pPr>
          </a:lstStyle>
          <a:p>
            <a:pPr marL="12700">
              <a:spcBef>
                <a:spcPts val="100"/>
              </a:spcBef>
            </a:pPr>
            <a:r>
              <a:rPr lang="nl-NL" sz="1500" kern="0" dirty="0">
                <a:latin typeface="Utopia Std" panose="02040603060506020204" pitchFamily="18" charset="77"/>
              </a:rPr>
              <a:t>Een voorbeeld van een </a:t>
            </a:r>
            <a:r>
              <a:rPr lang="nl-NL" sz="1500" kern="0" dirty="0">
                <a:solidFill>
                  <a:srgbClr val="DD0029"/>
                </a:solidFill>
                <a:latin typeface="Utopia Std" panose="02040603060506020204" pitchFamily="18" charset="77"/>
              </a:rPr>
              <a:t>zelfverzekerde</a:t>
            </a:r>
            <a:r>
              <a:rPr lang="nl-NL" sz="1500" kern="0" dirty="0">
                <a:latin typeface="Utopia Std" panose="02040603060506020204" pitchFamily="18" charset="77"/>
              </a:rPr>
              <a:t> </a:t>
            </a:r>
            <a:r>
              <a:rPr lang="nl-NL" sz="1500" kern="0" dirty="0">
                <a:solidFill>
                  <a:srgbClr val="DD0029"/>
                </a:solidFill>
                <a:latin typeface="Utopia Std" panose="02040603060506020204" pitchFamily="18" charset="77"/>
              </a:rPr>
              <a:t>glimlach</a:t>
            </a:r>
            <a:endParaRPr lang="nl-NL" sz="1500" kern="0" dirty="0">
              <a:solidFill>
                <a:srgbClr val="DD0029"/>
              </a:solidFill>
              <a:latin typeface="Utopia Std" panose="02040603060506020204" pitchFamily="18" charset="77"/>
              <a:ea typeface="Cambria"/>
            </a:endParaRPr>
          </a:p>
        </p:txBody>
      </p:sp>
      <p:pic>
        <p:nvPicPr>
          <p:cNvPr id="17" name="Afbeelding 16" descr="Afbeelding met persoon, gebouw, buiten&#10;&#10;Automatisch gegenereerde beschrijving">
            <a:extLst>
              <a:ext uri="{FF2B5EF4-FFF2-40B4-BE49-F238E27FC236}">
                <a16:creationId xmlns:a16="http://schemas.microsoft.com/office/drawing/2014/main" id="{5B2236BA-73DE-6113-79AF-D9C73B69AD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902" t="2061" r="36256" b="42642"/>
          <a:stretch/>
        </p:blipFill>
        <p:spPr>
          <a:xfrm>
            <a:off x="8536522" y="2866772"/>
            <a:ext cx="1876145" cy="1966574"/>
          </a:xfrm>
          <a:prstGeom prst="rect">
            <a:avLst/>
          </a:prstGeom>
        </p:spPr>
      </p:pic>
      <p:sp>
        <p:nvSpPr>
          <p:cNvPr id="19" name="object 2">
            <a:extLst>
              <a:ext uri="{FF2B5EF4-FFF2-40B4-BE49-F238E27FC236}">
                <a16:creationId xmlns:a16="http://schemas.microsoft.com/office/drawing/2014/main" id="{A7B024D6-E189-9B05-9739-362690DA09BB}"/>
              </a:ext>
            </a:extLst>
          </p:cNvPr>
          <p:cNvSpPr txBox="1">
            <a:spLocks/>
          </p:cNvSpPr>
          <p:nvPr/>
        </p:nvSpPr>
        <p:spPr>
          <a:xfrm>
            <a:off x="7036602" y="3313348"/>
            <a:ext cx="1345739" cy="936154"/>
          </a:xfrm>
          <a:prstGeom prst="rect">
            <a:avLst/>
          </a:prstGeom>
        </p:spPr>
        <p:txBody>
          <a:bodyPr vert="horz" wrap="square" lIns="0" tIns="12700" rIns="0" bIns="0" rtlCol="0" anchor="t">
            <a:spAutoFit/>
          </a:bodyPr>
          <a:lstStyle>
            <a:lvl1pPr>
              <a:defRPr sz="2800" b="0" i="0">
                <a:solidFill>
                  <a:schemeClr val="tx1"/>
                </a:solidFill>
                <a:latin typeface="Cambria"/>
                <a:ea typeface="+mj-ea"/>
                <a:cs typeface="Cambria"/>
              </a:defRPr>
            </a:lvl1pPr>
          </a:lstStyle>
          <a:p>
            <a:pPr marL="12700">
              <a:spcBef>
                <a:spcPts val="100"/>
              </a:spcBef>
            </a:pPr>
            <a:r>
              <a:rPr lang="nl-NL" sz="1500" kern="0" dirty="0">
                <a:latin typeface="Utopia Std" panose="02040603060506020204" pitchFamily="18" charset="77"/>
              </a:rPr>
              <a:t>Een voorbeeld van hoe </a:t>
            </a:r>
            <a:r>
              <a:rPr lang="nl-NL" sz="1500" kern="0" dirty="0">
                <a:solidFill>
                  <a:srgbClr val="DD0029"/>
                </a:solidFill>
                <a:latin typeface="Utopia Std" panose="02040603060506020204" pitchFamily="18" charset="77"/>
              </a:rPr>
              <a:t>ogen</a:t>
            </a:r>
            <a:r>
              <a:rPr lang="nl-NL" sz="1500" kern="0" dirty="0">
                <a:latin typeface="Utopia Std" panose="02040603060506020204" pitchFamily="18" charset="77"/>
              </a:rPr>
              <a:t> de </a:t>
            </a:r>
            <a:r>
              <a:rPr lang="nl-NL" sz="1500" kern="0" dirty="0">
                <a:solidFill>
                  <a:srgbClr val="DD0029"/>
                </a:solidFill>
                <a:latin typeface="Utopia Std" panose="02040603060506020204" pitchFamily="18" charset="77"/>
              </a:rPr>
              <a:t>aandacht</a:t>
            </a:r>
            <a:r>
              <a:rPr lang="nl-NL" sz="1500" kern="0" dirty="0">
                <a:latin typeface="Utopia Std" panose="02040603060506020204" pitchFamily="18" charset="77"/>
              </a:rPr>
              <a:t> trekken</a:t>
            </a:r>
            <a:endParaRPr lang="nl-NL" sz="1500" kern="0" dirty="0">
              <a:solidFill>
                <a:srgbClr val="DD0029"/>
              </a:solidFill>
              <a:latin typeface="Utopia Std" panose="02040603060506020204" pitchFamily="18" charset="77"/>
              <a:ea typeface="Cambria"/>
            </a:endParaRPr>
          </a:p>
        </p:txBody>
      </p:sp>
      <p:pic>
        <p:nvPicPr>
          <p:cNvPr id="25" name="Afbeelding 24" descr="Afbeelding met persoon, binnen, plafond&#10;&#10;Automatisch gegenereerde beschrijving">
            <a:extLst>
              <a:ext uri="{FF2B5EF4-FFF2-40B4-BE49-F238E27FC236}">
                <a16:creationId xmlns:a16="http://schemas.microsoft.com/office/drawing/2014/main" id="{73E06371-0B8B-5815-E76A-1391A4F33419}"/>
              </a:ext>
            </a:extLst>
          </p:cNvPr>
          <p:cNvPicPr>
            <a:picLocks noChangeAspect="1"/>
          </p:cNvPicPr>
          <p:nvPr/>
        </p:nvPicPr>
        <p:blipFill rotWithShape="1">
          <a:blip r:embed="rId4">
            <a:extLst>
              <a:ext uri="{28A0092B-C50C-407E-A947-70E740481C1C}">
                <a14:useLocalDpi xmlns:a14="http://schemas.microsoft.com/office/drawing/2010/main" val="0"/>
              </a:ext>
            </a:extLst>
          </a:blip>
          <a:srcRect l="42321" t="14840" r="41993" b="55546"/>
          <a:stretch/>
        </p:blipFill>
        <p:spPr>
          <a:xfrm>
            <a:off x="8536522" y="5071163"/>
            <a:ext cx="1876145" cy="2359365"/>
          </a:xfrm>
          <a:prstGeom prst="rect">
            <a:avLst/>
          </a:prstGeom>
        </p:spPr>
      </p:pic>
      <p:sp>
        <p:nvSpPr>
          <p:cNvPr id="27" name="object 2">
            <a:extLst>
              <a:ext uri="{FF2B5EF4-FFF2-40B4-BE49-F238E27FC236}">
                <a16:creationId xmlns:a16="http://schemas.microsoft.com/office/drawing/2014/main" id="{17C1A619-598A-6AC7-49C2-CA2C7CE86C23}"/>
              </a:ext>
            </a:extLst>
          </p:cNvPr>
          <p:cNvSpPr txBox="1">
            <a:spLocks/>
          </p:cNvSpPr>
          <p:nvPr/>
        </p:nvSpPr>
        <p:spPr>
          <a:xfrm>
            <a:off x="7036602" y="5551935"/>
            <a:ext cx="1345739" cy="1397819"/>
          </a:xfrm>
          <a:prstGeom prst="rect">
            <a:avLst/>
          </a:prstGeom>
        </p:spPr>
        <p:txBody>
          <a:bodyPr vert="horz" wrap="square" lIns="0" tIns="12700" rIns="0" bIns="0" rtlCol="0" anchor="t">
            <a:spAutoFit/>
          </a:bodyPr>
          <a:lstStyle>
            <a:lvl1pPr>
              <a:defRPr sz="2800" b="0" i="0">
                <a:solidFill>
                  <a:schemeClr val="tx1"/>
                </a:solidFill>
                <a:latin typeface="Cambria"/>
                <a:ea typeface="+mj-ea"/>
                <a:cs typeface="Cambria"/>
              </a:defRPr>
            </a:lvl1pPr>
          </a:lstStyle>
          <a:p>
            <a:pPr marL="12700">
              <a:spcBef>
                <a:spcPts val="100"/>
              </a:spcBef>
            </a:pPr>
            <a:r>
              <a:rPr lang="nl-NL" sz="1500" kern="0" dirty="0">
                <a:latin typeface="Utopia Std" panose="02040603060506020204" pitchFamily="18" charset="77"/>
              </a:rPr>
              <a:t>Een voorbeeld van hoe we </a:t>
            </a:r>
            <a:r>
              <a:rPr lang="nl-NL" sz="1500" kern="0" dirty="0">
                <a:solidFill>
                  <a:srgbClr val="DD0029"/>
                </a:solidFill>
                <a:latin typeface="Utopia Std" panose="02040603060506020204" pitchFamily="18" charset="77"/>
              </a:rPr>
              <a:t>daadwerkelijke</a:t>
            </a:r>
            <a:r>
              <a:rPr lang="nl-NL" sz="1500" kern="0" dirty="0">
                <a:latin typeface="Utopia Std" panose="02040603060506020204" pitchFamily="18" charset="77"/>
              </a:rPr>
              <a:t> </a:t>
            </a:r>
            <a:r>
              <a:rPr lang="nl-NL" sz="1500" kern="0" dirty="0">
                <a:solidFill>
                  <a:srgbClr val="DD0029"/>
                </a:solidFill>
                <a:latin typeface="Utopia Std" panose="02040603060506020204" pitchFamily="18" charset="77"/>
              </a:rPr>
              <a:t>medewerkers</a:t>
            </a:r>
            <a:r>
              <a:rPr lang="nl-NL" sz="1500" kern="0" dirty="0">
                <a:latin typeface="Utopia Std" panose="02040603060506020204" pitchFamily="18" charset="77"/>
              </a:rPr>
              <a:t> gebruiken, en geen ‘modellen’ </a:t>
            </a:r>
            <a:endParaRPr lang="nl-NL" sz="1500" kern="0" dirty="0">
              <a:solidFill>
                <a:srgbClr val="DD0029"/>
              </a:solidFill>
              <a:latin typeface="Utopia Std" panose="02040603060506020204" pitchFamily="18" charset="77"/>
              <a:ea typeface="Cambria"/>
            </a:endParaRPr>
          </a:p>
        </p:txBody>
      </p:sp>
    </p:spTree>
    <p:extLst>
      <p:ext uri="{BB962C8B-B14F-4D97-AF65-F5344CB8AC3E}">
        <p14:creationId xmlns:p14="http://schemas.microsoft.com/office/powerpoint/2010/main" val="969704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300" y="1420442"/>
            <a:ext cx="3125600" cy="443711"/>
          </a:xfrm>
          <a:prstGeom prst="rect">
            <a:avLst/>
          </a:prstGeom>
        </p:spPr>
        <p:txBody>
          <a:bodyPr vert="horz" wrap="square" lIns="0" tIns="12700" rIns="0" bIns="0" rtlCol="0">
            <a:spAutoFit/>
          </a:bodyPr>
          <a:lstStyle/>
          <a:p>
            <a:pPr marL="12700">
              <a:lnSpc>
                <a:spcPct val="100000"/>
              </a:lnSpc>
              <a:spcBef>
                <a:spcPts val="100"/>
              </a:spcBef>
            </a:pPr>
            <a:r>
              <a:rPr b="1" dirty="0">
                <a:latin typeface="Utopia Std Semibold Subhead" panose="02040603060506020204" pitchFamily="18" charset="77"/>
              </a:rPr>
              <a:t>3.</a:t>
            </a:r>
            <a:r>
              <a:rPr lang="nl-NL" b="1" dirty="0">
                <a:latin typeface="Utopia Std Semibold Subhead" panose="02040603060506020204" pitchFamily="18" charset="77"/>
              </a:rPr>
              <a:t>3</a:t>
            </a:r>
            <a:r>
              <a:rPr b="1" dirty="0">
                <a:latin typeface="Utopia Std Semibold Subhead" panose="02040603060506020204" pitchFamily="18" charset="77"/>
              </a:rPr>
              <a:t> Kleurgebruik</a:t>
            </a:r>
          </a:p>
        </p:txBody>
      </p:sp>
      <p:sp>
        <p:nvSpPr>
          <p:cNvPr id="8" name="object 8"/>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42</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3" name="object 3"/>
          <p:cNvSpPr txBox="1"/>
          <p:nvPr/>
        </p:nvSpPr>
        <p:spPr>
          <a:xfrm>
            <a:off x="1535300" y="2311405"/>
            <a:ext cx="5488305" cy="212879"/>
          </a:xfrm>
          <a:prstGeom prst="rect">
            <a:avLst/>
          </a:prstGeom>
        </p:spPr>
        <p:txBody>
          <a:bodyPr vert="horz" wrap="square" lIns="0" tIns="12700" rIns="0" bIns="0" rtlCol="0">
            <a:spAutoFit/>
          </a:bodyPr>
          <a:lstStyle/>
          <a:p>
            <a:pPr marL="12700">
              <a:lnSpc>
                <a:spcPct val="100000"/>
              </a:lnSpc>
              <a:spcBef>
                <a:spcPts val="100"/>
              </a:spcBef>
            </a:pPr>
            <a:r>
              <a:rPr sz="1300" dirty="0">
                <a:latin typeface="Utopia Std" panose="02040603060506020204" pitchFamily="18" charset="77"/>
                <a:cs typeface="Cambria"/>
              </a:rPr>
              <a:t>Hoofdkleuren zijn UvA zwart en wit, als accentkleur gebruiken we UvA rood.</a:t>
            </a:r>
          </a:p>
        </p:txBody>
      </p:sp>
      <p:sp>
        <p:nvSpPr>
          <p:cNvPr id="4" name="object 4"/>
          <p:cNvSpPr/>
          <p:nvPr/>
        </p:nvSpPr>
        <p:spPr>
          <a:xfrm>
            <a:off x="1554822" y="3073158"/>
            <a:ext cx="1985010" cy="2039620"/>
          </a:xfrm>
          <a:custGeom>
            <a:avLst/>
            <a:gdLst/>
            <a:ahLst/>
            <a:cxnLst/>
            <a:rect l="l" t="t" r="r" b="b"/>
            <a:pathLst>
              <a:path w="1985010" h="2039620">
                <a:moveTo>
                  <a:pt x="1984806" y="0"/>
                </a:moveTo>
                <a:lnTo>
                  <a:pt x="0" y="0"/>
                </a:lnTo>
                <a:lnTo>
                  <a:pt x="0" y="2039302"/>
                </a:lnTo>
                <a:lnTo>
                  <a:pt x="1984806" y="2039302"/>
                </a:lnTo>
                <a:lnTo>
                  <a:pt x="1984806" y="0"/>
                </a:lnTo>
                <a:close/>
              </a:path>
            </a:pathLst>
          </a:custGeom>
          <a:solidFill>
            <a:srgbClr val="000000"/>
          </a:solidFill>
        </p:spPr>
        <p:txBody>
          <a:bodyPr wrap="square" lIns="0" tIns="0" rIns="0" bIns="0" rtlCol="0"/>
          <a:lstStyle/>
          <a:p>
            <a:endParaRPr/>
          </a:p>
        </p:txBody>
      </p:sp>
      <p:sp>
        <p:nvSpPr>
          <p:cNvPr id="5" name="object 5"/>
          <p:cNvSpPr/>
          <p:nvPr/>
        </p:nvSpPr>
        <p:spPr>
          <a:xfrm>
            <a:off x="3658247" y="3073158"/>
            <a:ext cx="1985010" cy="2039620"/>
          </a:xfrm>
          <a:custGeom>
            <a:avLst/>
            <a:gdLst/>
            <a:ahLst/>
            <a:cxnLst/>
            <a:rect l="l" t="t" r="r" b="b"/>
            <a:pathLst>
              <a:path w="1985010" h="2039620">
                <a:moveTo>
                  <a:pt x="0" y="2039302"/>
                </a:moveTo>
                <a:lnTo>
                  <a:pt x="1984667" y="2039302"/>
                </a:lnTo>
                <a:lnTo>
                  <a:pt x="1984667" y="0"/>
                </a:lnTo>
                <a:lnTo>
                  <a:pt x="0" y="0"/>
                </a:lnTo>
                <a:lnTo>
                  <a:pt x="0" y="2039302"/>
                </a:lnTo>
                <a:close/>
              </a:path>
            </a:pathLst>
          </a:custGeom>
          <a:ln w="3594">
            <a:solidFill>
              <a:srgbClr val="000000"/>
            </a:solidFill>
          </a:ln>
        </p:spPr>
        <p:txBody>
          <a:bodyPr wrap="square" lIns="0" tIns="0" rIns="0" bIns="0" rtlCol="0"/>
          <a:lstStyle/>
          <a:p>
            <a:endParaRPr/>
          </a:p>
        </p:txBody>
      </p:sp>
      <p:sp>
        <p:nvSpPr>
          <p:cNvPr id="6" name="object 6"/>
          <p:cNvSpPr/>
          <p:nvPr/>
        </p:nvSpPr>
        <p:spPr>
          <a:xfrm>
            <a:off x="5761545" y="3073158"/>
            <a:ext cx="1985010" cy="2039620"/>
          </a:xfrm>
          <a:custGeom>
            <a:avLst/>
            <a:gdLst/>
            <a:ahLst/>
            <a:cxnLst/>
            <a:rect l="l" t="t" r="r" b="b"/>
            <a:pathLst>
              <a:path w="1985009" h="2039620">
                <a:moveTo>
                  <a:pt x="1984806" y="0"/>
                </a:moveTo>
                <a:lnTo>
                  <a:pt x="0" y="0"/>
                </a:lnTo>
                <a:lnTo>
                  <a:pt x="0" y="2039302"/>
                </a:lnTo>
                <a:lnTo>
                  <a:pt x="1984806" y="2039302"/>
                </a:lnTo>
                <a:lnTo>
                  <a:pt x="1984806" y="0"/>
                </a:lnTo>
                <a:close/>
              </a:path>
            </a:pathLst>
          </a:custGeom>
          <a:solidFill>
            <a:srgbClr val="DD0029"/>
          </a:solidFill>
        </p:spPr>
        <p:txBody>
          <a:bodyPr wrap="square" lIns="0" tIns="0" rIns="0" bIns="0" rtlCol="0"/>
          <a:lstStyle/>
          <a:p>
            <a:endParaRPr/>
          </a:p>
        </p:txBody>
      </p:sp>
      <p:graphicFrame>
        <p:nvGraphicFramePr>
          <p:cNvPr id="7" name="object 7"/>
          <p:cNvGraphicFramePr>
            <a:graphicFrameLocks noGrp="1"/>
          </p:cNvGraphicFramePr>
          <p:nvPr/>
        </p:nvGraphicFramePr>
        <p:xfrm>
          <a:off x="1516110" y="5268195"/>
          <a:ext cx="5793104" cy="360006"/>
        </p:xfrm>
        <a:graphic>
          <a:graphicData uri="http://schemas.openxmlformats.org/drawingml/2006/table">
            <a:tbl>
              <a:tblPr firstRow="1" bandRow="1">
                <a:tableStyleId>{2D5ABB26-0587-4C30-8999-92F81FD0307C}</a:tableStyleId>
              </a:tblPr>
              <a:tblGrid>
                <a:gridCol w="723900">
                  <a:extLst>
                    <a:ext uri="{9D8B030D-6E8A-4147-A177-3AD203B41FA5}">
                      <a16:colId xmlns:a16="http://schemas.microsoft.com/office/drawing/2014/main" val="20000"/>
                    </a:ext>
                  </a:extLst>
                </a:gridCol>
                <a:gridCol w="1191895">
                  <a:extLst>
                    <a:ext uri="{9D8B030D-6E8A-4147-A177-3AD203B41FA5}">
                      <a16:colId xmlns:a16="http://schemas.microsoft.com/office/drawing/2014/main" val="20001"/>
                    </a:ext>
                  </a:extLst>
                </a:gridCol>
                <a:gridCol w="916940">
                  <a:extLst>
                    <a:ext uri="{9D8B030D-6E8A-4147-A177-3AD203B41FA5}">
                      <a16:colId xmlns:a16="http://schemas.microsoft.com/office/drawing/2014/main" val="20002"/>
                    </a:ext>
                  </a:extLst>
                </a:gridCol>
                <a:gridCol w="1176655">
                  <a:extLst>
                    <a:ext uri="{9D8B030D-6E8A-4147-A177-3AD203B41FA5}">
                      <a16:colId xmlns:a16="http://schemas.microsoft.com/office/drawing/2014/main" val="20003"/>
                    </a:ext>
                  </a:extLst>
                </a:gridCol>
                <a:gridCol w="935354">
                  <a:extLst>
                    <a:ext uri="{9D8B030D-6E8A-4147-A177-3AD203B41FA5}">
                      <a16:colId xmlns:a16="http://schemas.microsoft.com/office/drawing/2014/main" val="20004"/>
                    </a:ext>
                  </a:extLst>
                </a:gridCol>
                <a:gridCol w="848360">
                  <a:extLst>
                    <a:ext uri="{9D8B030D-6E8A-4147-A177-3AD203B41FA5}">
                      <a16:colId xmlns:a16="http://schemas.microsoft.com/office/drawing/2014/main" val="20005"/>
                    </a:ext>
                  </a:extLst>
                </a:gridCol>
              </a:tblGrid>
              <a:tr h="180003">
                <a:tc>
                  <a:txBody>
                    <a:bodyPr/>
                    <a:lstStyle/>
                    <a:p>
                      <a:pPr marL="31750">
                        <a:lnSpc>
                          <a:spcPts val="1260"/>
                        </a:lnSpc>
                      </a:pPr>
                      <a:r>
                        <a:rPr sz="1100" b="0" i="0" spc="185" dirty="0">
                          <a:latin typeface="Utopia Std" panose="02040603060506020204" pitchFamily="18" charset="77"/>
                          <a:cs typeface="Cambria"/>
                        </a:rPr>
                        <a:t>CMYK</a:t>
                      </a:r>
                      <a:endParaRPr sz="1100" b="0" i="0" dirty="0">
                        <a:latin typeface="Utopia Std" panose="02040603060506020204" pitchFamily="18" charset="77"/>
                        <a:cs typeface="Cambria"/>
                      </a:endParaRPr>
                    </a:p>
                  </a:txBody>
                  <a:tcPr marL="0" marR="0" marT="0" marB="0"/>
                </a:tc>
                <a:tc>
                  <a:txBody>
                    <a:bodyPr/>
                    <a:lstStyle/>
                    <a:p>
                      <a:pPr marR="217170" algn="r">
                        <a:lnSpc>
                          <a:spcPts val="1260"/>
                        </a:lnSpc>
                      </a:pPr>
                      <a:r>
                        <a:rPr sz="1100" b="0" i="0" spc="-40" dirty="0">
                          <a:latin typeface="Utopia Std" panose="02040603060506020204" pitchFamily="18" charset="77"/>
                          <a:cs typeface="Cambria"/>
                        </a:rPr>
                        <a:t>50.50.50.100</a:t>
                      </a:r>
                      <a:endParaRPr sz="1100" b="0" i="0" dirty="0">
                        <a:latin typeface="Utopia Std" panose="02040603060506020204" pitchFamily="18" charset="77"/>
                        <a:cs typeface="Cambria"/>
                      </a:endParaRPr>
                    </a:p>
                  </a:txBody>
                  <a:tcPr marL="0" marR="0" marT="0" marB="0"/>
                </a:tc>
                <a:tc>
                  <a:txBody>
                    <a:bodyPr/>
                    <a:lstStyle/>
                    <a:p>
                      <a:pPr marL="224790">
                        <a:lnSpc>
                          <a:spcPts val="1260"/>
                        </a:lnSpc>
                      </a:pPr>
                      <a:r>
                        <a:rPr sz="1100" b="0" i="0" spc="185" dirty="0">
                          <a:latin typeface="Utopia Std" panose="02040603060506020204" pitchFamily="18" charset="77"/>
                          <a:cs typeface="Cambria"/>
                        </a:rPr>
                        <a:t>CMYK</a:t>
                      </a:r>
                      <a:endParaRPr sz="1100" b="0" i="0" dirty="0">
                        <a:latin typeface="Utopia Std" panose="02040603060506020204" pitchFamily="18" charset="77"/>
                        <a:cs typeface="Cambria"/>
                      </a:endParaRPr>
                    </a:p>
                  </a:txBody>
                  <a:tcPr marL="0" marR="0" marT="0" marB="0"/>
                </a:tc>
                <a:tc>
                  <a:txBody>
                    <a:bodyPr/>
                    <a:lstStyle/>
                    <a:p>
                      <a:pPr marR="235585" algn="r">
                        <a:lnSpc>
                          <a:spcPts val="1260"/>
                        </a:lnSpc>
                      </a:pPr>
                      <a:r>
                        <a:rPr sz="1100" b="0" i="0" spc="-10" dirty="0">
                          <a:latin typeface="Utopia Std" panose="02040603060506020204" pitchFamily="18" charset="77"/>
                          <a:cs typeface="Cambria"/>
                        </a:rPr>
                        <a:t>0.0.0.0</a:t>
                      </a:r>
                      <a:endParaRPr sz="1100" b="0" i="0" dirty="0">
                        <a:latin typeface="Utopia Std" panose="02040603060506020204" pitchFamily="18" charset="77"/>
                        <a:cs typeface="Cambria"/>
                      </a:endParaRPr>
                    </a:p>
                  </a:txBody>
                  <a:tcPr marL="0" marR="0" marT="0" marB="0"/>
                </a:tc>
                <a:tc>
                  <a:txBody>
                    <a:bodyPr/>
                    <a:lstStyle/>
                    <a:p>
                      <a:pPr marL="243204">
                        <a:lnSpc>
                          <a:spcPts val="1260"/>
                        </a:lnSpc>
                      </a:pPr>
                      <a:r>
                        <a:rPr sz="1100" b="0" i="0" spc="185" dirty="0">
                          <a:latin typeface="Utopia Std" panose="02040603060506020204" pitchFamily="18" charset="77"/>
                          <a:cs typeface="Cambria"/>
                        </a:rPr>
                        <a:t>CMYK</a:t>
                      </a:r>
                      <a:endParaRPr sz="1100" b="0" i="0" dirty="0">
                        <a:latin typeface="Utopia Std" panose="02040603060506020204" pitchFamily="18" charset="77"/>
                        <a:cs typeface="Cambria"/>
                      </a:endParaRPr>
                    </a:p>
                  </a:txBody>
                  <a:tcPr marL="0" marR="0" marT="0" marB="0"/>
                </a:tc>
                <a:tc>
                  <a:txBody>
                    <a:bodyPr/>
                    <a:lstStyle/>
                    <a:p>
                      <a:pPr marR="24130" algn="r">
                        <a:lnSpc>
                          <a:spcPts val="1260"/>
                        </a:lnSpc>
                      </a:pPr>
                      <a:r>
                        <a:rPr sz="1100" b="0" i="0" spc="-40" dirty="0">
                          <a:latin typeface="Utopia Std" panose="02040603060506020204" pitchFamily="18" charset="77"/>
                          <a:cs typeface="Cambria"/>
                        </a:rPr>
                        <a:t>0.100.81.4</a:t>
                      </a:r>
                      <a:endParaRPr sz="1100" b="0" i="0" dirty="0">
                        <a:latin typeface="Utopia Std" panose="02040603060506020204" pitchFamily="18" charset="77"/>
                        <a:cs typeface="Cambria"/>
                      </a:endParaRPr>
                    </a:p>
                  </a:txBody>
                  <a:tcPr marL="0" marR="0" marT="0" marB="0"/>
                </a:tc>
                <a:extLst>
                  <a:ext uri="{0D108BD9-81ED-4DB2-BD59-A6C34878D82A}">
                    <a16:rowId xmlns:a16="http://schemas.microsoft.com/office/drawing/2014/main" val="10000"/>
                  </a:ext>
                </a:extLst>
              </a:tr>
              <a:tr h="180003">
                <a:tc>
                  <a:txBody>
                    <a:bodyPr/>
                    <a:lstStyle/>
                    <a:p>
                      <a:pPr marL="31750">
                        <a:lnSpc>
                          <a:spcPts val="1295"/>
                        </a:lnSpc>
                        <a:spcBef>
                          <a:spcPts val="20"/>
                        </a:spcBef>
                      </a:pPr>
                      <a:r>
                        <a:rPr sz="1100" b="0" i="0" spc="110" dirty="0">
                          <a:latin typeface="Utopia Std" panose="02040603060506020204" pitchFamily="18" charset="77"/>
                          <a:cs typeface="Cambria"/>
                        </a:rPr>
                        <a:t>RGB</a:t>
                      </a:r>
                      <a:endParaRPr sz="1100" b="0" i="0" dirty="0">
                        <a:latin typeface="Utopia Std" panose="02040603060506020204" pitchFamily="18" charset="77"/>
                        <a:cs typeface="Cambria"/>
                      </a:endParaRPr>
                    </a:p>
                  </a:txBody>
                  <a:tcPr marL="0" marR="0" marT="2540" marB="0"/>
                </a:tc>
                <a:tc>
                  <a:txBody>
                    <a:bodyPr/>
                    <a:lstStyle/>
                    <a:p>
                      <a:pPr marR="220979" algn="r">
                        <a:lnSpc>
                          <a:spcPts val="1295"/>
                        </a:lnSpc>
                        <a:spcBef>
                          <a:spcPts val="20"/>
                        </a:spcBef>
                      </a:pPr>
                      <a:r>
                        <a:rPr sz="1100" b="0" i="0" spc="-15" dirty="0">
                          <a:latin typeface="Utopia Std" panose="02040603060506020204" pitchFamily="18" charset="77"/>
                          <a:cs typeface="Cambria"/>
                        </a:rPr>
                        <a:t>0.0.0</a:t>
                      </a:r>
                      <a:endParaRPr sz="1100" b="0" i="0" dirty="0">
                        <a:latin typeface="Utopia Std" panose="02040603060506020204" pitchFamily="18" charset="77"/>
                        <a:cs typeface="Cambria"/>
                      </a:endParaRPr>
                    </a:p>
                  </a:txBody>
                  <a:tcPr marL="0" marR="0" marT="2540" marB="0"/>
                </a:tc>
                <a:tc>
                  <a:txBody>
                    <a:bodyPr/>
                    <a:lstStyle/>
                    <a:p>
                      <a:pPr marL="224790">
                        <a:lnSpc>
                          <a:spcPts val="1295"/>
                        </a:lnSpc>
                        <a:spcBef>
                          <a:spcPts val="20"/>
                        </a:spcBef>
                      </a:pPr>
                      <a:r>
                        <a:rPr sz="1100" b="0" i="0" spc="110" dirty="0">
                          <a:latin typeface="Utopia Std" panose="02040603060506020204" pitchFamily="18" charset="77"/>
                          <a:cs typeface="Cambria"/>
                        </a:rPr>
                        <a:t>RGB</a:t>
                      </a:r>
                      <a:endParaRPr sz="1100" b="0" i="0" dirty="0">
                        <a:latin typeface="Utopia Std" panose="02040603060506020204" pitchFamily="18" charset="77"/>
                        <a:cs typeface="Cambria"/>
                      </a:endParaRPr>
                    </a:p>
                  </a:txBody>
                  <a:tcPr marL="0" marR="0" marT="2540" marB="0"/>
                </a:tc>
                <a:tc>
                  <a:txBody>
                    <a:bodyPr/>
                    <a:lstStyle/>
                    <a:p>
                      <a:pPr marR="241935" algn="r">
                        <a:lnSpc>
                          <a:spcPts val="1295"/>
                        </a:lnSpc>
                        <a:spcBef>
                          <a:spcPts val="20"/>
                        </a:spcBef>
                      </a:pPr>
                      <a:r>
                        <a:rPr sz="1100" b="0" i="0" spc="-50" dirty="0">
                          <a:latin typeface="Utopia Std" panose="02040603060506020204" pitchFamily="18" charset="77"/>
                          <a:cs typeface="Cambria"/>
                        </a:rPr>
                        <a:t>255.255.255</a:t>
                      </a:r>
                      <a:endParaRPr sz="1100" b="0" i="0" dirty="0">
                        <a:latin typeface="Utopia Std" panose="02040603060506020204" pitchFamily="18" charset="77"/>
                        <a:cs typeface="Cambria"/>
                      </a:endParaRPr>
                    </a:p>
                  </a:txBody>
                  <a:tcPr marL="0" marR="0" marT="2540" marB="0"/>
                </a:tc>
                <a:tc>
                  <a:txBody>
                    <a:bodyPr/>
                    <a:lstStyle/>
                    <a:p>
                      <a:pPr marL="243204">
                        <a:lnSpc>
                          <a:spcPts val="1295"/>
                        </a:lnSpc>
                        <a:spcBef>
                          <a:spcPts val="20"/>
                        </a:spcBef>
                      </a:pPr>
                      <a:r>
                        <a:rPr sz="1100" b="0" i="0" spc="110" dirty="0">
                          <a:latin typeface="Utopia Std" panose="02040603060506020204" pitchFamily="18" charset="77"/>
                          <a:cs typeface="Cambria"/>
                        </a:rPr>
                        <a:t>RGB</a:t>
                      </a:r>
                      <a:endParaRPr sz="1100" b="0" i="0" dirty="0">
                        <a:latin typeface="Utopia Std" panose="02040603060506020204" pitchFamily="18" charset="77"/>
                        <a:cs typeface="Cambria"/>
                      </a:endParaRPr>
                    </a:p>
                  </a:txBody>
                  <a:tcPr marL="0" marR="0" marT="2540" marB="0"/>
                </a:tc>
                <a:tc>
                  <a:txBody>
                    <a:bodyPr/>
                    <a:lstStyle/>
                    <a:p>
                      <a:pPr marR="26670" algn="r">
                        <a:lnSpc>
                          <a:spcPts val="1295"/>
                        </a:lnSpc>
                        <a:spcBef>
                          <a:spcPts val="20"/>
                        </a:spcBef>
                      </a:pPr>
                      <a:r>
                        <a:rPr sz="1100" b="0" i="0" spc="-50" dirty="0">
                          <a:latin typeface="Utopia Std" panose="02040603060506020204" pitchFamily="18" charset="77"/>
                          <a:cs typeface="Cambria"/>
                        </a:rPr>
                        <a:t>227.25.55</a:t>
                      </a:r>
                      <a:endParaRPr sz="1100" b="0" i="0" dirty="0">
                        <a:latin typeface="Utopia Std" panose="02040603060506020204" pitchFamily="18" charset="77"/>
                        <a:cs typeface="Cambria"/>
                      </a:endParaRPr>
                    </a:p>
                  </a:txBody>
                  <a:tcPr marL="0" marR="0" marT="2540" marB="0"/>
                </a:tc>
                <a:extLst>
                  <a:ext uri="{0D108BD9-81ED-4DB2-BD59-A6C34878D82A}">
                    <a16:rowId xmlns:a16="http://schemas.microsoft.com/office/drawing/2014/main"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300" y="3488008"/>
            <a:ext cx="8178339" cy="1397819"/>
          </a:xfrm>
          <a:prstGeom prst="rect">
            <a:avLst/>
          </a:prstGeom>
        </p:spPr>
        <p:txBody>
          <a:bodyPr vert="horz" wrap="square" lIns="0" tIns="12700" rIns="0" bIns="0" rtlCol="0" anchor="t">
            <a:spAutoFit/>
          </a:bodyPr>
          <a:lstStyle/>
          <a:p>
            <a:pPr marL="12700">
              <a:spcBef>
                <a:spcPts val="100"/>
              </a:spcBef>
            </a:pPr>
            <a:r>
              <a:rPr lang="nl-NL" sz="3600" b="1" dirty="0">
                <a:latin typeface="Utopia Std Semibold Subhead"/>
              </a:rPr>
              <a:t>4.</a:t>
            </a:r>
            <a:r>
              <a:rPr sz="3600" b="1" dirty="0">
                <a:latin typeface="Utopia Std Semibold Subhead"/>
              </a:rPr>
              <a:t> </a:t>
            </a:r>
            <a:r>
              <a:rPr lang="en-US" sz="3600" b="1" err="1">
                <a:latin typeface="Utopia Std Semibold Subhead"/>
              </a:rPr>
              <a:t>Arbeidsmarktcommunicatie</a:t>
            </a:r>
            <a:r>
              <a:rPr lang="en-US" sz="3600" b="1" dirty="0">
                <a:latin typeface="Utopia Std Semibold Subhead"/>
              </a:rPr>
              <a:t> </a:t>
            </a:r>
            <a:r>
              <a:rPr lang="en-US" sz="3600" b="1" err="1">
                <a:latin typeface="Utopia Std Semibold Subhead"/>
              </a:rPr>
              <a:t>huisstijl</a:t>
            </a:r>
            <a:br>
              <a:rPr lang="en-US" b="1" dirty="0">
                <a:latin typeface="Utopia Std Semibold Subhead" panose="02040603060506020204" pitchFamily="18" charset="77"/>
              </a:rPr>
            </a:br>
            <a:r>
              <a:rPr lang="en-US" sz="3600" b="1" dirty="0">
                <a:solidFill>
                  <a:srgbClr val="DD0029"/>
                </a:solidFill>
                <a:latin typeface="Utopia Std Semibold Subhead"/>
              </a:rPr>
              <a:t>door </a:t>
            </a:r>
            <a:r>
              <a:rPr lang="en-US" sz="3600" b="1" err="1">
                <a:solidFill>
                  <a:srgbClr val="DD0029"/>
                </a:solidFill>
                <a:latin typeface="Utopia Std Semibold Subhead"/>
              </a:rPr>
              <a:t>Thonik</a:t>
            </a:r>
            <a:br>
              <a:rPr lang="en-US" sz="3600" b="1" dirty="0">
                <a:latin typeface="Utopia Std Semibold Subhead"/>
              </a:rPr>
            </a:br>
            <a:r>
              <a:rPr lang="en-US" sz="1800" dirty="0">
                <a:latin typeface="Utopia Std Semibold Subhead"/>
                <a:ea typeface="Cambria"/>
              </a:rPr>
              <a:t>(</a:t>
            </a:r>
            <a:r>
              <a:rPr lang="en-US" sz="1800" dirty="0" err="1">
                <a:latin typeface="Utopia Std Semibold Subhead"/>
                <a:ea typeface="Cambria"/>
              </a:rPr>
              <a:t>zie</a:t>
            </a:r>
            <a:r>
              <a:rPr lang="en-US" sz="1800" dirty="0">
                <a:latin typeface="Utopia Std Semibold Subhead"/>
                <a:ea typeface="Cambria"/>
              </a:rPr>
              <a:t> pdf </a:t>
            </a:r>
            <a:r>
              <a:rPr lang="en-US" sz="1800" dirty="0" err="1">
                <a:latin typeface="Utopia Std Semibold Subhead"/>
                <a:ea typeface="Cambria"/>
              </a:rPr>
              <a:t>voor</a:t>
            </a:r>
            <a:r>
              <a:rPr lang="en-US" sz="1800" dirty="0">
                <a:latin typeface="Utopia Std Semibold Subhead"/>
                <a:ea typeface="Cambria"/>
              </a:rPr>
              <a:t> </a:t>
            </a:r>
            <a:r>
              <a:rPr lang="en-US" sz="1800" dirty="0" err="1">
                <a:latin typeface="Utopia Std Semibold Subhead"/>
                <a:ea typeface="Cambria"/>
              </a:rPr>
              <a:t>juiste</a:t>
            </a:r>
            <a:r>
              <a:rPr lang="en-US" sz="1800" dirty="0">
                <a:latin typeface="Utopia Std Semibold Subhead"/>
                <a:ea typeface="Cambria"/>
              </a:rPr>
              <a:t> element)</a:t>
            </a:r>
            <a:endParaRPr lang="en-US" sz="1800" dirty="0">
              <a:latin typeface="Utopia Std Semibold Subhead" panose="02040603060506020204" pitchFamily="18" charset="77"/>
              <a:ea typeface="Cambria"/>
            </a:endParaRPr>
          </a:p>
        </p:txBody>
      </p:sp>
      <p:sp>
        <p:nvSpPr>
          <p:cNvPr id="3" name="object 3"/>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a:rPr>
              <a:t>43</a:t>
            </a:fld>
            <a:r>
              <a:rPr dirty="0">
                <a:latin typeface="Utopia Std"/>
              </a:rPr>
              <a:t> | UvA </a:t>
            </a:r>
            <a:r>
              <a:rPr dirty="0" err="1">
                <a:latin typeface="Utopia Std"/>
              </a:rPr>
              <a:t>arbeidsmarktcommunicatie</a:t>
            </a:r>
            <a:r>
              <a:rPr dirty="0">
                <a:latin typeface="Utopia Std"/>
              </a:rPr>
              <a:t> toolkit </a:t>
            </a:r>
            <a:r>
              <a:rPr lang="en-US" dirty="0">
                <a:latin typeface="Utopia Std"/>
              </a:rPr>
              <a:t>2023</a:t>
            </a:r>
            <a:endParaRPr dirty="0">
              <a:latin typeface="Utopia Std" panose="02040603060506020204" pitchFamily="18" charset="77"/>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16171" y="2066674"/>
            <a:ext cx="4778930" cy="3437400"/>
          </a:xfrm>
          <a:prstGeom prst="rect">
            <a:avLst/>
          </a:prstGeom>
        </p:spPr>
        <p:txBody>
          <a:bodyPr vert="horz" wrap="square" lIns="0" tIns="6080" rIns="0" bIns="0" rtlCol="0">
            <a:spAutoFit/>
          </a:bodyPr>
          <a:lstStyle/>
          <a:p>
            <a:pPr marL="6755" defTabSz="486369">
              <a:lnSpc>
                <a:spcPts val="5614"/>
              </a:lnSpc>
              <a:spcBef>
                <a:spcPts val="48"/>
              </a:spcBef>
            </a:pPr>
            <a:r>
              <a:rPr sz="5106" dirty="0">
                <a:solidFill>
                  <a:prstClr val="black"/>
                </a:solidFill>
                <a:latin typeface="Utopia Std" panose="02040603060506020204" pitchFamily="18" charset="77"/>
                <a:cs typeface="Times New Roman"/>
              </a:rPr>
              <a:t>Let’s make</a:t>
            </a:r>
          </a:p>
          <a:p>
            <a:pPr marL="6755" marR="2702" defTabSz="486369">
              <a:lnSpc>
                <a:spcPts val="5101"/>
              </a:lnSpc>
              <a:spcBef>
                <a:spcPts val="513"/>
              </a:spcBef>
            </a:pPr>
            <a:r>
              <a:rPr sz="5106" dirty="0">
                <a:solidFill>
                  <a:prstClr val="black"/>
                </a:solidFill>
                <a:latin typeface="Utopia Std" panose="02040603060506020204" pitchFamily="18" charset="77"/>
                <a:cs typeface="Times New Roman"/>
              </a:rPr>
              <a:t>sure theoretical  physics remains  where it belongs:  </a:t>
            </a:r>
            <a:r>
              <a:rPr sz="5106" dirty="0">
                <a:latin typeface="Utopia Std" panose="02040603060506020204" pitchFamily="18" charset="77"/>
                <a:cs typeface="Times New Roman"/>
              </a:rPr>
              <a:t>at the top.</a:t>
            </a:r>
          </a:p>
        </p:txBody>
      </p:sp>
      <p:sp>
        <p:nvSpPr>
          <p:cNvPr id="3" name="object 3"/>
          <p:cNvSpPr txBox="1">
            <a:spLocks noGrp="1"/>
          </p:cNvSpPr>
          <p:nvPr>
            <p:ph type="title"/>
          </p:nvPr>
        </p:nvSpPr>
        <p:spPr>
          <a:xfrm>
            <a:off x="299426" y="1105555"/>
            <a:ext cx="1130812" cy="268411"/>
          </a:xfrm>
          <a:prstGeom prst="rect">
            <a:avLst/>
          </a:prstGeom>
        </p:spPr>
        <p:txBody>
          <a:bodyPr vert="horz" wrap="square" lIns="0" tIns="6417" rIns="0" bIns="0" rtlCol="0">
            <a:spAutoFit/>
          </a:bodyPr>
          <a:lstStyle/>
          <a:p>
            <a:pPr marL="6755">
              <a:spcBef>
                <a:spcPts val="51"/>
              </a:spcBef>
            </a:pPr>
            <a:r>
              <a:rPr dirty="0">
                <a:latin typeface="Utopia Std" panose="02040603060506020204" pitchFamily="18" charset="77"/>
              </a:rPr>
              <a:t>Lijnelement</a:t>
            </a:r>
          </a:p>
        </p:txBody>
      </p:sp>
      <p:sp>
        <p:nvSpPr>
          <p:cNvPr id="4" name="object 4"/>
          <p:cNvSpPr/>
          <p:nvPr/>
        </p:nvSpPr>
        <p:spPr>
          <a:xfrm>
            <a:off x="2650939" y="2039863"/>
            <a:ext cx="5532467" cy="4198325"/>
          </a:xfrm>
          <a:custGeom>
            <a:avLst/>
            <a:gdLst/>
            <a:ahLst/>
            <a:cxnLst/>
            <a:rect l="l" t="t" r="r" b="b"/>
            <a:pathLst>
              <a:path w="10401300" h="7893050">
                <a:moveTo>
                  <a:pt x="0" y="0"/>
                </a:moveTo>
                <a:lnTo>
                  <a:pt x="0" y="7892564"/>
                </a:lnTo>
                <a:lnTo>
                  <a:pt x="1094201" y="6765059"/>
                </a:lnTo>
                <a:lnTo>
                  <a:pt x="10400825" y="6765059"/>
                </a:lnTo>
              </a:path>
            </a:pathLst>
          </a:custGeom>
          <a:ln w="121843">
            <a:solidFill>
              <a:srgbClr val="E31837"/>
            </a:solidFill>
          </a:ln>
        </p:spPr>
        <p:txBody>
          <a:bodyPr wrap="square" lIns="0" tIns="0" rIns="0" bIns="0" rtlCol="0"/>
          <a:lstStyle/>
          <a:p>
            <a:pPr defTabSz="486369"/>
            <a:endParaRPr sz="957">
              <a:solidFill>
                <a:prstClr val="black"/>
              </a:solidFill>
              <a:latin typeface="Calibri"/>
            </a:endParaRPr>
          </a:p>
        </p:txBody>
      </p:sp>
      <p:sp>
        <p:nvSpPr>
          <p:cNvPr id="6" name="object 3">
            <a:extLst>
              <a:ext uri="{FF2B5EF4-FFF2-40B4-BE49-F238E27FC236}">
                <a16:creationId xmlns:a16="http://schemas.microsoft.com/office/drawing/2014/main" id="{C0C987C8-E347-AE7A-1FE7-A93A3A43FB93}"/>
              </a:ext>
            </a:extLst>
          </p:cNvPr>
          <p:cNvSpPr txBox="1">
            <a:spLocks/>
          </p:cNvSpPr>
          <p:nvPr/>
        </p:nvSpPr>
        <p:spPr>
          <a:xfrm>
            <a:off x="4372461" y="7244567"/>
            <a:ext cx="1958339" cy="117981"/>
          </a:xfrm>
          <a:prstGeom prst="rect">
            <a:avLst/>
          </a:prstGeom>
        </p:spPr>
        <p:txBody>
          <a:bodyPr vert="horz" wrap="square" lIns="0" tIns="10160" rIns="0" bIns="0" rtlCol="0" anchor="t">
            <a:spAutoFit/>
          </a:bodyPr>
          <a:lstStyle>
            <a:defPPr>
              <a:defRPr lang="en-US"/>
            </a:defPPr>
            <a:lvl1pPr marL="0" algn="l" defTabSz="914400" rtl="0" eaLnBrk="1" latinLnBrk="0" hangingPunct="1">
              <a:defRPr sz="700" b="0" i="0" kern="1200">
                <a:solidFill>
                  <a:srgbClr val="878786"/>
                </a:solidFill>
                <a:latin typeface="Cambria"/>
                <a:ea typeface="+mn-ea"/>
                <a:cs typeface="Cambr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nl-NL" smtClean="0">
                <a:latin typeface="Utopia Std" panose="02040603060506020204" pitchFamily="18" charset="77"/>
              </a:rPr>
              <a:pPr marL="38100">
                <a:spcBef>
                  <a:spcPts val="80"/>
                </a:spcBef>
              </a:pPr>
              <a:t>44</a:t>
            </a:fld>
            <a:r>
              <a:rPr lang="nl-NL">
                <a:latin typeface="Utopia Std" panose="02040603060506020204" pitchFamily="18" charset="77"/>
              </a:rPr>
              <a:t> | UvA arbeidsmarktcommunicatie toolkit 2022</a:t>
            </a:r>
            <a:endParaRPr lang="nl-NL" dirty="0">
              <a:latin typeface="Utopia Std" panose="02040603060506020204" pitchFamily="18" charset="77"/>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0339" y="1767180"/>
            <a:ext cx="3215113" cy="4437561"/>
          </a:xfrm>
          <a:prstGeom prst="rect">
            <a:avLst/>
          </a:prstGeom>
          <a:ln w="10153">
            <a:solidFill>
              <a:srgbClr val="000000"/>
            </a:solidFill>
          </a:ln>
        </p:spPr>
        <p:txBody>
          <a:bodyPr vert="horz" wrap="square" lIns="0" tIns="0" rIns="0" bIns="0" rtlCol="0">
            <a:spAutoFit/>
          </a:bodyPr>
          <a:lstStyle/>
          <a:p>
            <a:pPr defTabSz="486369"/>
            <a:endParaRPr sz="2872" dirty="0">
              <a:solidFill>
                <a:prstClr val="black"/>
              </a:solidFill>
              <a:latin typeface="Utopia Std" panose="02040603060506020204" pitchFamily="18" charset="77"/>
              <a:cs typeface="Times New Roman"/>
            </a:endParaRPr>
          </a:p>
          <a:p>
            <a:pPr defTabSz="486369">
              <a:spcBef>
                <a:spcPts val="3"/>
              </a:spcBef>
            </a:pPr>
            <a:endParaRPr sz="3404" dirty="0">
              <a:solidFill>
                <a:prstClr val="black"/>
              </a:solidFill>
              <a:latin typeface="Utopia Std" panose="02040603060506020204" pitchFamily="18" charset="77"/>
              <a:cs typeface="Times New Roman"/>
            </a:endParaRPr>
          </a:p>
          <a:p>
            <a:pPr marL="475223" defTabSz="486369">
              <a:lnSpc>
                <a:spcPts val="2808"/>
              </a:lnSpc>
            </a:pPr>
            <a:r>
              <a:rPr sz="2553" dirty="0">
                <a:solidFill>
                  <a:prstClr val="black"/>
                </a:solidFill>
                <a:latin typeface="Utopia Std" panose="02040603060506020204" pitchFamily="18" charset="77"/>
                <a:cs typeface="Times New Roman"/>
              </a:rPr>
              <a:t>Let’s make</a:t>
            </a:r>
          </a:p>
          <a:p>
            <a:pPr marL="475223" marR="338094" defTabSz="486369">
              <a:lnSpc>
                <a:spcPts val="2553"/>
              </a:lnSpc>
              <a:spcBef>
                <a:spcPts val="255"/>
              </a:spcBef>
            </a:pPr>
            <a:r>
              <a:rPr lang="nl-NL" sz="2553" dirty="0">
                <a:solidFill>
                  <a:prstClr val="black"/>
                </a:solidFill>
                <a:latin typeface="Utopia Std" panose="02040603060506020204" pitchFamily="18" charset="77"/>
                <a:cs typeface="Times New Roman"/>
              </a:rPr>
              <a:t>s</a:t>
            </a:r>
            <a:r>
              <a:rPr sz="2553" dirty="0" err="1">
                <a:solidFill>
                  <a:prstClr val="black"/>
                </a:solidFill>
                <a:latin typeface="Utopia Std" panose="02040603060506020204" pitchFamily="18" charset="77"/>
                <a:cs typeface="Times New Roman"/>
              </a:rPr>
              <a:t>ure</a:t>
            </a:r>
            <a:r>
              <a:rPr lang="nl-NL" sz="2553" dirty="0">
                <a:solidFill>
                  <a:prstClr val="black"/>
                </a:solidFill>
                <a:latin typeface="Utopia Std" panose="02040603060506020204" pitchFamily="18" charset="77"/>
                <a:cs typeface="Times New Roman"/>
              </a:rPr>
              <a:t> </a:t>
            </a:r>
            <a:r>
              <a:rPr sz="2553" dirty="0">
                <a:solidFill>
                  <a:prstClr val="black"/>
                </a:solidFill>
                <a:latin typeface="Utopia Std" panose="02040603060506020204" pitchFamily="18" charset="77"/>
                <a:cs typeface="Times New Roman"/>
              </a:rPr>
              <a:t>theoretical  physics</a:t>
            </a:r>
            <a:r>
              <a:rPr lang="nl-NL" sz="2553" dirty="0">
                <a:solidFill>
                  <a:prstClr val="black"/>
                </a:solidFill>
                <a:latin typeface="Utopia Std" panose="02040603060506020204" pitchFamily="18" charset="77"/>
                <a:cs typeface="Times New Roman"/>
              </a:rPr>
              <a:t> </a:t>
            </a:r>
            <a:r>
              <a:rPr sz="2553" dirty="0">
                <a:solidFill>
                  <a:prstClr val="black"/>
                </a:solidFill>
                <a:latin typeface="Utopia Std" panose="02040603060506020204" pitchFamily="18" charset="77"/>
                <a:cs typeface="Times New Roman"/>
              </a:rPr>
              <a:t>remains  where it belongs:  at the top.</a:t>
            </a:r>
          </a:p>
          <a:p>
            <a:pPr defTabSz="486369"/>
            <a:endParaRPr sz="2872" dirty="0">
              <a:solidFill>
                <a:prstClr val="black"/>
              </a:solidFill>
              <a:latin typeface="Utopia Std" panose="02040603060506020204" pitchFamily="18" charset="77"/>
              <a:cs typeface="Times New Roman"/>
            </a:endParaRPr>
          </a:p>
          <a:p>
            <a:pPr defTabSz="486369"/>
            <a:endParaRPr sz="2872" dirty="0">
              <a:solidFill>
                <a:prstClr val="black"/>
              </a:solidFill>
              <a:latin typeface="Utopia Std" panose="02040603060506020204" pitchFamily="18" charset="77"/>
              <a:cs typeface="Times New Roman"/>
            </a:endParaRPr>
          </a:p>
          <a:p>
            <a:pPr defTabSz="486369"/>
            <a:endParaRPr sz="2872" dirty="0">
              <a:solidFill>
                <a:prstClr val="black"/>
              </a:solidFill>
              <a:latin typeface="Utopia Std" panose="02040603060506020204" pitchFamily="18" charset="77"/>
              <a:cs typeface="Times New Roman"/>
            </a:endParaRPr>
          </a:p>
          <a:p>
            <a:pPr marL="321206" defTabSz="486369">
              <a:spcBef>
                <a:spcPts val="1710"/>
              </a:spcBef>
            </a:pPr>
            <a:r>
              <a:rPr sz="1277" b="1" dirty="0">
                <a:solidFill>
                  <a:prstClr val="black"/>
                </a:solidFill>
                <a:latin typeface="Utopia Std" panose="02040603060506020204" pitchFamily="18" charset="77"/>
                <a:cs typeface="Trebuchet MS"/>
              </a:rPr>
              <a:t>uva.nl/werkenbij</a:t>
            </a:r>
            <a:endParaRPr sz="1277" dirty="0">
              <a:solidFill>
                <a:prstClr val="black"/>
              </a:solidFill>
              <a:latin typeface="Utopia Std" panose="02040603060506020204" pitchFamily="18" charset="77"/>
              <a:cs typeface="Trebuchet MS"/>
            </a:endParaRPr>
          </a:p>
        </p:txBody>
      </p:sp>
      <p:grpSp>
        <p:nvGrpSpPr>
          <p:cNvPr id="3" name="object 3"/>
          <p:cNvGrpSpPr/>
          <p:nvPr/>
        </p:nvGrpSpPr>
        <p:grpSpPr>
          <a:xfrm>
            <a:off x="2132194" y="1859035"/>
            <a:ext cx="184078" cy="184078"/>
            <a:chOff x="4008625" y="1869041"/>
            <a:chExt cx="346075" cy="346075"/>
          </a:xfrm>
        </p:grpSpPr>
        <p:sp>
          <p:nvSpPr>
            <p:cNvPr id="4" name="object 4"/>
            <p:cNvSpPr/>
            <p:nvPr/>
          </p:nvSpPr>
          <p:spPr>
            <a:xfrm>
              <a:off x="4008625" y="1869041"/>
              <a:ext cx="346075" cy="346075"/>
            </a:xfrm>
            <a:custGeom>
              <a:avLst/>
              <a:gdLst/>
              <a:ahLst/>
              <a:cxnLst/>
              <a:rect l="l" t="t" r="r" b="b"/>
              <a:pathLst>
                <a:path w="346075" h="346075">
                  <a:moveTo>
                    <a:pt x="345475" y="0"/>
                  </a:moveTo>
                  <a:lnTo>
                    <a:pt x="0" y="0"/>
                  </a:lnTo>
                  <a:lnTo>
                    <a:pt x="0" y="345465"/>
                  </a:lnTo>
                  <a:lnTo>
                    <a:pt x="345475" y="345465"/>
                  </a:lnTo>
                  <a:lnTo>
                    <a:pt x="345475" y="0"/>
                  </a:lnTo>
                  <a:close/>
                </a:path>
              </a:pathLst>
            </a:custGeom>
            <a:solidFill>
              <a:srgbClr val="000000"/>
            </a:solidFill>
          </p:spPr>
          <p:txBody>
            <a:bodyPr wrap="square" lIns="0" tIns="0" rIns="0" bIns="0" rtlCol="0"/>
            <a:lstStyle/>
            <a:p>
              <a:pPr defTabSz="486369"/>
              <a:endParaRPr sz="957">
                <a:solidFill>
                  <a:prstClr val="black"/>
                </a:solidFill>
                <a:latin typeface="Utopia Std" panose="02040603060506020204" pitchFamily="18" charset="77"/>
              </a:endParaRPr>
            </a:p>
          </p:txBody>
        </p:sp>
        <p:pic>
          <p:nvPicPr>
            <p:cNvPr id="5" name="object 5"/>
            <p:cNvPicPr/>
            <p:nvPr/>
          </p:nvPicPr>
          <p:blipFill>
            <a:blip r:embed="rId2" cstate="print"/>
            <a:stretch>
              <a:fillRect/>
            </a:stretch>
          </p:blipFill>
          <p:spPr>
            <a:xfrm>
              <a:off x="4101037" y="1886357"/>
              <a:ext cx="160660" cy="310691"/>
            </a:xfrm>
            <a:prstGeom prst="rect">
              <a:avLst/>
            </a:prstGeom>
          </p:spPr>
        </p:pic>
      </p:grpSp>
      <p:pic>
        <p:nvPicPr>
          <p:cNvPr id="6" name="object 6"/>
          <p:cNvPicPr/>
          <p:nvPr/>
        </p:nvPicPr>
        <p:blipFill>
          <a:blip r:embed="rId3" cstate="print"/>
          <a:stretch>
            <a:fillRect/>
          </a:stretch>
        </p:blipFill>
        <p:spPr>
          <a:xfrm>
            <a:off x="2362814" y="1859495"/>
            <a:ext cx="1627951" cy="95139"/>
          </a:xfrm>
          <a:prstGeom prst="rect">
            <a:avLst/>
          </a:prstGeom>
        </p:spPr>
      </p:pic>
      <p:sp>
        <p:nvSpPr>
          <p:cNvPr id="7" name="object 7"/>
          <p:cNvSpPr/>
          <p:nvPr/>
        </p:nvSpPr>
        <p:spPr>
          <a:xfrm>
            <a:off x="2378033" y="2662761"/>
            <a:ext cx="2601745" cy="2109263"/>
          </a:xfrm>
          <a:custGeom>
            <a:avLst/>
            <a:gdLst/>
            <a:ahLst/>
            <a:cxnLst/>
            <a:rect l="l" t="t" r="r" b="b"/>
            <a:pathLst>
              <a:path w="4891405" h="3863340">
                <a:moveTo>
                  <a:pt x="0" y="0"/>
                </a:moveTo>
                <a:lnTo>
                  <a:pt x="0" y="3863083"/>
                </a:lnTo>
                <a:lnTo>
                  <a:pt x="485686" y="3362613"/>
                </a:lnTo>
                <a:lnTo>
                  <a:pt x="4891225" y="3362613"/>
                </a:lnTo>
              </a:path>
            </a:pathLst>
          </a:custGeom>
          <a:ln w="60921">
            <a:solidFill>
              <a:srgbClr val="E31837"/>
            </a:solidFill>
          </a:ln>
        </p:spPr>
        <p:txBody>
          <a:bodyPr wrap="square" lIns="0" tIns="0" rIns="0" bIns="0" rtlCol="0"/>
          <a:lstStyle/>
          <a:p>
            <a:pPr defTabSz="486369"/>
            <a:endParaRPr sz="957">
              <a:solidFill>
                <a:prstClr val="black"/>
              </a:solidFill>
              <a:latin typeface="Utopia Std" panose="02040603060506020204" pitchFamily="18" charset="77"/>
            </a:endParaRPr>
          </a:p>
        </p:txBody>
      </p:sp>
      <p:sp>
        <p:nvSpPr>
          <p:cNvPr id="8" name="object 8"/>
          <p:cNvSpPr txBox="1"/>
          <p:nvPr/>
        </p:nvSpPr>
        <p:spPr>
          <a:xfrm>
            <a:off x="5473357" y="1772133"/>
            <a:ext cx="3215113" cy="2140878"/>
          </a:xfrm>
          <a:prstGeom prst="rect">
            <a:avLst/>
          </a:prstGeom>
          <a:ln w="10153">
            <a:solidFill>
              <a:srgbClr val="000000"/>
            </a:solidFill>
          </a:ln>
        </p:spPr>
        <p:txBody>
          <a:bodyPr vert="horz" wrap="square" lIns="0" tIns="2702" rIns="0" bIns="0" rtlCol="0">
            <a:spAutoFit/>
          </a:bodyPr>
          <a:lstStyle/>
          <a:p>
            <a:pPr defTabSz="486369">
              <a:spcBef>
                <a:spcPts val="21"/>
              </a:spcBef>
            </a:pPr>
            <a:endParaRPr sz="3830" dirty="0">
              <a:solidFill>
                <a:prstClr val="black"/>
              </a:solidFill>
              <a:latin typeface="Utopia Std" panose="02040603060506020204" pitchFamily="18" charset="77"/>
              <a:cs typeface="Times New Roman"/>
            </a:endParaRPr>
          </a:p>
          <a:p>
            <a:pPr marL="443812" marR="991991" defTabSz="486369">
              <a:lnSpc>
                <a:spcPts val="2553"/>
              </a:lnSpc>
            </a:pPr>
            <a:r>
              <a:rPr sz="2553" dirty="0">
                <a:solidFill>
                  <a:prstClr val="black"/>
                </a:solidFill>
                <a:latin typeface="Utopia Std" panose="02040603060506020204" pitchFamily="18" charset="77"/>
                <a:cs typeface="Times New Roman"/>
              </a:rPr>
              <a:t>Working at  the cradle of  leadership.</a:t>
            </a:r>
          </a:p>
          <a:p>
            <a:pPr defTabSz="486369">
              <a:spcBef>
                <a:spcPts val="24"/>
              </a:spcBef>
            </a:pPr>
            <a:endParaRPr sz="2394" dirty="0">
              <a:solidFill>
                <a:prstClr val="black"/>
              </a:solidFill>
              <a:latin typeface="Utopia Std" panose="02040603060506020204" pitchFamily="18" charset="77"/>
              <a:cs typeface="Times New Roman"/>
            </a:endParaRPr>
          </a:p>
          <a:p>
            <a:pPr marL="321544" defTabSz="486369"/>
            <a:r>
              <a:rPr sz="1170" b="1" dirty="0">
                <a:solidFill>
                  <a:prstClr val="black"/>
                </a:solidFill>
                <a:latin typeface="Utopia Std" panose="02040603060506020204" pitchFamily="18" charset="77"/>
                <a:cs typeface="Trebuchet MS"/>
              </a:rPr>
              <a:t>uva.nl/werkenbij</a:t>
            </a:r>
            <a:endParaRPr sz="1170" dirty="0">
              <a:solidFill>
                <a:prstClr val="black"/>
              </a:solidFill>
              <a:latin typeface="Utopia Std" panose="02040603060506020204" pitchFamily="18" charset="77"/>
              <a:cs typeface="Trebuchet MS"/>
            </a:endParaRPr>
          </a:p>
        </p:txBody>
      </p:sp>
      <p:grpSp>
        <p:nvGrpSpPr>
          <p:cNvPr id="9" name="object 9"/>
          <p:cNvGrpSpPr/>
          <p:nvPr/>
        </p:nvGrpSpPr>
        <p:grpSpPr>
          <a:xfrm>
            <a:off x="5564564" y="1863988"/>
            <a:ext cx="184078" cy="184078"/>
            <a:chOff x="10461645" y="1878352"/>
            <a:chExt cx="346075" cy="346075"/>
          </a:xfrm>
        </p:grpSpPr>
        <p:sp>
          <p:nvSpPr>
            <p:cNvPr id="10" name="object 10"/>
            <p:cNvSpPr/>
            <p:nvPr/>
          </p:nvSpPr>
          <p:spPr>
            <a:xfrm>
              <a:off x="10461645" y="1878352"/>
              <a:ext cx="346075" cy="346075"/>
            </a:xfrm>
            <a:custGeom>
              <a:avLst/>
              <a:gdLst/>
              <a:ahLst/>
              <a:cxnLst/>
              <a:rect l="l" t="t" r="r" b="b"/>
              <a:pathLst>
                <a:path w="346075" h="346075">
                  <a:moveTo>
                    <a:pt x="345475" y="0"/>
                  </a:moveTo>
                  <a:lnTo>
                    <a:pt x="0" y="0"/>
                  </a:lnTo>
                  <a:lnTo>
                    <a:pt x="0" y="345465"/>
                  </a:lnTo>
                  <a:lnTo>
                    <a:pt x="345475" y="345465"/>
                  </a:lnTo>
                  <a:lnTo>
                    <a:pt x="345475" y="0"/>
                  </a:lnTo>
                  <a:close/>
                </a:path>
              </a:pathLst>
            </a:custGeom>
            <a:solidFill>
              <a:srgbClr val="000000"/>
            </a:solidFill>
          </p:spPr>
          <p:txBody>
            <a:bodyPr wrap="square" lIns="0" tIns="0" rIns="0" bIns="0" rtlCol="0"/>
            <a:lstStyle/>
            <a:p>
              <a:pPr defTabSz="486369"/>
              <a:endParaRPr sz="957">
                <a:solidFill>
                  <a:prstClr val="black"/>
                </a:solidFill>
                <a:latin typeface="Utopia Std" panose="02040603060506020204" pitchFamily="18" charset="77"/>
              </a:endParaRPr>
            </a:p>
          </p:txBody>
        </p:sp>
        <p:pic>
          <p:nvPicPr>
            <p:cNvPr id="11" name="object 11"/>
            <p:cNvPicPr/>
            <p:nvPr/>
          </p:nvPicPr>
          <p:blipFill>
            <a:blip r:embed="rId4" cstate="print"/>
            <a:stretch>
              <a:fillRect/>
            </a:stretch>
          </p:blipFill>
          <p:spPr>
            <a:xfrm>
              <a:off x="10554060" y="1895667"/>
              <a:ext cx="160660" cy="310691"/>
            </a:xfrm>
            <a:prstGeom prst="rect">
              <a:avLst/>
            </a:prstGeom>
          </p:spPr>
        </p:pic>
      </p:grpSp>
      <p:pic>
        <p:nvPicPr>
          <p:cNvPr id="12" name="object 12"/>
          <p:cNvPicPr/>
          <p:nvPr/>
        </p:nvPicPr>
        <p:blipFill>
          <a:blip r:embed="rId5" cstate="print"/>
          <a:stretch>
            <a:fillRect/>
          </a:stretch>
        </p:blipFill>
        <p:spPr>
          <a:xfrm>
            <a:off x="5795186" y="1864447"/>
            <a:ext cx="1627951" cy="95139"/>
          </a:xfrm>
          <a:prstGeom prst="rect">
            <a:avLst/>
          </a:prstGeom>
        </p:spPr>
      </p:pic>
      <p:sp>
        <p:nvSpPr>
          <p:cNvPr id="13" name="object 13"/>
          <p:cNvSpPr/>
          <p:nvPr/>
        </p:nvSpPr>
        <p:spPr>
          <a:xfrm>
            <a:off x="5811106" y="2295703"/>
            <a:ext cx="1943456" cy="1308134"/>
          </a:xfrm>
          <a:custGeom>
            <a:avLst/>
            <a:gdLst/>
            <a:ahLst/>
            <a:cxnLst/>
            <a:rect l="l" t="t" r="r" b="b"/>
            <a:pathLst>
              <a:path w="3653790" h="2459354">
                <a:moveTo>
                  <a:pt x="0" y="0"/>
                </a:moveTo>
                <a:lnTo>
                  <a:pt x="0" y="2459015"/>
                </a:lnTo>
                <a:lnTo>
                  <a:pt x="396182" y="2051968"/>
                </a:lnTo>
                <a:lnTo>
                  <a:pt x="3653513" y="2051968"/>
                </a:lnTo>
              </a:path>
            </a:pathLst>
          </a:custGeom>
          <a:ln w="60921">
            <a:solidFill>
              <a:srgbClr val="E31837"/>
            </a:solidFill>
          </a:ln>
        </p:spPr>
        <p:txBody>
          <a:bodyPr wrap="square" lIns="0" tIns="0" rIns="0" bIns="0" rtlCol="0"/>
          <a:lstStyle/>
          <a:p>
            <a:pPr defTabSz="486369"/>
            <a:endParaRPr sz="957">
              <a:solidFill>
                <a:prstClr val="black"/>
              </a:solidFill>
              <a:latin typeface="Utopia Std" panose="02040603060506020204" pitchFamily="18" charset="77"/>
            </a:endParaRPr>
          </a:p>
        </p:txBody>
      </p:sp>
      <p:sp>
        <p:nvSpPr>
          <p:cNvPr id="14" name="object 14"/>
          <p:cNvSpPr txBox="1">
            <a:spLocks noGrp="1"/>
          </p:cNvSpPr>
          <p:nvPr>
            <p:ph type="title"/>
          </p:nvPr>
        </p:nvSpPr>
        <p:spPr>
          <a:xfrm>
            <a:off x="299427" y="1105555"/>
            <a:ext cx="3900760" cy="268411"/>
          </a:xfrm>
          <a:prstGeom prst="rect">
            <a:avLst/>
          </a:prstGeom>
        </p:spPr>
        <p:txBody>
          <a:bodyPr vert="horz" wrap="square" lIns="0" tIns="6417" rIns="0" bIns="0" rtlCol="0">
            <a:spAutoFit/>
          </a:bodyPr>
          <a:lstStyle/>
          <a:p>
            <a:pPr marL="6755">
              <a:spcBef>
                <a:spcPts val="51"/>
              </a:spcBef>
            </a:pPr>
            <a:r>
              <a:rPr dirty="0">
                <a:latin typeface="Utopia Std" panose="02040603060506020204" pitchFamily="18" charset="77"/>
              </a:rPr>
              <a:t>Algemeen A4 staand en A5 staand/liggend</a:t>
            </a:r>
          </a:p>
        </p:txBody>
      </p:sp>
      <p:sp>
        <p:nvSpPr>
          <p:cNvPr id="16" name="object 3">
            <a:extLst>
              <a:ext uri="{FF2B5EF4-FFF2-40B4-BE49-F238E27FC236}">
                <a16:creationId xmlns:a16="http://schemas.microsoft.com/office/drawing/2014/main" id="{F7250678-A4FC-66B8-8ADD-B1B353E3DD89}"/>
              </a:ext>
            </a:extLst>
          </p:cNvPr>
          <p:cNvSpPr txBox="1">
            <a:spLocks/>
          </p:cNvSpPr>
          <p:nvPr/>
        </p:nvSpPr>
        <p:spPr>
          <a:xfrm>
            <a:off x="4372461" y="7244567"/>
            <a:ext cx="1958339" cy="117981"/>
          </a:xfrm>
          <a:prstGeom prst="rect">
            <a:avLst/>
          </a:prstGeom>
        </p:spPr>
        <p:txBody>
          <a:bodyPr vert="horz" wrap="square" lIns="0" tIns="10160" rIns="0" bIns="0" rtlCol="0" anchor="t">
            <a:spAutoFit/>
          </a:bodyPr>
          <a:lstStyle>
            <a:defPPr>
              <a:defRPr lang="en-US"/>
            </a:defPPr>
            <a:lvl1pPr marL="0" algn="l" defTabSz="914400" rtl="0" eaLnBrk="1" latinLnBrk="0" hangingPunct="1">
              <a:defRPr sz="700" b="0" i="0" kern="1200">
                <a:solidFill>
                  <a:srgbClr val="878786"/>
                </a:solidFill>
                <a:latin typeface="Cambria"/>
                <a:ea typeface="+mn-ea"/>
                <a:cs typeface="Cambr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nl-NL" smtClean="0">
                <a:latin typeface="Utopia Std" panose="02040603060506020204" pitchFamily="18" charset="77"/>
              </a:rPr>
              <a:pPr marL="38100">
                <a:spcBef>
                  <a:spcPts val="80"/>
                </a:spcBef>
              </a:pPr>
              <a:t>45</a:t>
            </a:fld>
            <a:r>
              <a:rPr lang="nl-NL">
                <a:latin typeface="Utopia Std" panose="02040603060506020204" pitchFamily="18" charset="77"/>
              </a:rPr>
              <a:t> | UvA arbeidsmarktcommunicatie toolkit 2022</a:t>
            </a:r>
            <a:endParaRPr lang="nl-NL" dirty="0">
              <a:latin typeface="Utopia Std" panose="02040603060506020204" pitchFamily="18" charset="77"/>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8055" y="2123163"/>
            <a:ext cx="2813857" cy="3316440"/>
            <a:chOff x="804763" y="2365613"/>
            <a:chExt cx="5290185" cy="6235065"/>
          </a:xfrm>
        </p:grpSpPr>
        <p:pic>
          <p:nvPicPr>
            <p:cNvPr id="3" name="object 3"/>
            <p:cNvPicPr/>
            <p:nvPr/>
          </p:nvPicPr>
          <p:blipFill>
            <a:blip r:embed="rId2" cstate="print"/>
            <a:stretch>
              <a:fillRect/>
            </a:stretch>
          </p:blipFill>
          <p:spPr>
            <a:xfrm>
              <a:off x="804763" y="2365613"/>
              <a:ext cx="5290007" cy="6234646"/>
            </a:xfrm>
            <a:prstGeom prst="rect">
              <a:avLst/>
            </a:prstGeom>
          </p:spPr>
        </p:pic>
        <p:pic>
          <p:nvPicPr>
            <p:cNvPr id="4" name="object 4"/>
            <p:cNvPicPr/>
            <p:nvPr/>
          </p:nvPicPr>
          <p:blipFill>
            <a:blip r:embed="rId3" cstate="print"/>
            <a:stretch>
              <a:fillRect/>
            </a:stretch>
          </p:blipFill>
          <p:spPr>
            <a:xfrm>
              <a:off x="1689149" y="2635118"/>
              <a:ext cx="1993428" cy="253300"/>
            </a:xfrm>
            <a:prstGeom prst="rect">
              <a:avLst/>
            </a:prstGeom>
          </p:spPr>
        </p:pic>
        <p:sp>
          <p:nvSpPr>
            <p:cNvPr id="5" name="object 5"/>
            <p:cNvSpPr/>
            <p:nvPr/>
          </p:nvSpPr>
          <p:spPr>
            <a:xfrm>
              <a:off x="1689138" y="3068821"/>
              <a:ext cx="559435" cy="198755"/>
            </a:xfrm>
            <a:custGeom>
              <a:avLst/>
              <a:gdLst/>
              <a:ahLst/>
              <a:cxnLst/>
              <a:rect l="l" t="t" r="r" b="b"/>
              <a:pathLst>
                <a:path w="559435" h="198754">
                  <a:moveTo>
                    <a:pt x="185254" y="7099"/>
                  </a:moveTo>
                  <a:lnTo>
                    <a:pt x="183184" y="6045"/>
                  </a:lnTo>
                  <a:lnTo>
                    <a:pt x="163347" y="7378"/>
                  </a:lnTo>
                  <a:lnTo>
                    <a:pt x="155917" y="7620"/>
                  </a:lnTo>
                  <a:lnTo>
                    <a:pt x="148259" y="7378"/>
                  </a:lnTo>
                  <a:lnTo>
                    <a:pt x="132930" y="6286"/>
                  </a:lnTo>
                  <a:lnTo>
                    <a:pt x="125272" y="6045"/>
                  </a:lnTo>
                  <a:lnTo>
                    <a:pt x="125272" y="14173"/>
                  </a:lnTo>
                  <a:lnTo>
                    <a:pt x="126847" y="14960"/>
                  </a:lnTo>
                  <a:lnTo>
                    <a:pt x="148069" y="17081"/>
                  </a:lnTo>
                  <a:lnTo>
                    <a:pt x="149377" y="19431"/>
                  </a:lnTo>
                  <a:lnTo>
                    <a:pt x="149885" y="27012"/>
                  </a:lnTo>
                  <a:lnTo>
                    <a:pt x="146748" y="36690"/>
                  </a:lnTo>
                  <a:lnTo>
                    <a:pt x="105105" y="147281"/>
                  </a:lnTo>
                  <a:lnTo>
                    <a:pt x="104063" y="150418"/>
                  </a:lnTo>
                  <a:lnTo>
                    <a:pt x="103276" y="151472"/>
                  </a:lnTo>
                  <a:lnTo>
                    <a:pt x="101955" y="151472"/>
                  </a:lnTo>
                  <a:lnTo>
                    <a:pt x="82791" y="107734"/>
                  </a:lnTo>
                  <a:lnTo>
                    <a:pt x="52679" y="29108"/>
                  </a:lnTo>
                  <a:lnTo>
                    <a:pt x="50330" y="23342"/>
                  </a:lnTo>
                  <a:lnTo>
                    <a:pt x="50330" y="17297"/>
                  </a:lnTo>
                  <a:lnTo>
                    <a:pt x="55041" y="15735"/>
                  </a:lnTo>
                  <a:lnTo>
                    <a:pt x="71539" y="14439"/>
                  </a:lnTo>
                  <a:lnTo>
                    <a:pt x="72364" y="7099"/>
                  </a:lnTo>
                  <a:lnTo>
                    <a:pt x="71539" y="6337"/>
                  </a:lnTo>
                  <a:lnTo>
                    <a:pt x="62522" y="6540"/>
                  </a:lnTo>
                  <a:lnTo>
                    <a:pt x="44640" y="7416"/>
                  </a:lnTo>
                  <a:lnTo>
                    <a:pt x="35648" y="7620"/>
                  </a:lnTo>
                  <a:lnTo>
                    <a:pt x="11823" y="6540"/>
                  </a:lnTo>
                  <a:lnTo>
                    <a:pt x="2908" y="6337"/>
                  </a:lnTo>
                  <a:lnTo>
                    <a:pt x="0" y="6858"/>
                  </a:lnTo>
                  <a:lnTo>
                    <a:pt x="0" y="13665"/>
                  </a:lnTo>
                  <a:lnTo>
                    <a:pt x="1587" y="14960"/>
                  </a:lnTo>
                  <a:lnTo>
                    <a:pt x="8902" y="14960"/>
                  </a:lnTo>
                  <a:lnTo>
                    <a:pt x="19405" y="16802"/>
                  </a:lnTo>
                  <a:lnTo>
                    <a:pt x="22263" y="23863"/>
                  </a:lnTo>
                  <a:lnTo>
                    <a:pt x="92519" y="193154"/>
                  </a:lnTo>
                  <a:lnTo>
                    <a:pt x="93560" y="194983"/>
                  </a:lnTo>
                  <a:lnTo>
                    <a:pt x="97739" y="194983"/>
                  </a:lnTo>
                  <a:lnTo>
                    <a:pt x="98298" y="194741"/>
                  </a:lnTo>
                  <a:lnTo>
                    <a:pt x="99555" y="191033"/>
                  </a:lnTo>
                  <a:lnTo>
                    <a:pt x="112953" y="156997"/>
                  </a:lnTo>
                  <a:lnTo>
                    <a:pt x="136512" y="95808"/>
                  </a:lnTo>
                  <a:lnTo>
                    <a:pt x="167462" y="18389"/>
                  </a:lnTo>
                  <a:lnTo>
                    <a:pt x="182905" y="14960"/>
                  </a:lnTo>
                  <a:lnTo>
                    <a:pt x="185254" y="13131"/>
                  </a:lnTo>
                  <a:lnTo>
                    <a:pt x="185254" y="7099"/>
                  </a:lnTo>
                  <a:close/>
                </a:path>
                <a:path w="559435" h="198754">
                  <a:moveTo>
                    <a:pt x="339902" y="185572"/>
                  </a:moveTo>
                  <a:lnTo>
                    <a:pt x="339407" y="182384"/>
                  </a:lnTo>
                  <a:lnTo>
                    <a:pt x="336537" y="182384"/>
                  </a:lnTo>
                  <a:lnTo>
                    <a:pt x="326910" y="181356"/>
                  </a:lnTo>
                  <a:lnTo>
                    <a:pt x="320294" y="178269"/>
                  </a:lnTo>
                  <a:lnTo>
                    <a:pt x="315683" y="173113"/>
                  </a:lnTo>
                  <a:lnTo>
                    <a:pt x="312140" y="165900"/>
                  </a:lnTo>
                  <a:lnTo>
                    <a:pt x="293141" y="117944"/>
                  </a:lnTo>
                  <a:lnTo>
                    <a:pt x="289090" y="107746"/>
                  </a:lnTo>
                  <a:lnTo>
                    <a:pt x="263906" y="44221"/>
                  </a:lnTo>
                  <a:lnTo>
                    <a:pt x="263906" y="107746"/>
                  </a:lnTo>
                  <a:lnTo>
                    <a:pt x="209423" y="107746"/>
                  </a:lnTo>
                  <a:lnTo>
                    <a:pt x="234302" y="32804"/>
                  </a:lnTo>
                  <a:lnTo>
                    <a:pt x="234810" y="32804"/>
                  </a:lnTo>
                  <a:lnTo>
                    <a:pt x="263906" y="107746"/>
                  </a:lnTo>
                  <a:lnTo>
                    <a:pt x="263906" y="44221"/>
                  </a:lnTo>
                  <a:lnTo>
                    <a:pt x="259384" y="32804"/>
                  </a:lnTo>
                  <a:lnTo>
                    <a:pt x="246380" y="0"/>
                  </a:lnTo>
                  <a:lnTo>
                    <a:pt x="239801" y="2120"/>
                  </a:lnTo>
                  <a:lnTo>
                    <a:pt x="234302" y="8178"/>
                  </a:lnTo>
                  <a:lnTo>
                    <a:pt x="229044" y="12611"/>
                  </a:lnTo>
                  <a:lnTo>
                    <a:pt x="177215" y="163550"/>
                  </a:lnTo>
                  <a:lnTo>
                    <a:pt x="150456" y="182384"/>
                  </a:lnTo>
                  <a:lnTo>
                    <a:pt x="148107" y="182930"/>
                  </a:lnTo>
                  <a:lnTo>
                    <a:pt x="148107" y="191338"/>
                  </a:lnTo>
                  <a:lnTo>
                    <a:pt x="153365" y="191338"/>
                  </a:lnTo>
                  <a:lnTo>
                    <a:pt x="159740" y="191122"/>
                  </a:lnTo>
                  <a:lnTo>
                    <a:pt x="173342" y="190207"/>
                  </a:lnTo>
                  <a:lnTo>
                    <a:pt x="179260" y="189992"/>
                  </a:lnTo>
                  <a:lnTo>
                    <a:pt x="186436" y="190207"/>
                  </a:lnTo>
                  <a:lnTo>
                    <a:pt x="204939" y="191122"/>
                  </a:lnTo>
                  <a:lnTo>
                    <a:pt x="211531" y="191338"/>
                  </a:lnTo>
                  <a:lnTo>
                    <a:pt x="213360" y="191338"/>
                  </a:lnTo>
                  <a:lnTo>
                    <a:pt x="213487" y="190779"/>
                  </a:lnTo>
                  <a:lnTo>
                    <a:pt x="213588" y="189992"/>
                  </a:lnTo>
                  <a:lnTo>
                    <a:pt x="213512" y="183972"/>
                  </a:lnTo>
                  <a:lnTo>
                    <a:pt x="213093" y="182689"/>
                  </a:lnTo>
                  <a:lnTo>
                    <a:pt x="203657" y="182689"/>
                  </a:lnTo>
                  <a:lnTo>
                    <a:pt x="191338" y="180822"/>
                  </a:lnTo>
                  <a:lnTo>
                    <a:pt x="191338" y="168008"/>
                  </a:lnTo>
                  <a:lnTo>
                    <a:pt x="192379" y="161963"/>
                  </a:lnTo>
                  <a:lnTo>
                    <a:pt x="194462" y="155155"/>
                  </a:lnTo>
                  <a:lnTo>
                    <a:pt x="206006" y="117944"/>
                  </a:lnTo>
                  <a:lnTo>
                    <a:pt x="268643" y="117944"/>
                  </a:lnTo>
                  <a:lnTo>
                    <a:pt x="285407" y="160134"/>
                  </a:lnTo>
                  <a:lnTo>
                    <a:pt x="289077" y="169316"/>
                  </a:lnTo>
                  <a:lnTo>
                    <a:pt x="290029" y="173113"/>
                  </a:lnTo>
                  <a:lnTo>
                    <a:pt x="290118" y="181889"/>
                  </a:lnTo>
                  <a:lnTo>
                    <a:pt x="277304" y="182689"/>
                  </a:lnTo>
                  <a:lnTo>
                    <a:pt x="269684" y="182689"/>
                  </a:lnTo>
                  <a:lnTo>
                    <a:pt x="268084" y="183972"/>
                  </a:lnTo>
                  <a:lnTo>
                    <a:pt x="268185" y="190779"/>
                  </a:lnTo>
                  <a:lnTo>
                    <a:pt x="268401" y="191338"/>
                  </a:lnTo>
                  <a:lnTo>
                    <a:pt x="272313" y="191338"/>
                  </a:lnTo>
                  <a:lnTo>
                    <a:pt x="280162" y="190779"/>
                  </a:lnTo>
                  <a:lnTo>
                    <a:pt x="288010" y="190360"/>
                  </a:lnTo>
                  <a:lnTo>
                    <a:pt x="295871" y="190093"/>
                  </a:lnTo>
                  <a:lnTo>
                    <a:pt x="303733" y="189992"/>
                  </a:lnTo>
                  <a:lnTo>
                    <a:pt x="312331" y="190207"/>
                  </a:lnTo>
                  <a:lnTo>
                    <a:pt x="329717" y="191122"/>
                  </a:lnTo>
                  <a:lnTo>
                    <a:pt x="334911" y="191338"/>
                  </a:lnTo>
                  <a:lnTo>
                    <a:pt x="339902" y="191338"/>
                  </a:lnTo>
                  <a:lnTo>
                    <a:pt x="339902" y="189992"/>
                  </a:lnTo>
                  <a:lnTo>
                    <a:pt x="339902" y="185572"/>
                  </a:lnTo>
                  <a:close/>
                </a:path>
                <a:path w="559435" h="198754">
                  <a:moveTo>
                    <a:pt x="559104" y="7340"/>
                  </a:moveTo>
                  <a:lnTo>
                    <a:pt x="558863" y="6337"/>
                  </a:lnTo>
                  <a:lnTo>
                    <a:pt x="551129" y="6540"/>
                  </a:lnTo>
                  <a:lnTo>
                    <a:pt x="534708" y="7429"/>
                  </a:lnTo>
                  <a:lnTo>
                    <a:pt x="525805" y="7620"/>
                  </a:lnTo>
                  <a:lnTo>
                    <a:pt x="516166" y="7429"/>
                  </a:lnTo>
                  <a:lnTo>
                    <a:pt x="499237" y="6540"/>
                  </a:lnTo>
                  <a:lnTo>
                    <a:pt x="492048" y="6337"/>
                  </a:lnTo>
                  <a:lnTo>
                    <a:pt x="491197" y="8940"/>
                  </a:lnTo>
                  <a:lnTo>
                    <a:pt x="491197" y="12331"/>
                  </a:lnTo>
                  <a:lnTo>
                    <a:pt x="491731" y="14947"/>
                  </a:lnTo>
                  <a:lnTo>
                    <a:pt x="512445" y="15735"/>
                  </a:lnTo>
                  <a:lnTo>
                    <a:pt x="518718" y="18389"/>
                  </a:lnTo>
                  <a:lnTo>
                    <a:pt x="518718" y="150977"/>
                  </a:lnTo>
                  <a:lnTo>
                    <a:pt x="517664" y="150977"/>
                  </a:lnTo>
                  <a:lnTo>
                    <a:pt x="504736" y="137693"/>
                  </a:lnTo>
                  <a:lnTo>
                    <a:pt x="493776" y="125806"/>
                  </a:lnTo>
                  <a:lnTo>
                    <a:pt x="484073" y="114693"/>
                  </a:lnTo>
                  <a:lnTo>
                    <a:pt x="395541" y="7912"/>
                  </a:lnTo>
                  <a:lnTo>
                    <a:pt x="389661" y="7429"/>
                  </a:lnTo>
                  <a:lnTo>
                    <a:pt x="369697" y="6502"/>
                  </a:lnTo>
                  <a:lnTo>
                    <a:pt x="353123" y="6337"/>
                  </a:lnTo>
                  <a:lnTo>
                    <a:pt x="346824" y="6845"/>
                  </a:lnTo>
                  <a:lnTo>
                    <a:pt x="337375" y="6845"/>
                  </a:lnTo>
                  <a:lnTo>
                    <a:pt x="337375" y="12331"/>
                  </a:lnTo>
                  <a:lnTo>
                    <a:pt x="337680" y="14947"/>
                  </a:lnTo>
                  <a:lnTo>
                    <a:pt x="357035" y="16027"/>
                  </a:lnTo>
                  <a:lnTo>
                    <a:pt x="368617" y="25412"/>
                  </a:lnTo>
                  <a:lnTo>
                    <a:pt x="371957" y="31991"/>
                  </a:lnTo>
                  <a:lnTo>
                    <a:pt x="372287" y="33299"/>
                  </a:lnTo>
                  <a:lnTo>
                    <a:pt x="372287" y="38557"/>
                  </a:lnTo>
                  <a:lnTo>
                    <a:pt x="372287" y="166700"/>
                  </a:lnTo>
                  <a:lnTo>
                    <a:pt x="370141" y="174840"/>
                  </a:lnTo>
                  <a:lnTo>
                    <a:pt x="364604" y="179705"/>
                  </a:lnTo>
                  <a:lnTo>
                    <a:pt x="356984" y="182067"/>
                  </a:lnTo>
                  <a:lnTo>
                    <a:pt x="348627" y="182689"/>
                  </a:lnTo>
                  <a:lnTo>
                    <a:pt x="345528" y="182689"/>
                  </a:lnTo>
                  <a:lnTo>
                    <a:pt x="345224" y="183718"/>
                  </a:lnTo>
                  <a:lnTo>
                    <a:pt x="345224" y="189471"/>
                  </a:lnTo>
                  <a:lnTo>
                    <a:pt x="345528" y="191338"/>
                  </a:lnTo>
                  <a:lnTo>
                    <a:pt x="355168" y="191122"/>
                  </a:lnTo>
                  <a:lnTo>
                    <a:pt x="369252" y="190207"/>
                  </a:lnTo>
                  <a:lnTo>
                    <a:pt x="377748" y="189992"/>
                  </a:lnTo>
                  <a:lnTo>
                    <a:pt x="386816" y="190207"/>
                  </a:lnTo>
                  <a:lnTo>
                    <a:pt x="411302" y="191338"/>
                  </a:lnTo>
                  <a:lnTo>
                    <a:pt x="411543" y="189217"/>
                  </a:lnTo>
                  <a:lnTo>
                    <a:pt x="411543" y="185026"/>
                  </a:lnTo>
                  <a:lnTo>
                    <a:pt x="410806" y="182689"/>
                  </a:lnTo>
                  <a:lnTo>
                    <a:pt x="396189" y="181457"/>
                  </a:lnTo>
                  <a:lnTo>
                    <a:pt x="388429" y="177850"/>
                  </a:lnTo>
                  <a:lnTo>
                    <a:pt x="384898" y="170180"/>
                  </a:lnTo>
                  <a:lnTo>
                    <a:pt x="384060" y="156730"/>
                  </a:lnTo>
                  <a:lnTo>
                    <a:pt x="384060" y="36461"/>
                  </a:lnTo>
                  <a:lnTo>
                    <a:pt x="525526" y="198132"/>
                  </a:lnTo>
                  <a:lnTo>
                    <a:pt x="531850" y="198132"/>
                  </a:lnTo>
                  <a:lnTo>
                    <a:pt x="531850" y="46418"/>
                  </a:lnTo>
                  <a:lnTo>
                    <a:pt x="532130" y="32105"/>
                  </a:lnTo>
                  <a:lnTo>
                    <a:pt x="534111" y="22339"/>
                  </a:lnTo>
                  <a:lnTo>
                    <a:pt x="539470" y="16738"/>
                  </a:lnTo>
                  <a:lnTo>
                    <a:pt x="549910" y="14947"/>
                  </a:lnTo>
                  <a:lnTo>
                    <a:pt x="558596" y="14947"/>
                  </a:lnTo>
                  <a:lnTo>
                    <a:pt x="559104" y="14706"/>
                  </a:lnTo>
                  <a:lnTo>
                    <a:pt x="559104" y="7340"/>
                  </a:lnTo>
                  <a:close/>
                </a:path>
              </a:pathLst>
            </a:custGeom>
            <a:solidFill>
              <a:srgbClr val="FFFFFF"/>
            </a:solidFill>
          </p:spPr>
          <p:txBody>
            <a:bodyPr wrap="square" lIns="0" tIns="0" rIns="0" bIns="0" rtlCol="0"/>
            <a:lstStyle/>
            <a:p>
              <a:pPr defTabSz="486369"/>
              <a:endParaRPr sz="957">
                <a:solidFill>
                  <a:prstClr val="black"/>
                </a:solidFill>
                <a:latin typeface="Utopia Std" panose="02040603060506020204" pitchFamily="18" charset="77"/>
              </a:endParaRPr>
            </a:p>
          </p:txBody>
        </p:sp>
        <p:pic>
          <p:nvPicPr>
            <p:cNvPr id="6" name="object 6"/>
            <p:cNvPicPr/>
            <p:nvPr/>
          </p:nvPicPr>
          <p:blipFill>
            <a:blip r:embed="rId4" cstate="print"/>
            <a:stretch>
              <a:fillRect/>
            </a:stretch>
          </p:blipFill>
          <p:spPr>
            <a:xfrm>
              <a:off x="2313942" y="3005278"/>
              <a:ext cx="1776014" cy="259833"/>
            </a:xfrm>
            <a:prstGeom prst="rect">
              <a:avLst/>
            </a:prstGeom>
          </p:spPr>
        </p:pic>
        <p:sp>
          <p:nvSpPr>
            <p:cNvPr id="7" name="object 7"/>
            <p:cNvSpPr/>
            <p:nvPr/>
          </p:nvSpPr>
          <p:spPr>
            <a:xfrm>
              <a:off x="1054896" y="2628012"/>
              <a:ext cx="505459" cy="505459"/>
            </a:xfrm>
            <a:custGeom>
              <a:avLst/>
              <a:gdLst/>
              <a:ahLst/>
              <a:cxnLst/>
              <a:rect l="l" t="t" r="r" b="b"/>
              <a:pathLst>
                <a:path w="505459" h="505460">
                  <a:moveTo>
                    <a:pt x="505374" y="0"/>
                  </a:moveTo>
                  <a:lnTo>
                    <a:pt x="0" y="0"/>
                  </a:lnTo>
                  <a:lnTo>
                    <a:pt x="0" y="505374"/>
                  </a:lnTo>
                  <a:lnTo>
                    <a:pt x="505374" y="505374"/>
                  </a:lnTo>
                  <a:lnTo>
                    <a:pt x="505374" y="479827"/>
                  </a:lnTo>
                  <a:lnTo>
                    <a:pt x="290829" y="479817"/>
                  </a:lnTo>
                  <a:lnTo>
                    <a:pt x="214474" y="479817"/>
                  </a:lnTo>
                  <a:lnTo>
                    <a:pt x="193344" y="458688"/>
                  </a:lnTo>
                  <a:lnTo>
                    <a:pt x="231522" y="420510"/>
                  </a:lnTo>
                  <a:lnTo>
                    <a:pt x="193344" y="382333"/>
                  </a:lnTo>
                  <a:lnTo>
                    <a:pt x="214474" y="361203"/>
                  </a:lnTo>
                  <a:lnTo>
                    <a:pt x="505374" y="361203"/>
                  </a:lnTo>
                  <a:lnTo>
                    <a:pt x="505374" y="349953"/>
                  </a:lnTo>
                  <a:lnTo>
                    <a:pt x="326732" y="349953"/>
                  </a:lnTo>
                  <a:lnTo>
                    <a:pt x="326735" y="348017"/>
                  </a:lnTo>
                  <a:lnTo>
                    <a:pt x="230816" y="348017"/>
                  </a:lnTo>
                  <a:lnTo>
                    <a:pt x="217014" y="347603"/>
                  </a:lnTo>
                  <a:lnTo>
                    <a:pt x="175514" y="336926"/>
                  </a:lnTo>
                  <a:lnTo>
                    <a:pt x="144881" y="309938"/>
                  </a:lnTo>
                  <a:lnTo>
                    <a:pt x="138374" y="278070"/>
                  </a:lnTo>
                  <a:lnTo>
                    <a:pt x="138442" y="257373"/>
                  </a:lnTo>
                  <a:lnTo>
                    <a:pt x="138637" y="238497"/>
                  </a:lnTo>
                  <a:lnTo>
                    <a:pt x="138722" y="224800"/>
                  </a:lnTo>
                  <a:lnTo>
                    <a:pt x="135123" y="144576"/>
                  </a:lnTo>
                  <a:lnTo>
                    <a:pt x="168626" y="144576"/>
                  </a:lnTo>
                  <a:lnTo>
                    <a:pt x="175088" y="142891"/>
                  </a:lnTo>
                  <a:lnTo>
                    <a:pt x="213519" y="142891"/>
                  </a:lnTo>
                  <a:lnTo>
                    <a:pt x="193385" y="122766"/>
                  </a:lnTo>
                  <a:lnTo>
                    <a:pt x="231562" y="84579"/>
                  </a:lnTo>
                  <a:lnTo>
                    <a:pt x="193385" y="46412"/>
                  </a:lnTo>
                  <a:lnTo>
                    <a:pt x="214514" y="25272"/>
                  </a:lnTo>
                  <a:lnTo>
                    <a:pt x="505374" y="25272"/>
                  </a:lnTo>
                  <a:lnTo>
                    <a:pt x="505374" y="0"/>
                  </a:lnTo>
                  <a:close/>
                </a:path>
                <a:path w="505459" h="505460">
                  <a:moveTo>
                    <a:pt x="505374" y="361203"/>
                  </a:moveTo>
                  <a:lnTo>
                    <a:pt x="290829" y="361203"/>
                  </a:lnTo>
                  <a:lnTo>
                    <a:pt x="311968" y="382333"/>
                  </a:lnTo>
                  <a:lnTo>
                    <a:pt x="273781" y="420510"/>
                  </a:lnTo>
                  <a:lnTo>
                    <a:pt x="311968" y="458688"/>
                  </a:lnTo>
                  <a:lnTo>
                    <a:pt x="290839" y="479827"/>
                  </a:lnTo>
                  <a:lnTo>
                    <a:pt x="505374" y="479827"/>
                  </a:lnTo>
                  <a:lnTo>
                    <a:pt x="505374" y="361203"/>
                  </a:lnTo>
                  <a:close/>
                </a:path>
                <a:path w="505459" h="505460">
                  <a:moveTo>
                    <a:pt x="252651" y="441640"/>
                  </a:moveTo>
                  <a:lnTo>
                    <a:pt x="214474" y="479817"/>
                  </a:lnTo>
                  <a:lnTo>
                    <a:pt x="290829" y="479817"/>
                  </a:lnTo>
                  <a:lnTo>
                    <a:pt x="252651" y="441640"/>
                  </a:lnTo>
                  <a:close/>
                </a:path>
                <a:path w="505459" h="505460">
                  <a:moveTo>
                    <a:pt x="290829" y="361203"/>
                  </a:moveTo>
                  <a:lnTo>
                    <a:pt x="214474" y="361203"/>
                  </a:lnTo>
                  <a:lnTo>
                    <a:pt x="252651" y="399381"/>
                  </a:lnTo>
                  <a:lnTo>
                    <a:pt x="290829" y="361203"/>
                  </a:lnTo>
                  <a:close/>
                </a:path>
                <a:path w="505459" h="505460">
                  <a:moveTo>
                    <a:pt x="505374" y="143236"/>
                  </a:moveTo>
                  <a:lnTo>
                    <a:pt x="367610" y="143236"/>
                  </a:lnTo>
                  <a:lnTo>
                    <a:pt x="365889" y="163361"/>
                  </a:lnTo>
                  <a:lnTo>
                    <a:pt x="364998" y="179996"/>
                  </a:lnTo>
                  <a:lnTo>
                    <a:pt x="364657" y="201746"/>
                  </a:lnTo>
                  <a:lnTo>
                    <a:pt x="364564" y="238528"/>
                  </a:lnTo>
                  <a:lnTo>
                    <a:pt x="365433" y="280163"/>
                  </a:lnTo>
                  <a:lnTo>
                    <a:pt x="367393" y="311154"/>
                  </a:lnTo>
                  <a:lnTo>
                    <a:pt x="369388" y="330674"/>
                  </a:lnTo>
                  <a:lnTo>
                    <a:pt x="370260" y="337159"/>
                  </a:lnTo>
                  <a:lnTo>
                    <a:pt x="326732" y="349953"/>
                  </a:lnTo>
                  <a:lnTo>
                    <a:pt x="505374" y="349953"/>
                  </a:lnTo>
                  <a:lnTo>
                    <a:pt x="505374" y="143236"/>
                  </a:lnTo>
                  <a:close/>
                </a:path>
                <a:path w="505459" h="505460">
                  <a:moveTo>
                    <a:pt x="326803" y="303937"/>
                  </a:moveTo>
                  <a:lnTo>
                    <a:pt x="306069" y="323391"/>
                  </a:lnTo>
                  <a:lnTo>
                    <a:pt x="298657" y="330674"/>
                  </a:lnTo>
                  <a:lnTo>
                    <a:pt x="292079" y="335127"/>
                  </a:lnTo>
                  <a:lnTo>
                    <a:pt x="282640" y="338573"/>
                  </a:lnTo>
                  <a:lnTo>
                    <a:pt x="266643" y="342835"/>
                  </a:lnTo>
                  <a:lnTo>
                    <a:pt x="247413" y="346648"/>
                  </a:lnTo>
                  <a:lnTo>
                    <a:pt x="230816" y="348017"/>
                  </a:lnTo>
                  <a:lnTo>
                    <a:pt x="326735" y="348017"/>
                  </a:lnTo>
                  <a:lnTo>
                    <a:pt x="326803" y="303937"/>
                  </a:lnTo>
                  <a:close/>
                </a:path>
                <a:path w="505459" h="505460">
                  <a:moveTo>
                    <a:pt x="213519" y="142891"/>
                  </a:moveTo>
                  <a:lnTo>
                    <a:pt x="175088" y="142891"/>
                  </a:lnTo>
                  <a:lnTo>
                    <a:pt x="175269" y="143886"/>
                  </a:lnTo>
                  <a:lnTo>
                    <a:pt x="175337" y="144576"/>
                  </a:lnTo>
                  <a:lnTo>
                    <a:pt x="175605" y="162972"/>
                  </a:lnTo>
                  <a:lnTo>
                    <a:pt x="175820" y="201746"/>
                  </a:lnTo>
                  <a:lnTo>
                    <a:pt x="176012" y="257373"/>
                  </a:lnTo>
                  <a:lnTo>
                    <a:pt x="176807" y="271208"/>
                  </a:lnTo>
                  <a:lnTo>
                    <a:pt x="195988" y="305488"/>
                  </a:lnTo>
                  <a:lnTo>
                    <a:pt x="238528" y="315867"/>
                  </a:lnTo>
                  <a:lnTo>
                    <a:pt x="245564" y="316690"/>
                  </a:lnTo>
                  <a:lnTo>
                    <a:pt x="291674" y="309817"/>
                  </a:lnTo>
                  <a:lnTo>
                    <a:pt x="321810" y="285854"/>
                  </a:lnTo>
                  <a:lnTo>
                    <a:pt x="322385" y="284107"/>
                  </a:lnTo>
                  <a:lnTo>
                    <a:pt x="214514" y="284107"/>
                  </a:lnTo>
                  <a:lnTo>
                    <a:pt x="193385" y="262977"/>
                  </a:lnTo>
                  <a:lnTo>
                    <a:pt x="231562" y="224800"/>
                  </a:lnTo>
                  <a:lnTo>
                    <a:pt x="193385" y="186622"/>
                  </a:lnTo>
                  <a:lnTo>
                    <a:pt x="214514" y="165483"/>
                  </a:lnTo>
                  <a:lnTo>
                    <a:pt x="325700" y="165483"/>
                  </a:lnTo>
                  <a:lnTo>
                    <a:pt x="324615" y="153237"/>
                  </a:lnTo>
                  <a:lnTo>
                    <a:pt x="323675" y="145257"/>
                  </a:lnTo>
                  <a:lnTo>
                    <a:pt x="353260" y="143896"/>
                  </a:lnTo>
                  <a:lnTo>
                    <a:pt x="290869" y="143886"/>
                  </a:lnTo>
                  <a:lnTo>
                    <a:pt x="214514" y="143886"/>
                  </a:lnTo>
                  <a:lnTo>
                    <a:pt x="213519" y="142891"/>
                  </a:lnTo>
                  <a:close/>
                </a:path>
                <a:path w="505459" h="505460">
                  <a:moveTo>
                    <a:pt x="252692" y="245929"/>
                  </a:moveTo>
                  <a:lnTo>
                    <a:pt x="214514" y="284107"/>
                  </a:lnTo>
                  <a:lnTo>
                    <a:pt x="290879" y="284107"/>
                  </a:lnTo>
                  <a:lnTo>
                    <a:pt x="252692" y="245929"/>
                  </a:lnTo>
                  <a:close/>
                </a:path>
                <a:path w="505459" h="505460">
                  <a:moveTo>
                    <a:pt x="325700" y="165483"/>
                  </a:moveTo>
                  <a:lnTo>
                    <a:pt x="290869" y="165483"/>
                  </a:lnTo>
                  <a:lnTo>
                    <a:pt x="311999" y="186612"/>
                  </a:lnTo>
                  <a:lnTo>
                    <a:pt x="273821" y="224800"/>
                  </a:lnTo>
                  <a:lnTo>
                    <a:pt x="311999" y="262977"/>
                  </a:lnTo>
                  <a:lnTo>
                    <a:pt x="290879" y="284107"/>
                  </a:lnTo>
                  <a:lnTo>
                    <a:pt x="322385" y="284107"/>
                  </a:lnTo>
                  <a:lnTo>
                    <a:pt x="324187" y="278625"/>
                  </a:lnTo>
                  <a:lnTo>
                    <a:pt x="325717" y="264483"/>
                  </a:lnTo>
                  <a:lnTo>
                    <a:pt x="327300" y="238497"/>
                  </a:lnTo>
                  <a:lnTo>
                    <a:pt x="327852" y="204164"/>
                  </a:lnTo>
                  <a:lnTo>
                    <a:pt x="326482" y="174309"/>
                  </a:lnTo>
                  <a:lnTo>
                    <a:pt x="325700" y="165483"/>
                  </a:lnTo>
                  <a:close/>
                </a:path>
                <a:path w="505459" h="505460">
                  <a:moveTo>
                    <a:pt x="290869" y="165483"/>
                  </a:moveTo>
                  <a:lnTo>
                    <a:pt x="214514" y="165483"/>
                  </a:lnTo>
                  <a:lnTo>
                    <a:pt x="252692" y="203660"/>
                  </a:lnTo>
                  <a:lnTo>
                    <a:pt x="290869" y="165483"/>
                  </a:lnTo>
                  <a:close/>
                </a:path>
                <a:path w="505459" h="505460">
                  <a:moveTo>
                    <a:pt x="168626" y="144576"/>
                  </a:moveTo>
                  <a:lnTo>
                    <a:pt x="135123" y="144576"/>
                  </a:lnTo>
                  <a:lnTo>
                    <a:pt x="147440" y="145115"/>
                  </a:lnTo>
                  <a:lnTo>
                    <a:pt x="166173" y="145216"/>
                  </a:lnTo>
                  <a:lnTo>
                    <a:pt x="168626" y="144576"/>
                  </a:lnTo>
                  <a:close/>
                </a:path>
                <a:path w="505459" h="505460">
                  <a:moveTo>
                    <a:pt x="505374" y="25272"/>
                  </a:moveTo>
                  <a:lnTo>
                    <a:pt x="290869" y="25272"/>
                  </a:lnTo>
                  <a:lnTo>
                    <a:pt x="311999" y="46401"/>
                  </a:lnTo>
                  <a:lnTo>
                    <a:pt x="273821" y="84579"/>
                  </a:lnTo>
                  <a:lnTo>
                    <a:pt x="311999" y="122766"/>
                  </a:lnTo>
                  <a:lnTo>
                    <a:pt x="290879" y="143896"/>
                  </a:lnTo>
                  <a:lnTo>
                    <a:pt x="353260" y="143896"/>
                  </a:lnTo>
                  <a:lnTo>
                    <a:pt x="367610" y="143236"/>
                  </a:lnTo>
                  <a:lnTo>
                    <a:pt x="505374" y="143236"/>
                  </a:lnTo>
                  <a:lnTo>
                    <a:pt x="505374" y="25272"/>
                  </a:lnTo>
                  <a:close/>
                </a:path>
                <a:path w="505459" h="505460">
                  <a:moveTo>
                    <a:pt x="252692" y="105708"/>
                  </a:moveTo>
                  <a:lnTo>
                    <a:pt x="214514" y="143886"/>
                  </a:lnTo>
                  <a:lnTo>
                    <a:pt x="290869" y="143886"/>
                  </a:lnTo>
                  <a:lnTo>
                    <a:pt x="252692" y="105708"/>
                  </a:lnTo>
                  <a:close/>
                </a:path>
                <a:path w="505459" h="505460">
                  <a:moveTo>
                    <a:pt x="290869" y="25272"/>
                  </a:moveTo>
                  <a:lnTo>
                    <a:pt x="214514" y="25272"/>
                  </a:lnTo>
                  <a:lnTo>
                    <a:pt x="252692" y="63449"/>
                  </a:lnTo>
                  <a:lnTo>
                    <a:pt x="290869" y="25272"/>
                  </a:lnTo>
                  <a:close/>
                </a:path>
              </a:pathLst>
            </a:custGeom>
            <a:solidFill>
              <a:srgbClr val="FFFFFF"/>
            </a:solidFill>
          </p:spPr>
          <p:txBody>
            <a:bodyPr wrap="square" lIns="0" tIns="0" rIns="0" bIns="0" rtlCol="0"/>
            <a:lstStyle/>
            <a:p>
              <a:pPr defTabSz="486369"/>
              <a:endParaRPr sz="957">
                <a:solidFill>
                  <a:prstClr val="black"/>
                </a:solidFill>
                <a:latin typeface="Utopia Std" panose="02040603060506020204" pitchFamily="18" charset="77"/>
              </a:endParaRPr>
            </a:p>
          </p:txBody>
        </p:sp>
      </p:grpSp>
      <p:sp>
        <p:nvSpPr>
          <p:cNvPr id="8" name="object 8"/>
          <p:cNvSpPr txBox="1"/>
          <p:nvPr/>
        </p:nvSpPr>
        <p:spPr>
          <a:xfrm>
            <a:off x="428060" y="2123162"/>
            <a:ext cx="4689762" cy="3311999"/>
          </a:xfrm>
          <a:prstGeom prst="rect">
            <a:avLst/>
          </a:prstGeom>
          <a:ln w="5076">
            <a:solidFill>
              <a:srgbClr val="000000"/>
            </a:solidFill>
          </a:ln>
        </p:spPr>
        <p:txBody>
          <a:bodyPr vert="horz" wrap="square" lIns="0" tIns="0" rIns="0" bIns="0" rtlCol="0">
            <a:spAutoFit/>
          </a:bodyPr>
          <a:lstStyle/>
          <a:p>
            <a:pPr defTabSz="486369"/>
            <a:endParaRPr sz="2128" dirty="0">
              <a:solidFill>
                <a:prstClr val="black"/>
              </a:solidFill>
              <a:latin typeface="Utopia Std" panose="02040603060506020204" pitchFamily="18" charset="77"/>
              <a:cs typeface="Times New Roman"/>
            </a:endParaRPr>
          </a:p>
          <a:p>
            <a:pPr defTabSz="486369">
              <a:spcBef>
                <a:spcPts val="8"/>
              </a:spcBef>
            </a:pPr>
            <a:endParaRPr sz="2128" dirty="0">
              <a:solidFill>
                <a:prstClr val="black"/>
              </a:solidFill>
              <a:latin typeface="Utopia Std" panose="02040603060506020204" pitchFamily="18" charset="77"/>
              <a:cs typeface="Times New Roman"/>
            </a:endParaRPr>
          </a:p>
          <a:p>
            <a:pPr marL="3210376" marR="394500" defTabSz="486369">
              <a:lnSpc>
                <a:spcPts val="1862"/>
              </a:lnSpc>
            </a:pPr>
            <a:r>
              <a:rPr kumimoji="0" lang="nl-NL" sz="1860" b="0" i="0" u="none" strike="noStrike" kern="1200" cap="none" spc="0" normalizeH="0" baseline="0" noProof="0" dirty="0">
                <a:ln>
                  <a:noFill/>
                </a:ln>
                <a:solidFill>
                  <a:prstClr val="black"/>
                </a:solidFill>
                <a:effectLst/>
                <a:uLnTx/>
                <a:uFillTx/>
                <a:latin typeface="Utopia Std" panose="02040603060506020204" pitchFamily="18" charset="77"/>
                <a:ea typeface="+mn-ea"/>
                <a:cs typeface="Times New Roman"/>
              </a:rPr>
              <a:t>‘</a:t>
            </a:r>
            <a:r>
              <a:rPr sz="1862" dirty="0">
                <a:solidFill>
                  <a:prstClr val="black"/>
                </a:solidFill>
                <a:latin typeface="Utopia Std" panose="02040603060506020204" pitchFamily="18" charset="77"/>
                <a:cs typeface="Times New Roman"/>
              </a:rPr>
              <a:t>Je kunt  bij de UvA  autonoom</a:t>
            </a:r>
          </a:p>
          <a:p>
            <a:pPr marL="3210376" defTabSz="486369">
              <a:lnSpc>
                <a:spcPts val="1859"/>
              </a:lnSpc>
            </a:pPr>
            <a:r>
              <a:rPr sz="1862" dirty="0">
                <a:solidFill>
                  <a:prstClr val="black"/>
                </a:solidFill>
                <a:latin typeface="Utopia Std" panose="02040603060506020204" pitchFamily="18" charset="77"/>
                <a:cs typeface="Times New Roman"/>
              </a:rPr>
              <a:t>en vrij </a:t>
            </a:r>
            <a:r>
              <a:rPr sz="1862" dirty="0" err="1">
                <a:solidFill>
                  <a:prstClr val="black"/>
                </a:solidFill>
                <a:latin typeface="Utopia Std" panose="02040603060506020204" pitchFamily="18" charset="77"/>
                <a:cs typeface="Times New Roman"/>
              </a:rPr>
              <a:t>zijn</a:t>
            </a:r>
            <a:r>
              <a:rPr sz="1862" dirty="0">
                <a:solidFill>
                  <a:prstClr val="black"/>
                </a:solidFill>
                <a:latin typeface="Utopia Std" panose="02040603060506020204" pitchFamily="18" charset="77"/>
                <a:cs typeface="Times New Roman"/>
              </a:rPr>
              <a:t>.</a:t>
            </a:r>
            <a:r>
              <a:rPr lang="nl-NL" sz="1860" dirty="0">
                <a:solidFill>
                  <a:prstClr val="black"/>
                </a:solidFill>
                <a:latin typeface="Utopia Std" panose="02040603060506020204" pitchFamily="18" charset="77"/>
                <a:cs typeface="Times New Roman"/>
              </a:rPr>
              <a:t>’</a:t>
            </a:r>
            <a:endParaRPr sz="1860" dirty="0">
              <a:solidFill>
                <a:prstClr val="black"/>
              </a:solidFill>
              <a:latin typeface="Utopia Std" panose="02040603060506020204" pitchFamily="18" charset="77"/>
              <a:cs typeface="Times New Roman"/>
            </a:endParaRPr>
          </a:p>
          <a:p>
            <a:pPr defTabSz="486369"/>
            <a:endParaRPr sz="2128" dirty="0">
              <a:solidFill>
                <a:prstClr val="black"/>
              </a:solidFill>
              <a:latin typeface="Utopia Std" panose="02040603060506020204" pitchFamily="18" charset="77"/>
              <a:cs typeface="Times New Roman"/>
            </a:endParaRPr>
          </a:p>
          <a:p>
            <a:pPr marL="3210376" defTabSz="486369">
              <a:spcBef>
                <a:spcPts val="1572"/>
              </a:spcBef>
            </a:pPr>
            <a:r>
              <a:rPr sz="558" b="1" dirty="0">
                <a:solidFill>
                  <a:prstClr val="black"/>
                </a:solidFill>
                <a:latin typeface="Utopia Std" panose="02040603060506020204" pitchFamily="18" charset="77"/>
                <a:cs typeface="Times New Roman"/>
              </a:rPr>
              <a:t>Anniek de Ruijter</a:t>
            </a:r>
            <a:endParaRPr sz="558" dirty="0">
              <a:solidFill>
                <a:prstClr val="black"/>
              </a:solidFill>
              <a:latin typeface="Utopia Std" panose="02040603060506020204" pitchFamily="18" charset="77"/>
              <a:cs typeface="Times New Roman"/>
            </a:endParaRPr>
          </a:p>
          <a:p>
            <a:pPr defTabSz="486369">
              <a:spcBef>
                <a:spcPts val="11"/>
              </a:spcBef>
            </a:pPr>
            <a:endParaRPr sz="638" dirty="0">
              <a:solidFill>
                <a:prstClr val="black"/>
              </a:solidFill>
              <a:latin typeface="Utopia Std" panose="02040603060506020204" pitchFamily="18" charset="77"/>
              <a:cs typeface="Times New Roman"/>
            </a:endParaRPr>
          </a:p>
          <a:p>
            <a:pPr marL="3210376" marR="770423" defTabSz="486369">
              <a:lnSpc>
                <a:spcPct val="111000"/>
              </a:lnSpc>
            </a:pPr>
            <a:r>
              <a:rPr sz="558" dirty="0">
                <a:solidFill>
                  <a:prstClr val="black"/>
                </a:solidFill>
                <a:latin typeface="Utopia Std" panose="02040603060506020204" pitchFamily="18" charset="77"/>
                <a:cs typeface="Times New Roman"/>
              </a:rPr>
              <a:t>Associate Professor  European Law en  directeur Amsterdam  Law Practice</a:t>
            </a:r>
          </a:p>
          <a:p>
            <a:pPr defTabSz="486369"/>
            <a:endParaRPr sz="638" dirty="0">
              <a:solidFill>
                <a:prstClr val="black"/>
              </a:solidFill>
              <a:latin typeface="Utopia Std" panose="02040603060506020204" pitchFamily="18" charset="77"/>
              <a:cs typeface="Times New Roman"/>
            </a:endParaRPr>
          </a:p>
          <a:p>
            <a:pPr defTabSz="486369"/>
            <a:endParaRPr sz="638" dirty="0">
              <a:solidFill>
                <a:prstClr val="black"/>
              </a:solidFill>
              <a:latin typeface="Utopia Std" panose="02040603060506020204" pitchFamily="18" charset="77"/>
              <a:cs typeface="Times New Roman"/>
            </a:endParaRPr>
          </a:p>
          <a:p>
            <a:pPr defTabSz="486369"/>
            <a:endParaRPr sz="638" dirty="0">
              <a:solidFill>
                <a:prstClr val="black"/>
              </a:solidFill>
              <a:latin typeface="Utopia Std" panose="02040603060506020204" pitchFamily="18" charset="77"/>
              <a:cs typeface="Times New Roman"/>
            </a:endParaRPr>
          </a:p>
          <a:p>
            <a:pPr defTabSz="486369">
              <a:spcBef>
                <a:spcPts val="21"/>
              </a:spcBef>
            </a:pPr>
            <a:endParaRPr sz="532" dirty="0">
              <a:solidFill>
                <a:prstClr val="black"/>
              </a:solidFill>
              <a:latin typeface="Utopia Std" panose="02040603060506020204" pitchFamily="18" charset="77"/>
              <a:cs typeface="Times New Roman"/>
            </a:endParaRPr>
          </a:p>
          <a:p>
            <a:pPr marL="3210376" defTabSz="486369"/>
            <a:r>
              <a:rPr sz="851" b="1" dirty="0">
                <a:solidFill>
                  <a:prstClr val="black"/>
                </a:solidFill>
                <a:latin typeface="Utopia Std" panose="02040603060506020204" pitchFamily="18" charset="77"/>
                <a:cs typeface="Trebuchet MS"/>
              </a:rPr>
              <a:t>uva.nl/werkenbij</a:t>
            </a:r>
            <a:endParaRPr sz="851" dirty="0">
              <a:solidFill>
                <a:prstClr val="black"/>
              </a:solidFill>
              <a:latin typeface="Utopia Std" panose="02040603060506020204" pitchFamily="18" charset="77"/>
              <a:cs typeface="Trebuchet MS"/>
            </a:endParaRPr>
          </a:p>
        </p:txBody>
      </p:sp>
      <p:sp>
        <p:nvSpPr>
          <p:cNvPr id="9" name="object 9"/>
          <p:cNvSpPr/>
          <p:nvPr/>
        </p:nvSpPr>
        <p:spPr>
          <a:xfrm>
            <a:off x="3421760" y="2757754"/>
            <a:ext cx="1497279" cy="1000100"/>
          </a:xfrm>
          <a:custGeom>
            <a:avLst/>
            <a:gdLst/>
            <a:ahLst/>
            <a:cxnLst/>
            <a:rect l="l" t="t" r="r" b="b"/>
            <a:pathLst>
              <a:path w="2814954" h="1880235">
                <a:moveTo>
                  <a:pt x="224962" y="0"/>
                </a:moveTo>
                <a:lnTo>
                  <a:pt x="224962" y="1615212"/>
                </a:lnTo>
                <a:lnTo>
                  <a:pt x="0" y="1879824"/>
                </a:lnTo>
                <a:lnTo>
                  <a:pt x="2814482" y="1879824"/>
                </a:lnTo>
              </a:path>
            </a:pathLst>
          </a:custGeom>
          <a:ln w="44432">
            <a:solidFill>
              <a:srgbClr val="E31837"/>
            </a:solidFill>
          </a:ln>
        </p:spPr>
        <p:txBody>
          <a:bodyPr wrap="square" lIns="0" tIns="0" rIns="0" bIns="0" rtlCol="0"/>
          <a:lstStyle/>
          <a:p>
            <a:pPr defTabSz="486369"/>
            <a:endParaRPr sz="957">
              <a:solidFill>
                <a:prstClr val="black"/>
              </a:solidFill>
              <a:latin typeface="Utopia Std" panose="02040603060506020204" pitchFamily="18" charset="77"/>
            </a:endParaRPr>
          </a:p>
        </p:txBody>
      </p:sp>
      <p:grpSp>
        <p:nvGrpSpPr>
          <p:cNvPr id="10" name="object 10"/>
          <p:cNvGrpSpPr/>
          <p:nvPr/>
        </p:nvGrpSpPr>
        <p:grpSpPr>
          <a:xfrm>
            <a:off x="5575739" y="2123163"/>
            <a:ext cx="2813857" cy="3316440"/>
            <a:chOff x="10482653" y="2365613"/>
            <a:chExt cx="5290185" cy="6235065"/>
          </a:xfrm>
        </p:grpSpPr>
        <p:pic>
          <p:nvPicPr>
            <p:cNvPr id="11" name="object 11"/>
            <p:cNvPicPr/>
            <p:nvPr/>
          </p:nvPicPr>
          <p:blipFill>
            <a:blip r:embed="rId5" cstate="print"/>
            <a:stretch>
              <a:fillRect/>
            </a:stretch>
          </p:blipFill>
          <p:spPr>
            <a:xfrm>
              <a:off x="10482653" y="2365613"/>
              <a:ext cx="5290007" cy="6234646"/>
            </a:xfrm>
            <a:prstGeom prst="rect">
              <a:avLst/>
            </a:prstGeom>
          </p:spPr>
        </p:pic>
        <p:pic>
          <p:nvPicPr>
            <p:cNvPr id="12" name="object 12"/>
            <p:cNvPicPr/>
            <p:nvPr/>
          </p:nvPicPr>
          <p:blipFill>
            <a:blip r:embed="rId6" cstate="print"/>
            <a:stretch>
              <a:fillRect/>
            </a:stretch>
          </p:blipFill>
          <p:spPr>
            <a:xfrm>
              <a:off x="11367036" y="2635118"/>
              <a:ext cx="1993428" cy="253300"/>
            </a:xfrm>
            <a:prstGeom prst="rect">
              <a:avLst/>
            </a:prstGeom>
          </p:spPr>
        </p:pic>
        <p:sp>
          <p:nvSpPr>
            <p:cNvPr id="13" name="object 13"/>
            <p:cNvSpPr/>
            <p:nvPr/>
          </p:nvSpPr>
          <p:spPr>
            <a:xfrm>
              <a:off x="11367034" y="3068821"/>
              <a:ext cx="559435" cy="198755"/>
            </a:xfrm>
            <a:custGeom>
              <a:avLst/>
              <a:gdLst/>
              <a:ahLst/>
              <a:cxnLst/>
              <a:rect l="l" t="t" r="r" b="b"/>
              <a:pathLst>
                <a:path w="559434" h="198754">
                  <a:moveTo>
                    <a:pt x="185254" y="7099"/>
                  </a:moveTo>
                  <a:lnTo>
                    <a:pt x="183184" y="6045"/>
                  </a:lnTo>
                  <a:lnTo>
                    <a:pt x="163347" y="7378"/>
                  </a:lnTo>
                  <a:lnTo>
                    <a:pt x="155917" y="7620"/>
                  </a:lnTo>
                  <a:lnTo>
                    <a:pt x="148259" y="7378"/>
                  </a:lnTo>
                  <a:lnTo>
                    <a:pt x="132930" y="6286"/>
                  </a:lnTo>
                  <a:lnTo>
                    <a:pt x="125260" y="6045"/>
                  </a:lnTo>
                  <a:lnTo>
                    <a:pt x="125260" y="14173"/>
                  </a:lnTo>
                  <a:lnTo>
                    <a:pt x="126834" y="14960"/>
                  </a:lnTo>
                  <a:lnTo>
                    <a:pt x="148056" y="17081"/>
                  </a:lnTo>
                  <a:lnTo>
                    <a:pt x="149364" y="19431"/>
                  </a:lnTo>
                  <a:lnTo>
                    <a:pt x="149860" y="27012"/>
                  </a:lnTo>
                  <a:lnTo>
                    <a:pt x="146735" y="36690"/>
                  </a:lnTo>
                  <a:lnTo>
                    <a:pt x="105092" y="147281"/>
                  </a:lnTo>
                  <a:lnTo>
                    <a:pt x="104051" y="150418"/>
                  </a:lnTo>
                  <a:lnTo>
                    <a:pt x="103276" y="151472"/>
                  </a:lnTo>
                  <a:lnTo>
                    <a:pt x="101955" y="151472"/>
                  </a:lnTo>
                  <a:lnTo>
                    <a:pt x="82791" y="107734"/>
                  </a:lnTo>
                  <a:lnTo>
                    <a:pt x="52679" y="29108"/>
                  </a:lnTo>
                  <a:lnTo>
                    <a:pt x="50330" y="23342"/>
                  </a:lnTo>
                  <a:lnTo>
                    <a:pt x="50330" y="17297"/>
                  </a:lnTo>
                  <a:lnTo>
                    <a:pt x="55041" y="15735"/>
                  </a:lnTo>
                  <a:lnTo>
                    <a:pt x="71526" y="14439"/>
                  </a:lnTo>
                  <a:lnTo>
                    <a:pt x="72351" y="7099"/>
                  </a:lnTo>
                  <a:lnTo>
                    <a:pt x="71526" y="6337"/>
                  </a:lnTo>
                  <a:lnTo>
                    <a:pt x="62522" y="6540"/>
                  </a:lnTo>
                  <a:lnTo>
                    <a:pt x="44627" y="7416"/>
                  </a:lnTo>
                  <a:lnTo>
                    <a:pt x="35636" y="7620"/>
                  </a:lnTo>
                  <a:lnTo>
                    <a:pt x="11823" y="6540"/>
                  </a:lnTo>
                  <a:lnTo>
                    <a:pt x="2908" y="6337"/>
                  </a:lnTo>
                  <a:lnTo>
                    <a:pt x="0" y="6858"/>
                  </a:lnTo>
                  <a:lnTo>
                    <a:pt x="0" y="13665"/>
                  </a:lnTo>
                  <a:lnTo>
                    <a:pt x="1587" y="14960"/>
                  </a:lnTo>
                  <a:lnTo>
                    <a:pt x="8890" y="14960"/>
                  </a:lnTo>
                  <a:lnTo>
                    <a:pt x="19405" y="16802"/>
                  </a:lnTo>
                  <a:lnTo>
                    <a:pt x="22250" y="23863"/>
                  </a:lnTo>
                  <a:lnTo>
                    <a:pt x="92506" y="193154"/>
                  </a:lnTo>
                  <a:lnTo>
                    <a:pt x="93548" y="194983"/>
                  </a:lnTo>
                  <a:lnTo>
                    <a:pt x="97739" y="194983"/>
                  </a:lnTo>
                  <a:lnTo>
                    <a:pt x="98285" y="194741"/>
                  </a:lnTo>
                  <a:lnTo>
                    <a:pt x="99555" y="191033"/>
                  </a:lnTo>
                  <a:lnTo>
                    <a:pt x="112941" y="156997"/>
                  </a:lnTo>
                  <a:lnTo>
                    <a:pt x="136512" y="95808"/>
                  </a:lnTo>
                  <a:lnTo>
                    <a:pt x="167462" y="18389"/>
                  </a:lnTo>
                  <a:lnTo>
                    <a:pt x="182892" y="14960"/>
                  </a:lnTo>
                  <a:lnTo>
                    <a:pt x="185254" y="13131"/>
                  </a:lnTo>
                  <a:lnTo>
                    <a:pt x="185254" y="7099"/>
                  </a:lnTo>
                  <a:close/>
                </a:path>
                <a:path w="559434" h="198754">
                  <a:moveTo>
                    <a:pt x="339902" y="185572"/>
                  </a:moveTo>
                  <a:lnTo>
                    <a:pt x="339394" y="182384"/>
                  </a:lnTo>
                  <a:lnTo>
                    <a:pt x="336524" y="182384"/>
                  </a:lnTo>
                  <a:lnTo>
                    <a:pt x="326910" y="181356"/>
                  </a:lnTo>
                  <a:lnTo>
                    <a:pt x="320281" y="178269"/>
                  </a:lnTo>
                  <a:lnTo>
                    <a:pt x="315683" y="173113"/>
                  </a:lnTo>
                  <a:lnTo>
                    <a:pt x="312140" y="165900"/>
                  </a:lnTo>
                  <a:lnTo>
                    <a:pt x="293128" y="117944"/>
                  </a:lnTo>
                  <a:lnTo>
                    <a:pt x="289077" y="107746"/>
                  </a:lnTo>
                  <a:lnTo>
                    <a:pt x="263893" y="44221"/>
                  </a:lnTo>
                  <a:lnTo>
                    <a:pt x="263893" y="107746"/>
                  </a:lnTo>
                  <a:lnTo>
                    <a:pt x="209410" y="107746"/>
                  </a:lnTo>
                  <a:lnTo>
                    <a:pt x="234289" y="32804"/>
                  </a:lnTo>
                  <a:lnTo>
                    <a:pt x="234797" y="32804"/>
                  </a:lnTo>
                  <a:lnTo>
                    <a:pt x="263893" y="107746"/>
                  </a:lnTo>
                  <a:lnTo>
                    <a:pt x="263893" y="44221"/>
                  </a:lnTo>
                  <a:lnTo>
                    <a:pt x="259372" y="32804"/>
                  </a:lnTo>
                  <a:lnTo>
                    <a:pt x="246367" y="0"/>
                  </a:lnTo>
                  <a:lnTo>
                    <a:pt x="239788" y="2120"/>
                  </a:lnTo>
                  <a:lnTo>
                    <a:pt x="234289" y="8178"/>
                  </a:lnTo>
                  <a:lnTo>
                    <a:pt x="229031" y="12611"/>
                  </a:lnTo>
                  <a:lnTo>
                    <a:pt x="177203" y="163550"/>
                  </a:lnTo>
                  <a:lnTo>
                    <a:pt x="150456" y="182384"/>
                  </a:lnTo>
                  <a:lnTo>
                    <a:pt x="148094" y="182930"/>
                  </a:lnTo>
                  <a:lnTo>
                    <a:pt x="148094" y="191338"/>
                  </a:lnTo>
                  <a:lnTo>
                    <a:pt x="153352" y="191338"/>
                  </a:lnTo>
                  <a:lnTo>
                    <a:pt x="159727" y="191122"/>
                  </a:lnTo>
                  <a:lnTo>
                    <a:pt x="173342" y="190207"/>
                  </a:lnTo>
                  <a:lnTo>
                    <a:pt x="179247" y="189992"/>
                  </a:lnTo>
                  <a:lnTo>
                    <a:pt x="186436" y="190207"/>
                  </a:lnTo>
                  <a:lnTo>
                    <a:pt x="204939" y="191122"/>
                  </a:lnTo>
                  <a:lnTo>
                    <a:pt x="211531" y="191338"/>
                  </a:lnTo>
                  <a:lnTo>
                    <a:pt x="213347" y="191338"/>
                  </a:lnTo>
                  <a:lnTo>
                    <a:pt x="213474" y="190779"/>
                  </a:lnTo>
                  <a:lnTo>
                    <a:pt x="213588" y="189992"/>
                  </a:lnTo>
                  <a:lnTo>
                    <a:pt x="213499" y="183972"/>
                  </a:lnTo>
                  <a:lnTo>
                    <a:pt x="213080" y="182689"/>
                  </a:lnTo>
                  <a:lnTo>
                    <a:pt x="203644" y="182689"/>
                  </a:lnTo>
                  <a:lnTo>
                    <a:pt x="191325" y="180822"/>
                  </a:lnTo>
                  <a:lnTo>
                    <a:pt x="191325" y="168008"/>
                  </a:lnTo>
                  <a:lnTo>
                    <a:pt x="192366" y="161963"/>
                  </a:lnTo>
                  <a:lnTo>
                    <a:pt x="194462" y="155155"/>
                  </a:lnTo>
                  <a:lnTo>
                    <a:pt x="206006" y="117944"/>
                  </a:lnTo>
                  <a:lnTo>
                    <a:pt x="268630" y="117944"/>
                  </a:lnTo>
                  <a:lnTo>
                    <a:pt x="285394" y="160134"/>
                  </a:lnTo>
                  <a:lnTo>
                    <a:pt x="289064" y="169316"/>
                  </a:lnTo>
                  <a:lnTo>
                    <a:pt x="290017" y="173113"/>
                  </a:lnTo>
                  <a:lnTo>
                    <a:pt x="290118" y="181889"/>
                  </a:lnTo>
                  <a:lnTo>
                    <a:pt x="277304" y="182689"/>
                  </a:lnTo>
                  <a:lnTo>
                    <a:pt x="269671" y="182689"/>
                  </a:lnTo>
                  <a:lnTo>
                    <a:pt x="268084" y="183972"/>
                  </a:lnTo>
                  <a:lnTo>
                    <a:pt x="268185" y="190779"/>
                  </a:lnTo>
                  <a:lnTo>
                    <a:pt x="268401" y="191338"/>
                  </a:lnTo>
                  <a:lnTo>
                    <a:pt x="272300" y="191338"/>
                  </a:lnTo>
                  <a:lnTo>
                    <a:pt x="280149" y="190779"/>
                  </a:lnTo>
                  <a:lnTo>
                    <a:pt x="288010" y="190360"/>
                  </a:lnTo>
                  <a:lnTo>
                    <a:pt x="295871" y="190093"/>
                  </a:lnTo>
                  <a:lnTo>
                    <a:pt x="303733" y="189992"/>
                  </a:lnTo>
                  <a:lnTo>
                    <a:pt x="312318" y="190207"/>
                  </a:lnTo>
                  <a:lnTo>
                    <a:pt x="329704" y="191122"/>
                  </a:lnTo>
                  <a:lnTo>
                    <a:pt x="334899" y="191338"/>
                  </a:lnTo>
                  <a:lnTo>
                    <a:pt x="339902" y="191338"/>
                  </a:lnTo>
                  <a:lnTo>
                    <a:pt x="339902" y="189992"/>
                  </a:lnTo>
                  <a:lnTo>
                    <a:pt x="339902" y="185572"/>
                  </a:lnTo>
                  <a:close/>
                </a:path>
                <a:path w="559434" h="198754">
                  <a:moveTo>
                    <a:pt x="559092" y="7340"/>
                  </a:moveTo>
                  <a:lnTo>
                    <a:pt x="558850" y="6337"/>
                  </a:lnTo>
                  <a:lnTo>
                    <a:pt x="551116" y="6540"/>
                  </a:lnTo>
                  <a:lnTo>
                    <a:pt x="534695" y="7429"/>
                  </a:lnTo>
                  <a:lnTo>
                    <a:pt x="525805" y="7620"/>
                  </a:lnTo>
                  <a:lnTo>
                    <a:pt x="516153" y="7429"/>
                  </a:lnTo>
                  <a:lnTo>
                    <a:pt x="499237" y="6540"/>
                  </a:lnTo>
                  <a:lnTo>
                    <a:pt x="492036" y="6337"/>
                  </a:lnTo>
                  <a:lnTo>
                    <a:pt x="491185" y="8940"/>
                  </a:lnTo>
                  <a:lnTo>
                    <a:pt x="491185" y="12331"/>
                  </a:lnTo>
                  <a:lnTo>
                    <a:pt x="491731" y="14947"/>
                  </a:lnTo>
                  <a:lnTo>
                    <a:pt x="512445" y="15735"/>
                  </a:lnTo>
                  <a:lnTo>
                    <a:pt x="518718" y="18389"/>
                  </a:lnTo>
                  <a:lnTo>
                    <a:pt x="518718" y="150977"/>
                  </a:lnTo>
                  <a:lnTo>
                    <a:pt x="517664" y="150977"/>
                  </a:lnTo>
                  <a:lnTo>
                    <a:pt x="504736" y="137693"/>
                  </a:lnTo>
                  <a:lnTo>
                    <a:pt x="493763" y="125806"/>
                  </a:lnTo>
                  <a:lnTo>
                    <a:pt x="484073" y="114693"/>
                  </a:lnTo>
                  <a:lnTo>
                    <a:pt x="395528" y="7912"/>
                  </a:lnTo>
                  <a:lnTo>
                    <a:pt x="389648" y="7429"/>
                  </a:lnTo>
                  <a:lnTo>
                    <a:pt x="369684" y="6502"/>
                  </a:lnTo>
                  <a:lnTo>
                    <a:pt x="353123" y="6337"/>
                  </a:lnTo>
                  <a:lnTo>
                    <a:pt x="346811" y="6845"/>
                  </a:lnTo>
                  <a:lnTo>
                    <a:pt x="337362" y="6845"/>
                  </a:lnTo>
                  <a:lnTo>
                    <a:pt x="337362" y="12331"/>
                  </a:lnTo>
                  <a:lnTo>
                    <a:pt x="337667" y="14947"/>
                  </a:lnTo>
                  <a:lnTo>
                    <a:pt x="357022" y="16027"/>
                  </a:lnTo>
                  <a:lnTo>
                    <a:pt x="368604" y="25412"/>
                  </a:lnTo>
                  <a:lnTo>
                    <a:pt x="371957" y="31991"/>
                  </a:lnTo>
                  <a:lnTo>
                    <a:pt x="372275" y="33299"/>
                  </a:lnTo>
                  <a:lnTo>
                    <a:pt x="372275" y="38557"/>
                  </a:lnTo>
                  <a:lnTo>
                    <a:pt x="372275" y="166700"/>
                  </a:lnTo>
                  <a:lnTo>
                    <a:pt x="370141" y="174840"/>
                  </a:lnTo>
                  <a:lnTo>
                    <a:pt x="364591" y="179705"/>
                  </a:lnTo>
                  <a:lnTo>
                    <a:pt x="356984" y="182067"/>
                  </a:lnTo>
                  <a:lnTo>
                    <a:pt x="348627" y="182689"/>
                  </a:lnTo>
                  <a:lnTo>
                    <a:pt x="345528" y="182689"/>
                  </a:lnTo>
                  <a:lnTo>
                    <a:pt x="345224" y="183718"/>
                  </a:lnTo>
                  <a:lnTo>
                    <a:pt x="345224" y="189471"/>
                  </a:lnTo>
                  <a:lnTo>
                    <a:pt x="345528" y="191338"/>
                  </a:lnTo>
                  <a:lnTo>
                    <a:pt x="355155" y="191122"/>
                  </a:lnTo>
                  <a:lnTo>
                    <a:pt x="369239" y="190207"/>
                  </a:lnTo>
                  <a:lnTo>
                    <a:pt x="377736" y="189992"/>
                  </a:lnTo>
                  <a:lnTo>
                    <a:pt x="386803" y="190207"/>
                  </a:lnTo>
                  <a:lnTo>
                    <a:pt x="411289" y="191338"/>
                  </a:lnTo>
                  <a:lnTo>
                    <a:pt x="411530" y="189217"/>
                  </a:lnTo>
                  <a:lnTo>
                    <a:pt x="411530" y="185026"/>
                  </a:lnTo>
                  <a:lnTo>
                    <a:pt x="410794" y="182689"/>
                  </a:lnTo>
                  <a:lnTo>
                    <a:pt x="396176" y="181457"/>
                  </a:lnTo>
                  <a:lnTo>
                    <a:pt x="388416" y="177850"/>
                  </a:lnTo>
                  <a:lnTo>
                    <a:pt x="384886" y="170180"/>
                  </a:lnTo>
                  <a:lnTo>
                    <a:pt x="384048" y="156730"/>
                  </a:lnTo>
                  <a:lnTo>
                    <a:pt x="384048" y="36461"/>
                  </a:lnTo>
                  <a:lnTo>
                    <a:pt x="525513" y="198132"/>
                  </a:lnTo>
                  <a:lnTo>
                    <a:pt x="531837" y="198132"/>
                  </a:lnTo>
                  <a:lnTo>
                    <a:pt x="531837" y="46418"/>
                  </a:lnTo>
                  <a:lnTo>
                    <a:pt x="532130" y="32105"/>
                  </a:lnTo>
                  <a:lnTo>
                    <a:pt x="534098" y="22339"/>
                  </a:lnTo>
                  <a:lnTo>
                    <a:pt x="539457" y="16738"/>
                  </a:lnTo>
                  <a:lnTo>
                    <a:pt x="549910" y="14947"/>
                  </a:lnTo>
                  <a:lnTo>
                    <a:pt x="558584" y="14947"/>
                  </a:lnTo>
                  <a:lnTo>
                    <a:pt x="559092" y="14706"/>
                  </a:lnTo>
                  <a:lnTo>
                    <a:pt x="559092" y="7340"/>
                  </a:lnTo>
                  <a:close/>
                </a:path>
              </a:pathLst>
            </a:custGeom>
            <a:solidFill>
              <a:srgbClr val="FFFFFF"/>
            </a:solidFill>
          </p:spPr>
          <p:txBody>
            <a:bodyPr wrap="square" lIns="0" tIns="0" rIns="0" bIns="0" rtlCol="0"/>
            <a:lstStyle/>
            <a:p>
              <a:pPr defTabSz="486369"/>
              <a:endParaRPr sz="957">
                <a:solidFill>
                  <a:prstClr val="black"/>
                </a:solidFill>
                <a:latin typeface="Utopia Std" panose="02040603060506020204" pitchFamily="18" charset="77"/>
              </a:endParaRPr>
            </a:p>
          </p:txBody>
        </p:sp>
        <p:pic>
          <p:nvPicPr>
            <p:cNvPr id="14" name="object 14"/>
            <p:cNvPicPr/>
            <p:nvPr/>
          </p:nvPicPr>
          <p:blipFill>
            <a:blip r:embed="rId7" cstate="print"/>
            <a:stretch>
              <a:fillRect/>
            </a:stretch>
          </p:blipFill>
          <p:spPr>
            <a:xfrm>
              <a:off x="11991829" y="3005278"/>
              <a:ext cx="1776014" cy="259833"/>
            </a:xfrm>
            <a:prstGeom prst="rect">
              <a:avLst/>
            </a:prstGeom>
          </p:spPr>
        </p:pic>
        <p:sp>
          <p:nvSpPr>
            <p:cNvPr id="15" name="object 15"/>
            <p:cNvSpPr/>
            <p:nvPr/>
          </p:nvSpPr>
          <p:spPr>
            <a:xfrm>
              <a:off x="10732786" y="2628012"/>
              <a:ext cx="505459" cy="505459"/>
            </a:xfrm>
            <a:custGeom>
              <a:avLst/>
              <a:gdLst/>
              <a:ahLst/>
              <a:cxnLst/>
              <a:rect l="l" t="t" r="r" b="b"/>
              <a:pathLst>
                <a:path w="505459" h="505460">
                  <a:moveTo>
                    <a:pt x="505374" y="0"/>
                  </a:moveTo>
                  <a:lnTo>
                    <a:pt x="0" y="0"/>
                  </a:lnTo>
                  <a:lnTo>
                    <a:pt x="0" y="505374"/>
                  </a:lnTo>
                  <a:lnTo>
                    <a:pt x="505374" y="505374"/>
                  </a:lnTo>
                  <a:lnTo>
                    <a:pt x="505374" y="479827"/>
                  </a:lnTo>
                  <a:lnTo>
                    <a:pt x="290829" y="479817"/>
                  </a:lnTo>
                  <a:lnTo>
                    <a:pt x="214474" y="479817"/>
                  </a:lnTo>
                  <a:lnTo>
                    <a:pt x="193334" y="458688"/>
                  </a:lnTo>
                  <a:lnTo>
                    <a:pt x="231522" y="420510"/>
                  </a:lnTo>
                  <a:lnTo>
                    <a:pt x="193344" y="382333"/>
                  </a:lnTo>
                  <a:lnTo>
                    <a:pt x="214474" y="361203"/>
                  </a:lnTo>
                  <a:lnTo>
                    <a:pt x="505374" y="361203"/>
                  </a:lnTo>
                  <a:lnTo>
                    <a:pt x="505374" y="349953"/>
                  </a:lnTo>
                  <a:lnTo>
                    <a:pt x="326732" y="349953"/>
                  </a:lnTo>
                  <a:lnTo>
                    <a:pt x="326735" y="348017"/>
                  </a:lnTo>
                  <a:lnTo>
                    <a:pt x="230815" y="348017"/>
                  </a:lnTo>
                  <a:lnTo>
                    <a:pt x="217009" y="347603"/>
                  </a:lnTo>
                  <a:lnTo>
                    <a:pt x="175504" y="336926"/>
                  </a:lnTo>
                  <a:lnTo>
                    <a:pt x="144871" y="309938"/>
                  </a:lnTo>
                  <a:lnTo>
                    <a:pt x="138374" y="278070"/>
                  </a:lnTo>
                  <a:lnTo>
                    <a:pt x="138438" y="257373"/>
                  </a:lnTo>
                  <a:lnTo>
                    <a:pt x="138630" y="238497"/>
                  </a:lnTo>
                  <a:lnTo>
                    <a:pt x="138712" y="224800"/>
                  </a:lnTo>
                  <a:lnTo>
                    <a:pt x="135123" y="144576"/>
                  </a:lnTo>
                  <a:lnTo>
                    <a:pt x="168615" y="144576"/>
                  </a:lnTo>
                  <a:lnTo>
                    <a:pt x="175078" y="142891"/>
                  </a:lnTo>
                  <a:lnTo>
                    <a:pt x="213518" y="142891"/>
                  </a:lnTo>
                  <a:lnTo>
                    <a:pt x="193375" y="122766"/>
                  </a:lnTo>
                  <a:lnTo>
                    <a:pt x="231562" y="84579"/>
                  </a:lnTo>
                  <a:lnTo>
                    <a:pt x="193385" y="46412"/>
                  </a:lnTo>
                  <a:lnTo>
                    <a:pt x="214514" y="25272"/>
                  </a:lnTo>
                  <a:lnTo>
                    <a:pt x="505374" y="25272"/>
                  </a:lnTo>
                  <a:lnTo>
                    <a:pt x="505374" y="0"/>
                  </a:lnTo>
                  <a:close/>
                </a:path>
                <a:path w="505459" h="505460">
                  <a:moveTo>
                    <a:pt x="505374" y="361203"/>
                  </a:moveTo>
                  <a:lnTo>
                    <a:pt x="290829" y="361203"/>
                  </a:lnTo>
                  <a:lnTo>
                    <a:pt x="311958" y="382333"/>
                  </a:lnTo>
                  <a:lnTo>
                    <a:pt x="273781" y="420510"/>
                  </a:lnTo>
                  <a:lnTo>
                    <a:pt x="311958" y="458688"/>
                  </a:lnTo>
                  <a:lnTo>
                    <a:pt x="290839" y="479827"/>
                  </a:lnTo>
                  <a:lnTo>
                    <a:pt x="505374" y="479827"/>
                  </a:lnTo>
                  <a:lnTo>
                    <a:pt x="505374" y="361203"/>
                  </a:lnTo>
                  <a:close/>
                </a:path>
                <a:path w="505459" h="505460">
                  <a:moveTo>
                    <a:pt x="252651" y="441640"/>
                  </a:moveTo>
                  <a:lnTo>
                    <a:pt x="214474" y="479817"/>
                  </a:lnTo>
                  <a:lnTo>
                    <a:pt x="290829" y="479817"/>
                  </a:lnTo>
                  <a:lnTo>
                    <a:pt x="252651" y="441640"/>
                  </a:lnTo>
                  <a:close/>
                </a:path>
                <a:path w="505459" h="505460">
                  <a:moveTo>
                    <a:pt x="290829" y="361203"/>
                  </a:moveTo>
                  <a:lnTo>
                    <a:pt x="214474" y="361203"/>
                  </a:lnTo>
                  <a:lnTo>
                    <a:pt x="252651" y="399381"/>
                  </a:lnTo>
                  <a:lnTo>
                    <a:pt x="290829" y="361203"/>
                  </a:lnTo>
                  <a:close/>
                </a:path>
                <a:path w="505459" h="505460">
                  <a:moveTo>
                    <a:pt x="505374" y="143236"/>
                  </a:moveTo>
                  <a:lnTo>
                    <a:pt x="367610" y="143236"/>
                  </a:lnTo>
                  <a:lnTo>
                    <a:pt x="365889" y="163361"/>
                  </a:lnTo>
                  <a:lnTo>
                    <a:pt x="364998" y="179996"/>
                  </a:lnTo>
                  <a:lnTo>
                    <a:pt x="364657" y="201746"/>
                  </a:lnTo>
                  <a:lnTo>
                    <a:pt x="364564" y="238528"/>
                  </a:lnTo>
                  <a:lnTo>
                    <a:pt x="365433" y="280163"/>
                  </a:lnTo>
                  <a:lnTo>
                    <a:pt x="367393" y="311154"/>
                  </a:lnTo>
                  <a:lnTo>
                    <a:pt x="369388" y="330674"/>
                  </a:lnTo>
                  <a:lnTo>
                    <a:pt x="370260" y="337159"/>
                  </a:lnTo>
                  <a:lnTo>
                    <a:pt x="326732" y="349953"/>
                  </a:lnTo>
                  <a:lnTo>
                    <a:pt x="505374" y="349953"/>
                  </a:lnTo>
                  <a:lnTo>
                    <a:pt x="505374" y="143236"/>
                  </a:lnTo>
                  <a:close/>
                </a:path>
                <a:path w="505459" h="505460">
                  <a:moveTo>
                    <a:pt x="326803" y="303937"/>
                  </a:moveTo>
                  <a:lnTo>
                    <a:pt x="306059" y="323391"/>
                  </a:lnTo>
                  <a:lnTo>
                    <a:pt x="298652" y="330674"/>
                  </a:lnTo>
                  <a:lnTo>
                    <a:pt x="292078" y="335127"/>
                  </a:lnTo>
                  <a:lnTo>
                    <a:pt x="282639" y="338573"/>
                  </a:lnTo>
                  <a:lnTo>
                    <a:pt x="266643" y="342835"/>
                  </a:lnTo>
                  <a:lnTo>
                    <a:pt x="247413" y="346648"/>
                  </a:lnTo>
                  <a:lnTo>
                    <a:pt x="230815" y="348017"/>
                  </a:lnTo>
                  <a:lnTo>
                    <a:pt x="326735" y="348017"/>
                  </a:lnTo>
                  <a:lnTo>
                    <a:pt x="326803" y="303937"/>
                  </a:lnTo>
                  <a:close/>
                </a:path>
                <a:path w="505459" h="505460">
                  <a:moveTo>
                    <a:pt x="213518" y="142891"/>
                  </a:moveTo>
                  <a:lnTo>
                    <a:pt x="175078" y="142891"/>
                  </a:lnTo>
                  <a:lnTo>
                    <a:pt x="175259" y="143886"/>
                  </a:lnTo>
                  <a:lnTo>
                    <a:pt x="175335" y="145115"/>
                  </a:lnTo>
                  <a:lnTo>
                    <a:pt x="175599" y="162972"/>
                  </a:lnTo>
                  <a:lnTo>
                    <a:pt x="175814" y="201746"/>
                  </a:lnTo>
                  <a:lnTo>
                    <a:pt x="176002" y="257373"/>
                  </a:lnTo>
                  <a:lnTo>
                    <a:pt x="176797" y="271208"/>
                  </a:lnTo>
                  <a:lnTo>
                    <a:pt x="195983" y="305488"/>
                  </a:lnTo>
                  <a:lnTo>
                    <a:pt x="238528" y="315867"/>
                  </a:lnTo>
                  <a:lnTo>
                    <a:pt x="245564" y="316690"/>
                  </a:lnTo>
                  <a:lnTo>
                    <a:pt x="291674" y="309817"/>
                  </a:lnTo>
                  <a:lnTo>
                    <a:pt x="321804" y="285854"/>
                  </a:lnTo>
                  <a:lnTo>
                    <a:pt x="322378" y="284107"/>
                  </a:lnTo>
                  <a:lnTo>
                    <a:pt x="214514" y="284107"/>
                  </a:lnTo>
                  <a:lnTo>
                    <a:pt x="193375" y="262977"/>
                  </a:lnTo>
                  <a:lnTo>
                    <a:pt x="231562" y="224800"/>
                  </a:lnTo>
                  <a:lnTo>
                    <a:pt x="193385" y="186622"/>
                  </a:lnTo>
                  <a:lnTo>
                    <a:pt x="214514" y="165483"/>
                  </a:lnTo>
                  <a:lnTo>
                    <a:pt x="325699" y="165483"/>
                  </a:lnTo>
                  <a:lnTo>
                    <a:pt x="324614" y="153237"/>
                  </a:lnTo>
                  <a:lnTo>
                    <a:pt x="323675" y="145257"/>
                  </a:lnTo>
                  <a:lnTo>
                    <a:pt x="353260" y="143896"/>
                  </a:lnTo>
                  <a:lnTo>
                    <a:pt x="290859" y="143886"/>
                  </a:lnTo>
                  <a:lnTo>
                    <a:pt x="214514" y="143886"/>
                  </a:lnTo>
                  <a:lnTo>
                    <a:pt x="213518" y="142891"/>
                  </a:lnTo>
                  <a:close/>
                </a:path>
                <a:path w="505459" h="505460">
                  <a:moveTo>
                    <a:pt x="252692" y="245929"/>
                  </a:moveTo>
                  <a:lnTo>
                    <a:pt x="214514" y="284107"/>
                  </a:lnTo>
                  <a:lnTo>
                    <a:pt x="290869" y="284107"/>
                  </a:lnTo>
                  <a:lnTo>
                    <a:pt x="252692" y="245929"/>
                  </a:lnTo>
                  <a:close/>
                </a:path>
                <a:path w="505459" h="505460">
                  <a:moveTo>
                    <a:pt x="325699" y="165483"/>
                  </a:moveTo>
                  <a:lnTo>
                    <a:pt x="290869" y="165483"/>
                  </a:lnTo>
                  <a:lnTo>
                    <a:pt x="311999" y="186612"/>
                  </a:lnTo>
                  <a:lnTo>
                    <a:pt x="273821" y="224800"/>
                  </a:lnTo>
                  <a:lnTo>
                    <a:pt x="311999" y="262977"/>
                  </a:lnTo>
                  <a:lnTo>
                    <a:pt x="290869" y="284107"/>
                  </a:lnTo>
                  <a:lnTo>
                    <a:pt x="322378" y="284107"/>
                  </a:lnTo>
                  <a:lnTo>
                    <a:pt x="324178" y="278625"/>
                  </a:lnTo>
                  <a:lnTo>
                    <a:pt x="325707" y="264483"/>
                  </a:lnTo>
                  <a:lnTo>
                    <a:pt x="327290" y="238497"/>
                  </a:lnTo>
                  <a:lnTo>
                    <a:pt x="327848" y="204164"/>
                  </a:lnTo>
                  <a:lnTo>
                    <a:pt x="326480" y="174309"/>
                  </a:lnTo>
                  <a:lnTo>
                    <a:pt x="325699" y="165483"/>
                  </a:lnTo>
                  <a:close/>
                </a:path>
                <a:path w="505459" h="505460">
                  <a:moveTo>
                    <a:pt x="290869" y="165483"/>
                  </a:moveTo>
                  <a:lnTo>
                    <a:pt x="214514" y="165483"/>
                  </a:lnTo>
                  <a:lnTo>
                    <a:pt x="252692" y="203660"/>
                  </a:lnTo>
                  <a:lnTo>
                    <a:pt x="290869" y="165483"/>
                  </a:lnTo>
                  <a:close/>
                </a:path>
                <a:path w="505459" h="505460">
                  <a:moveTo>
                    <a:pt x="168615" y="144576"/>
                  </a:moveTo>
                  <a:lnTo>
                    <a:pt x="135123" y="144576"/>
                  </a:lnTo>
                  <a:lnTo>
                    <a:pt x="147430" y="145115"/>
                  </a:lnTo>
                  <a:lnTo>
                    <a:pt x="166163" y="145216"/>
                  </a:lnTo>
                  <a:lnTo>
                    <a:pt x="168615" y="144576"/>
                  </a:lnTo>
                  <a:close/>
                </a:path>
                <a:path w="505459" h="505460">
                  <a:moveTo>
                    <a:pt x="505374" y="25272"/>
                  </a:moveTo>
                  <a:lnTo>
                    <a:pt x="290869" y="25272"/>
                  </a:lnTo>
                  <a:lnTo>
                    <a:pt x="311999" y="46401"/>
                  </a:lnTo>
                  <a:lnTo>
                    <a:pt x="273821" y="84579"/>
                  </a:lnTo>
                  <a:lnTo>
                    <a:pt x="311999" y="122766"/>
                  </a:lnTo>
                  <a:lnTo>
                    <a:pt x="290869" y="143896"/>
                  </a:lnTo>
                  <a:lnTo>
                    <a:pt x="353260" y="143896"/>
                  </a:lnTo>
                  <a:lnTo>
                    <a:pt x="367610" y="143236"/>
                  </a:lnTo>
                  <a:lnTo>
                    <a:pt x="505374" y="143236"/>
                  </a:lnTo>
                  <a:lnTo>
                    <a:pt x="505374" y="25272"/>
                  </a:lnTo>
                  <a:close/>
                </a:path>
                <a:path w="505459" h="505460">
                  <a:moveTo>
                    <a:pt x="252692" y="105708"/>
                  </a:moveTo>
                  <a:lnTo>
                    <a:pt x="214514" y="143886"/>
                  </a:lnTo>
                  <a:lnTo>
                    <a:pt x="290859" y="143886"/>
                  </a:lnTo>
                  <a:lnTo>
                    <a:pt x="252692" y="105708"/>
                  </a:lnTo>
                  <a:close/>
                </a:path>
                <a:path w="505459" h="505460">
                  <a:moveTo>
                    <a:pt x="290869" y="25272"/>
                  </a:moveTo>
                  <a:lnTo>
                    <a:pt x="214514" y="25272"/>
                  </a:lnTo>
                  <a:lnTo>
                    <a:pt x="252692" y="63449"/>
                  </a:lnTo>
                  <a:lnTo>
                    <a:pt x="290869" y="25272"/>
                  </a:lnTo>
                  <a:close/>
                </a:path>
              </a:pathLst>
            </a:custGeom>
            <a:solidFill>
              <a:srgbClr val="FFFFFF"/>
            </a:solidFill>
          </p:spPr>
          <p:txBody>
            <a:bodyPr wrap="square" lIns="0" tIns="0" rIns="0" bIns="0" rtlCol="0"/>
            <a:lstStyle/>
            <a:p>
              <a:pPr defTabSz="486369"/>
              <a:endParaRPr sz="957">
                <a:solidFill>
                  <a:prstClr val="black"/>
                </a:solidFill>
                <a:latin typeface="Utopia Std" panose="02040603060506020204" pitchFamily="18" charset="77"/>
              </a:endParaRPr>
            </a:p>
          </p:txBody>
        </p:sp>
      </p:grpSp>
      <p:sp>
        <p:nvSpPr>
          <p:cNvPr id="16" name="object 16"/>
          <p:cNvSpPr txBox="1"/>
          <p:nvPr/>
        </p:nvSpPr>
        <p:spPr>
          <a:xfrm>
            <a:off x="5575739" y="2123163"/>
            <a:ext cx="4689762" cy="3311999"/>
          </a:xfrm>
          <a:prstGeom prst="rect">
            <a:avLst/>
          </a:prstGeom>
          <a:ln w="5076">
            <a:solidFill>
              <a:srgbClr val="000000"/>
            </a:solidFill>
          </a:ln>
        </p:spPr>
        <p:txBody>
          <a:bodyPr vert="horz" wrap="square" lIns="0" tIns="0" rIns="0" bIns="0" rtlCol="0">
            <a:spAutoFit/>
          </a:bodyPr>
          <a:lstStyle/>
          <a:p>
            <a:pPr defTabSz="486369"/>
            <a:endParaRPr sz="1755" dirty="0">
              <a:solidFill>
                <a:prstClr val="black"/>
              </a:solidFill>
              <a:latin typeface="Utopia Std" panose="02040603060506020204" pitchFamily="18" charset="77"/>
              <a:cs typeface="Times New Roman"/>
            </a:endParaRPr>
          </a:p>
          <a:p>
            <a:pPr defTabSz="486369">
              <a:spcBef>
                <a:spcPts val="24"/>
              </a:spcBef>
            </a:pPr>
            <a:endParaRPr sz="2500" dirty="0">
              <a:solidFill>
                <a:prstClr val="black"/>
              </a:solidFill>
              <a:latin typeface="Utopia Std" panose="02040603060506020204" pitchFamily="18" charset="77"/>
              <a:cs typeface="Times New Roman"/>
            </a:endParaRPr>
          </a:p>
          <a:p>
            <a:pPr marL="3210376" marR="388420" defTabSz="486369">
              <a:lnSpc>
                <a:spcPts val="1553"/>
              </a:lnSpc>
            </a:pPr>
            <a:r>
              <a:rPr sz="1543" dirty="0">
                <a:solidFill>
                  <a:prstClr val="black"/>
                </a:solidFill>
                <a:latin typeface="Utopia Std" panose="02040603060506020204" pitchFamily="18" charset="77"/>
                <a:cs typeface="Times New Roman"/>
              </a:rPr>
              <a:t>‘Taal en  informatie  overdracht  zijn wonder-  baarlijke  fenomenen.’</a:t>
            </a:r>
          </a:p>
          <a:p>
            <a:pPr defTabSz="486369">
              <a:spcBef>
                <a:spcPts val="16"/>
              </a:spcBef>
            </a:pPr>
            <a:endParaRPr sz="1835" dirty="0">
              <a:solidFill>
                <a:prstClr val="black"/>
              </a:solidFill>
              <a:latin typeface="Utopia Std" panose="02040603060506020204" pitchFamily="18" charset="77"/>
              <a:cs typeface="Times New Roman"/>
            </a:endParaRPr>
          </a:p>
          <a:p>
            <a:pPr marL="3210376" defTabSz="486369">
              <a:spcBef>
                <a:spcPts val="3"/>
              </a:spcBef>
            </a:pPr>
            <a:r>
              <a:rPr sz="558" b="1" dirty="0">
                <a:solidFill>
                  <a:prstClr val="black"/>
                </a:solidFill>
                <a:latin typeface="Utopia Std" panose="02040603060506020204" pitchFamily="18" charset="77"/>
                <a:cs typeface="Times New Roman"/>
              </a:rPr>
              <a:t>Maarten de Rijke</a:t>
            </a:r>
            <a:endParaRPr sz="558" dirty="0">
              <a:solidFill>
                <a:prstClr val="black"/>
              </a:solidFill>
              <a:latin typeface="Utopia Std" panose="02040603060506020204" pitchFamily="18" charset="77"/>
              <a:cs typeface="Times New Roman"/>
            </a:endParaRPr>
          </a:p>
          <a:p>
            <a:pPr defTabSz="486369">
              <a:spcBef>
                <a:spcPts val="11"/>
              </a:spcBef>
            </a:pPr>
            <a:endParaRPr sz="638" dirty="0">
              <a:solidFill>
                <a:prstClr val="black"/>
              </a:solidFill>
              <a:latin typeface="Utopia Std" panose="02040603060506020204" pitchFamily="18" charset="77"/>
              <a:cs typeface="Times New Roman"/>
            </a:endParaRPr>
          </a:p>
          <a:p>
            <a:pPr marL="3210376" marR="703209" defTabSz="486369">
              <a:lnSpc>
                <a:spcPct val="111000"/>
              </a:lnSpc>
            </a:pPr>
            <a:r>
              <a:rPr sz="558" dirty="0">
                <a:solidFill>
                  <a:prstClr val="black"/>
                </a:solidFill>
                <a:latin typeface="Utopia Std" panose="02040603060506020204" pitchFamily="18" charset="77"/>
                <a:cs typeface="Times New Roman"/>
              </a:rPr>
              <a:t>Universiteitshoogleraar  Artiﬁcial Intelligence</a:t>
            </a:r>
          </a:p>
          <a:p>
            <a:pPr marL="3210376" defTabSz="486369">
              <a:spcBef>
                <a:spcPts val="74"/>
              </a:spcBef>
            </a:pPr>
            <a:r>
              <a:rPr sz="558" dirty="0">
                <a:solidFill>
                  <a:prstClr val="black"/>
                </a:solidFill>
                <a:latin typeface="Utopia Std" panose="02040603060506020204" pitchFamily="18" charset="77"/>
                <a:cs typeface="Times New Roman"/>
              </a:rPr>
              <a:t>and Information Retrieval</a:t>
            </a:r>
          </a:p>
          <a:p>
            <a:pPr defTabSz="486369"/>
            <a:endParaRPr sz="638" dirty="0">
              <a:solidFill>
                <a:prstClr val="black"/>
              </a:solidFill>
              <a:latin typeface="Utopia Std" panose="02040603060506020204" pitchFamily="18" charset="77"/>
              <a:cs typeface="Times New Roman"/>
            </a:endParaRPr>
          </a:p>
          <a:p>
            <a:pPr defTabSz="486369"/>
            <a:endParaRPr sz="638" dirty="0">
              <a:solidFill>
                <a:prstClr val="black"/>
              </a:solidFill>
              <a:latin typeface="Utopia Std" panose="02040603060506020204" pitchFamily="18" charset="77"/>
              <a:cs typeface="Times New Roman"/>
            </a:endParaRPr>
          </a:p>
          <a:p>
            <a:pPr defTabSz="486369"/>
            <a:endParaRPr sz="638" dirty="0">
              <a:solidFill>
                <a:prstClr val="black"/>
              </a:solidFill>
              <a:latin typeface="Utopia Std" panose="02040603060506020204" pitchFamily="18" charset="77"/>
              <a:cs typeface="Times New Roman"/>
            </a:endParaRPr>
          </a:p>
          <a:p>
            <a:pPr defTabSz="486369"/>
            <a:endParaRPr sz="638" dirty="0">
              <a:solidFill>
                <a:prstClr val="black"/>
              </a:solidFill>
              <a:latin typeface="Utopia Std" panose="02040603060506020204" pitchFamily="18" charset="77"/>
              <a:cs typeface="Times New Roman"/>
            </a:endParaRPr>
          </a:p>
          <a:p>
            <a:pPr defTabSz="486369"/>
            <a:endParaRPr sz="558" dirty="0">
              <a:solidFill>
                <a:prstClr val="black"/>
              </a:solidFill>
              <a:latin typeface="Utopia Std" panose="02040603060506020204" pitchFamily="18" charset="77"/>
              <a:cs typeface="Times New Roman"/>
            </a:endParaRPr>
          </a:p>
          <a:p>
            <a:pPr marL="3210376" defTabSz="486369"/>
            <a:r>
              <a:rPr sz="851" b="1" dirty="0">
                <a:solidFill>
                  <a:prstClr val="black"/>
                </a:solidFill>
                <a:latin typeface="Utopia Std" panose="02040603060506020204" pitchFamily="18" charset="77"/>
                <a:cs typeface="Trebuchet MS"/>
              </a:rPr>
              <a:t>uva.nl/werkenbij</a:t>
            </a:r>
            <a:endParaRPr sz="851" dirty="0">
              <a:solidFill>
                <a:prstClr val="black"/>
              </a:solidFill>
              <a:latin typeface="Utopia Std" panose="02040603060506020204" pitchFamily="18" charset="77"/>
              <a:cs typeface="Trebuchet MS"/>
            </a:endParaRPr>
          </a:p>
        </p:txBody>
      </p:sp>
      <p:sp>
        <p:nvSpPr>
          <p:cNvPr id="17" name="object 17"/>
          <p:cNvSpPr/>
          <p:nvPr/>
        </p:nvSpPr>
        <p:spPr>
          <a:xfrm>
            <a:off x="8569443" y="2757754"/>
            <a:ext cx="1497279" cy="1274359"/>
          </a:xfrm>
          <a:custGeom>
            <a:avLst/>
            <a:gdLst/>
            <a:ahLst/>
            <a:cxnLst/>
            <a:rect l="l" t="t" r="r" b="b"/>
            <a:pathLst>
              <a:path w="2814955" h="2395854">
                <a:moveTo>
                  <a:pt x="224962" y="0"/>
                </a:moveTo>
                <a:lnTo>
                  <a:pt x="224962" y="2130740"/>
                </a:lnTo>
                <a:lnTo>
                  <a:pt x="0" y="2395362"/>
                </a:lnTo>
                <a:lnTo>
                  <a:pt x="2814482" y="2395362"/>
                </a:lnTo>
              </a:path>
            </a:pathLst>
          </a:custGeom>
          <a:ln w="44432">
            <a:solidFill>
              <a:srgbClr val="E31837"/>
            </a:solidFill>
          </a:ln>
        </p:spPr>
        <p:txBody>
          <a:bodyPr wrap="square" lIns="0" tIns="0" rIns="0" bIns="0" rtlCol="0"/>
          <a:lstStyle/>
          <a:p>
            <a:pPr defTabSz="486369"/>
            <a:endParaRPr sz="957">
              <a:solidFill>
                <a:prstClr val="black"/>
              </a:solidFill>
              <a:latin typeface="Utopia Std" panose="02040603060506020204" pitchFamily="18" charset="77"/>
            </a:endParaRPr>
          </a:p>
        </p:txBody>
      </p:sp>
      <p:sp>
        <p:nvSpPr>
          <p:cNvPr id="18" name="object 18"/>
          <p:cNvSpPr txBox="1">
            <a:spLocks noGrp="1"/>
          </p:cNvSpPr>
          <p:nvPr>
            <p:ph type="title"/>
          </p:nvPr>
        </p:nvSpPr>
        <p:spPr>
          <a:xfrm>
            <a:off x="299427" y="1105555"/>
            <a:ext cx="3447073" cy="268411"/>
          </a:xfrm>
          <a:prstGeom prst="rect">
            <a:avLst/>
          </a:prstGeom>
        </p:spPr>
        <p:txBody>
          <a:bodyPr vert="horz" wrap="square" lIns="0" tIns="6417" rIns="0" bIns="0" rtlCol="0">
            <a:spAutoFit/>
          </a:bodyPr>
          <a:lstStyle/>
          <a:p>
            <a:pPr marL="6755">
              <a:spcBef>
                <a:spcPts val="51"/>
              </a:spcBef>
            </a:pPr>
            <a:r>
              <a:rPr dirty="0">
                <a:latin typeface="Utopia Std" panose="02040603060506020204" pitchFamily="18" charset="77"/>
              </a:rPr>
              <a:t>Testimonials advertenties</a:t>
            </a:r>
          </a:p>
        </p:txBody>
      </p:sp>
      <p:sp>
        <p:nvSpPr>
          <p:cNvPr id="20" name="object 3">
            <a:extLst>
              <a:ext uri="{FF2B5EF4-FFF2-40B4-BE49-F238E27FC236}">
                <a16:creationId xmlns:a16="http://schemas.microsoft.com/office/drawing/2014/main" id="{9A2E0E94-9E24-82F4-FBC9-B30F153C109E}"/>
              </a:ext>
            </a:extLst>
          </p:cNvPr>
          <p:cNvSpPr txBox="1">
            <a:spLocks/>
          </p:cNvSpPr>
          <p:nvPr/>
        </p:nvSpPr>
        <p:spPr>
          <a:xfrm>
            <a:off x="4372461" y="7244567"/>
            <a:ext cx="1958339" cy="117981"/>
          </a:xfrm>
          <a:prstGeom prst="rect">
            <a:avLst/>
          </a:prstGeom>
        </p:spPr>
        <p:txBody>
          <a:bodyPr vert="horz" wrap="square" lIns="0" tIns="10160" rIns="0" bIns="0" rtlCol="0" anchor="t">
            <a:spAutoFit/>
          </a:bodyPr>
          <a:lstStyle>
            <a:defPPr>
              <a:defRPr lang="en-US"/>
            </a:defPPr>
            <a:lvl1pPr marL="0" algn="l" defTabSz="914400" rtl="0" eaLnBrk="1" latinLnBrk="0" hangingPunct="1">
              <a:defRPr sz="700" b="0" i="0" kern="1200">
                <a:solidFill>
                  <a:srgbClr val="878786"/>
                </a:solidFill>
                <a:latin typeface="Cambria"/>
                <a:ea typeface="+mn-ea"/>
                <a:cs typeface="Cambr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nl-NL" smtClean="0">
                <a:latin typeface="Utopia Std" panose="02040603060506020204" pitchFamily="18" charset="77"/>
              </a:rPr>
              <a:pPr marL="38100">
                <a:spcBef>
                  <a:spcPts val="80"/>
                </a:spcBef>
              </a:pPr>
              <a:t>46</a:t>
            </a:fld>
            <a:r>
              <a:rPr lang="nl-NL">
                <a:latin typeface="Utopia Std" panose="02040603060506020204" pitchFamily="18" charset="77"/>
              </a:rPr>
              <a:t> | UvA arbeidsmarktcommunicatie toolkit 2022</a:t>
            </a:r>
            <a:endParaRPr lang="nl-NL" dirty="0">
              <a:latin typeface="Utopia Std" panose="02040603060506020204" pitchFamily="18" charset="77"/>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05958" y="2863140"/>
            <a:ext cx="2203529" cy="1835999"/>
          </a:xfrm>
          <a:prstGeom prst="rect">
            <a:avLst/>
          </a:prstGeom>
          <a:ln w="10153">
            <a:solidFill>
              <a:srgbClr val="000000"/>
            </a:solidFill>
          </a:ln>
        </p:spPr>
        <p:txBody>
          <a:bodyPr vert="horz" wrap="square" lIns="0" tIns="3040" rIns="0" bIns="0" rtlCol="0">
            <a:noAutofit/>
          </a:bodyPr>
          <a:lstStyle/>
          <a:p>
            <a:pPr defTabSz="486369">
              <a:spcBef>
                <a:spcPts val="24"/>
              </a:spcBef>
            </a:pPr>
            <a:endParaRPr sz="2394" dirty="0">
              <a:solidFill>
                <a:prstClr val="black"/>
              </a:solidFill>
              <a:latin typeface="Utopia Std" panose="02040603060506020204" pitchFamily="18" charset="77"/>
              <a:cs typeface="Times New Roman"/>
            </a:endParaRPr>
          </a:p>
          <a:p>
            <a:pPr marL="629578" marR="571484" defTabSz="486369">
              <a:lnSpc>
                <a:spcPts val="1734"/>
              </a:lnSpc>
            </a:pPr>
            <a:r>
              <a:rPr kumimoji="0" lang="nl-NL" sz="1800" b="0" i="0" u="none" strike="noStrike" kern="1200" cap="none" spc="0" normalizeH="0" baseline="0" noProof="0" dirty="0">
                <a:ln>
                  <a:noFill/>
                </a:ln>
                <a:solidFill>
                  <a:prstClr val="black"/>
                </a:solidFill>
                <a:effectLst/>
                <a:uLnTx/>
                <a:uFillTx/>
                <a:latin typeface="Utopia Std" panose="02040603060506020204" pitchFamily="18" charset="77"/>
                <a:ea typeface="+mn-ea"/>
                <a:cs typeface="Times New Roman"/>
              </a:rPr>
              <a:t>‘</a:t>
            </a:r>
            <a:r>
              <a:rPr sz="1729" dirty="0">
                <a:solidFill>
                  <a:prstClr val="black"/>
                </a:solidFill>
                <a:latin typeface="Utopia Std" panose="02040603060506020204" pitchFamily="18" charset="77"/>
                <a:cs typeface="Times New Roman"/>
              </a:rPr>
              <a:t>Je kunt  bij de UvA  autonoom</a:t>
            </a:r>
          </a:p>
          <a:p>
            <a:pPr marL="629578" defTabSz="486369">
              <a:lnSpc>
                <a:spcPts val="1737"/>
              </a:lnSpc>
            </a:pPr>
            <a:r>
              <a:rPr sz="1729" dirty="0">
                <a:solidFill>
                  <a:prstClr val="black"/>
                </a:solidFill>
                <a:latin typeface="Utopia Std" panose="02040603060506020204" pitchFamily="18" charset="77"/>
                <a:cs typeface="Times New Roman"/>
              </a:rPr>
              <a:t>en vrij </a:t>
            </a:r>
            <a:r>
              <a:rPr sz="1729" dirty="0" err="1">
                <a:solidFill>
                  <a:prstClr val="black"/>
                </a:solidFill>
                <a:latin typeface="Utopia Std" panose="02040603060506020204" pitchFamily="18" charset="77"/>
                <a:cs typeface="Times New Roman"/>
              </a:rPr>
              <a:t>zijn</a:t>
            </a:r>
            <a:r>
              <a:rPr sz="1729" dirty="0">
                <a:solidFill>
                  <a:prstClr val="black"/>
                </a:solidFill>
                <a:latin typeface="Utopia Std" panose="02040603060506020204" pitchFamily="18" charset="77"/>
                <a:cs typeface="Times New Roman"/>
              </a:rPr>
              <a:t>.</a:t>
            </a:r>
            <a:r>
              <a:rPr lang="nl-NL" sz="1800" dirty="0">
                <a:solidFill>
                  <a:prstClr val="black"/>
                </a:solidFill>
                <a:latin typeface="Utopia Std" panose="02040603060506020204" pitchFamily="18" charset="77"/>
                <a:cs typeface="Times New Roman"/>
              </a:rPr>
              <a:t>’</a:t>
            </a:r>
            <a:endParaRPr sz="1729" dirty="0">
              <a:solidFill>
                <a:prstClr val="black"/>
              </a:solidFill>
              <a:latin typeface="Utopia Std" panose="02040603060506020204" pitchFamily="18" charset="77"/>
              <a:cs typeface="Times New Roman"/>
            </a:endParaRPr>
          </a:p>
        </p:txBody>
      </p:sp>
      <p:sp>
        <p:nvSpPr>
          <p:cNvPr id="3" name="object 3"/>
          <p:cNvSpPr/>
          <p:nvPr/>
        </p:nvSpPr>
        <p:spPr>
          <a:xfrm>
            <a:off x="2333662" y="3226794"/>
            <a:ext cx="1395951" cy="932548"/>
          </a:xfrm>
          <a:custGeom>
            <a:avLst/>
            <a:gdLst/>
            <a:ahLst/>
            <a:cxnLst/>
            <a:rect l="l" t="t" r="r" b="b"/>
            <a:pathLst>
              <a:path w="2624454" h="1753235">
                <a:moveTo>
                  <a:pt x="209742" y="0"/>
                </a:moveTo>
                <a:lnTo>
                  <a:pt x="209742" y="1505918"/>
                </a:lnTo>
                <a:lnTo>
                  <a:pt x="0" y="1752630"/>
                </a:lnTo>
                <a:lnTo>
                  <a:pt x="2624041" y="1752630"/>
                </a:lnTo>
              </a:path>
            </a:pathLst>
          </a:custGeom>
          <a:ln w="41426">
            <a:solidFill>
              <a:srgbClr val="E31837"/>
            </a:solidFill>
          </a:ln>
        </p:spPr>
        <p:txBody>
          <a:bodyPr wrap="square" lIns="0" tIns="0" rIns="0" bIns="0" rtlCol="0"/>
          <a:lstStyle/>
          <a:p>
            <a:pPr defTabSz="486369"/>
            <a:endParaRPr sz="957">
              <a:solidFill>
                <a:prstClr val="black"/>
              </a:solidFill>
              <a:latin typeface="Utopia Std" panose="02040603060506020204" pitchFamily="18" charset="77"/>
            </a:endParaRPr>
          </a:p>
        </p:txBody>
      </p:sp>
      <p:grpSp>
        <p:nvGrpSpPr>
          <p:cNvPr id="4" name="object 4"/>
          <p:cNvGrpSpPr/>
          <p:nvPr/>
        </p:nvGrpSpPr>
        <p:grpSpPr>
          <a:xfrm>
            <a:off x="4235493" y="2860451"/>
            <a:ext cx="2208934" cy="1841791"/>
            <a:chOff x="7962929" y="3751750"/>
            <a:chExt cx="4152900" cy="3462654"/>
          </a:xfrm>
        </p:grpSpPr>
        <p:pic>
          <p:nvPicPr>
            <p:cNvPr id="5" name="object 5"/>
            <p:cNvPicPr/>
            <p:nvPr/>
          </p:nvPicPr>
          <p:blipFill>
            <a:blip r:embed="rId2" cstate="print"/>
            <a:stretch>
              <a:fillRect/>
            </a:stretch>
          </p:blipFill>
          <p:spPr>
            <a:xfrm>
              <a:off x="9215828" y="4688641"/>
              <a:ext cx="1858537" cy="236166"/>
            </a:xfrm>
            <a:prstGeom prst="rect">
              <a:avLst/>
            </a:prstGeom>
          </p:spPr>
        </p:pic>
        <p:pic>
          <p:nvPicPr>
            <p:cNvPr id="6" name="object 6"/>
            <p:cNvPicPr/>
            <p:nvPr/>
          </p:nvPicPr>
          <p:blipFill>
            <a:blip r:embed="rId3" cstate="print"/>
            <a:stretch>
              <a:fillRect/>
            </a:stretch>
          </p:blipFill>
          <p:spPr>
            <a:xfrm>
              <a:off x="9215822" y="5033756"/>
              <a:ext cx="2238354" cy="243963"/>
            </a:xfrm>
            <a:prstGeom prst="rect">
              <a:avLst/>
            </a:prstGeom>
          </p:spPr>
        </p:pic>
        <p:sp>
          <p:nvSpPr>
            <p:cNvPr id="7" name="object 7"/>
            <p:cNvSpPr/>
            <p:nvPr/>
          </p:nvSpPr>
          <p:spPr>
            <a:xfrm>
              <a:off x="8624496" y="4682021"/>
              <a:ext cx="471805" cy="471805"/>
            </a:xfrm>
            <a:custGeom>
              <a:avLst/>
              <a:gdLst/>
              <a:ahLst/>
              <a:cxnLst/>
              <a:rect l="l" t="t" r="r" b="b"/>
              <a:pathLst>
                <a:path w="471804" h="471804">
                  <a:moveTo>
                    <a:pt x="471177" y="0"/>
                  </a:moveTo>
                  <a:lnTo>
                    <a:pt x="0" y="0"/>
                  </a:lnTo>
                  <a:lnTo>
                    <a:pt x="0" y="471177"/>
                  </a:lnTo>
                  <a:lnTo>
                    <a:pt x="471177" y="471177"/>
                  </a:lnTo>
                  <a:lnTo>
                    <a:pt x="471177" y="447356"/>
                  </a:lnTo>
                  <a:lnTo>
                    <a:pt x="271141" y="447346"/>
                  </a:lnTo>
                  <a:lnTo>
                    <a:pt x="199954" y="447346"/>
                  </a:lnTo>
                  <a:lnTo>
                    <a:pt x="180256" y="427648"/>
                  </a:lnTo>
                  <a:lnTo>
                    <a:pt x="215855" y="392050"/>
                  </a:lnTo>
                  <a:lnTo>
                    <a:pt x="180256" y="356461"/>
                  </a:lnTo>
                  <a:lnTo>
                    <a:pt x="199954" y="336753"/>
                  </a:lnTo>
                  <a:lnTo>
                    <a:pt x="471177" y="336753"/>
                  </a:lnTo>
                  <a:lnTo>
                    <a:pt x="471177" y="326275"/>
                  </a:lnTo>
                  <a:lnTo>
                    <a:pt x="304617" y="326275"/>
                  </a:lnTo>
                  <a:lnTo>
                    <a:pt x="304620" y="324465"/>
                  </a:lnTo>
                  <a:lnTo>
                    <a:pt x="215195" y="324465"/>
                  </a:lnTo>
                  <a:lnTo>
                    <a:pt x="202323" y="324078"/>
                  </a:lnTo>
                  <a:lnTo>
                    <a:pt x="163625" y="314121"/>
                  </a:lnTo>
                  <a:lnTo>
                    <a:pt x="131510" y="279664"/>
                  </a:lnTo>
                  <a:lnTo>
                    <a:pt x="129006" y="259247"/>
                  </a:lnTo>
                  <a:lnTo>
                    <a:pt x="129066" y="239959"/>
                  </a:lnTo>
                  <a:lnTo>
                    <a:pt x="129246" y="222363"/>
                  </a:lnTo>
                  <a:lnTo>
                    <a:pt x="129323" y="209580"/>
                  </a:lnTo>
                  <a:lnTo>
                    <a:pt x="125975" y="134788"/>
                  </a:lnTo>
                  <a:lnTo>
                    <a:pt x="157213" y="134788"/>
                  </a:lnTo>
                  <a:lnTo>
                    <a:pt x="163229" y="133215"/>
                  </a:lnTo>
                  <a:lnTo>
                    <a:pt x="199060" y="133215"/>
                  </a:lnTo>
                  <a:lnTo>
                    <a:pt x="180287" y="114451"/>
                  </a:lnTo>
                  <a:lnTo>
                    <a:pt x="215885" y="78852"/>
                  </a:lnTo>
                  <a:lnTo>
                    <a:pt x="180297" y="43264"/>
                  </a:lnTo>
                  <a:lnTo>
                    <a:pt x="199995" y="23556"/>
                  </a:lnTo>
                  <a:lnTo>
                    <a:pt x="471177" y="23556"/>
                  </a:lnTo>
                  <a:lnTo>
                    <a:pt x="471177" y="0"/>
                  </a:lnTo>
                  <a:close/>
                </a:path>
                <a:path w="471804" h="471804">
                  <a:moveTo>
                    <a:pt x="471177" y="336753"/>
                  </a:moveTo>
                  <a:lnTo>
                    <a:pt x="271151" y="336753"/>
                  </a:lnTo>
                  <a:lnTo>
                    <a:pt x="290849" y="356451"/>
                  </a:lnTo>
                  <a:lnTo>
                    <a:pt x="255250" y="392050"/>
                  </a:lnTo>
                  <a:lnTo>
                    <a:pt x="290849" y="427648"/>
                  </a:lnTo>
                  <a:lnTo>
                    <a:pt x="271151" y="447356"/>
                  </a:lnTo>
                  <a:lnTo>
                    <a:pt x="471177" y="447356"/>
                  </a:lnTo>
                  <a:lnTo>
                    <a:pt x="471177" y="336753"/>
                  </a:lnTo>
                  <a:close/>
                </a:path>
                <a:path w="471804" h="471804">
                  <a:moveTo>
                    <a:pt x="235553" y="411758"/>
                  </a:moveTo>
                  <a:lnTo>
                    <a:pt x="199954" y="447346"/>
                  </a:lnTo>
                  <a:lnTo>
                    <a:pt x="271141" y="447346"/>
                  </a:lnTo>
                  <a:lnTo>
                    <a:pt x="235553" y="411758"/>
                  </a:lnTo>
                  <a:close/>
                </a:path>
                <a:path w="471804" h="471804">
                  <a:moveTo>
                    <a:pt x="271151" y="336753"/>
                  </a:moveTo>
                  <a:lnTo>
                    <a:pt x="199954" y="336753"/>
                  </a:lnTo>
                  <a:lnTo>
                    <a:pt x="235553" y="372352"/>
                  </a:lnTo>
                  <a:lnTo>
                    <a:pt x="271151" y="336753"/>
                  </a:lnTo>
                  <a:close/>
                </a:path>
                <a:path w="471804" h="471804">
                  <a:moveTo>
                    <a:pt x="471177" y="133539"/>
                  </a:moveTo>
                  <a:lnTo>
                    <a:pt x="342734" y="133539"/>
                  </a:lnTo>
                  <a:lnTo>
                    <a:pt x="341124" y="152307"/>
                  </a:lnTo>
                  <a:lnTo>
                    <a:pt x="340292" y="167818"/>
                  </a:lnTo>
                  <a:lnTo>
                    <a:pt x="339974" y="188091"/>
                  </a:lnTo>
                  <a:lnTo>
                    <a:pt x="339891" y="222383"/>
                  </a:lnTo>
                  <a:lnTo>
                    <a:pt x="340699" y="261203"/>
                  </a:lnTo>
                  <a:lnTo>
                    <a:pt x="342527" y="290098"/>
                  </a:lnTo>
                  <a:lnTo>
                    <a:pt x="344388" y="308299"/>
                  </a:lnTo>
                  <a:lnTo>
                    <a:pt x="345201" y="314344"/>
                  </a:lnTo>
                  <a:lnTo>
                    <a:pt x="304617" y="326275"/>
                  </a:lnTo>
                  <a:lnTo>
                    <a:pt x="471177" y="326275"/>
                  </a:lnTo>
                  <a:lnTo>
                    <a:pt x="471177" y="133539"/>
                  </a:lnTo>
                  <a:close/>
                </a:path>
                <a:path w="471804" h="471804">
                  <a:moveTo>
                    <a:pt x="304678" y="283366"/>
                  </a:moveTo>
                  <a:lnTo>
                    <a:pt x="285346" y="301510"/>
                  </a:lnTo>
                  <a:lnTo>
                    <a:pt x="278443" y="308299"/>
                  </a:lnTo>
                  <a:lnTo>
                    <a:pt x="272315" y="312449"/>
                  </a:lnTo>
                  <a:lnTo>
                    <a:pt x="263515" y="315662"/>
                  </a:lnTo>
                  <a:lnTo>
                    <a:pt x="248600" y="319634"/>
                  </a:lnTo>
                  <a:lnTo>
                    <a:pt x="230670" y="323188"/>
                  </a:lnTo>
                  <a:lnTo>
                    <a:pt x="215195" y="324465"/>
                  </a:lnTo>
                  <a:lnTo>
                    <a:pt x="304620" y="324465"/>
                  </a:lnTo>
                  <a:lnTo>
                    <a:pt x="304678" y="283366"/>
                  </a:lnTo>
                  <a:close/>
                </a:path>
                <a:path w="471804" h="471804">
                  <a:moveTo>
                    <a:pt x="199060" y="133215"/>
                  </a:moveTo>
                  <a:lnTo>
                    <a:pt x="163229" y="133215"/>
                  </a:lnTo>
                  <a:lnTo>
                    <a:pt x="163462" y="134463"/>
                  </a:lnTo>
                  <a:lnTo>
                    <a:pt x="163715" y="151937"/>
                  </a:lnTo>
                  <a:lnTo>
                    <a:pt x="163914" y="188091"/>
                  </a:lnTo>
                  <a:lnTo>
                    <a:pt x="164092" y="239959"/>
                  </a:lnTo>
                  <a:lnTo>
                    <a:pt x="164833" y="252855"/>
                  </a:lnTo>
                  <a:lnTo>
                    <a:pt x="200063" y="291216"/>
                  </a:lnTo>
                  <a:lnTo>
                    <a:pt x="222383" y="294484"/>
                  </a:lnTo>
                  <a:lnTo>
                    <a:pt x="228943" y="295256"/>
                  </a:lnTo>
                  <a:lnTo>
                    <a:pt x="271929" y="288851"/>
                  </a:lnTo>
                  <a:lnTo>
                    <a:pt x="300562" y="264886"/>
                  </a:lnTo>
                  <a:lnTo>
                    <a:pt x="271181" y="264876"/>
                  </a:lnTo>
                  <a:lnTo>
                    <a:pt x="199995" y="264876"/>
                  </a:lnTo>
                  <a:lnTo>
                    <a:pt x="180287" y="245178"/>
                  </a:lnTo>
                  <a:lnTo>
                    <a:pt x="215885" y="209580"/>
                  </a:lnTo>
                  <a:lnTo>
                    <a:pt x="180297" y="173991"/>
                  </a:lnTo>
                  <a:lnTo>
                    <a:pt x="199995" y="154283"/>
                  </a:lnTo>
                  <a:lnTo>
                    <a:pt x="303653" y="154283"/>
                  </a:lnTo>
                  <a:lnTo>
                    <a:pt x="302641" y="142869"/>
                  </a:lnTo>
                  <a:lnTo>
                    <a:pt x="301764" y="135428"/>
                  </a:lnTo>
                  <a:lnTo>
                    <a:pt x="329297" y="134159"/>
                  </a:lnTo>
                  <a:lnTo>
                    <a:pt x="271181" y="134149"/>
                  </a:lnTo>
                  <a:lnTo>
                    <a:pt x="199995" y="134149"/>
                  </a:lnTo>
                  <a:lnTo>
                    <a:pt x="199060" y="133215"/>
                  </a:lnTo>
                  <a:close/>
                </a:path>
                <a:path w="471804" h="471804">
                  <a:moveTo>
                    <a:pt x="303653" y="154283"/>
                  </a:moveTo>
                  <a:lnTo>
                    <a:pt x="271181" y="154283"/>
                  </a:lnTo>
                  <a:lnTo>
                    <a:pt x="290890" y="173981"/>
                  </a:lnTo>
                  <a:lnTo>
                    <a:pt x="255291" y="209580"/>
                  </a:lnTo>
                  <a:lnTo>
                    <a:pt x="290890" y="245178"/>
                  </a:lnTo>
                  <a:lnTo>
                    <a:pt x="271192" y="264886"/>
                  </a:lnTo>
                  <a:lnTo>
                    <a:pt x="300565" y="264876"/>
                  </a:lnTo>
                  <a:lnTo>
                    <a:pt x="302243" y="259776"/>
                  </a:lnTo>
                  <a:lnTo>
                    <a:pt x="303669" y="246592"/>
                  </a:lnTo>
                  <a:lnTo>
                    <a:pt x="305145" y="222363"/>
                  </a:lnTo>
                  <a:lnTo>
                    <a:pt x="305662" y="190352"/>
                  </a:lnTo>
                  <a:lnTo>
                    <a:pt x="304384" y="162515"/>
                  </a:lnTo>
                  <a:lnTo>
                    <a:pt x="303653" y="154283"/>
                  </a:lnTo>
                  <a:close/>
                </a:path>
                <a:path w="471804" h="471804">
                  <a:moveTo>
                    <a:pt x="235593" y="229288"/>
                  </a:moveTo>
                  <a:lnTo>
                    <a:pt x="199995" y="264876"/>
                  </a:lnTo>
                  <a:lnTo>
                    <a:pt x="271181" y="264876"/>
                  </a:lnTo>
                  <a:lnTo>
                    <a:pt x="235593" y="229288"/>
                  </a:lnTo>
                  <a:close/>
                </a:path>
                <a:path w="471804" h="471804">
                  <a:moveTo>
                    <a:pt x="271181" y="154283"/>
                  </a:moveTo>
                  <a:lnTo>
                    <a:pt x="199995" y="154283"/>
                  </a:lnTo>
                  <a:lnTo>
                    <a:pt x="235593" y="189882"/>
                  </a:lnTo>
                  <a:lnTo>
                    <a:pt x="271181" y="154283"/>
                  </a:lnTo>
                  <a:close/>
                </a:path>
                <a:path w="471804" h="471804">
                  <a:moveTo>
                    <a:pt x="157213" y="134788"/>
                  </a:moveTo>
                  <a:lnTo>
                    <a:pt x="125975" y="134788"/>
                  </a:lnTo>
                  <a:lnTo>
                    <a:pt x="137459" y="135296"/>
                  </a:lnTo>
                  <a:lnTo>
                    <a:pt x="154923" y="135387"/>
                  </a:lnTo>
                  <a:lnTo>
                    <a:pt x="157213" y="134788"/>
                  </a:lnTo>
                  <a:close/>
                </a:path>
                <a:path w="471804" h="471804">
                  <a:moveTo>
                    <a:pt x="471177" y="23556"/>
                  </a:moveTo>
                  <a:lnTo>
                    <a:pt x="271181" y="23556"/>
                  </a:lnTo>
                  <a:lnTo>
                    <a:pt x="290890" y="43254"/>
                  </a:lnTo>
                  <a:lnTo>
                    <a:pt x="255291" y="78852"/>
                  </a:lnTo>
                  <a:lnTo>
                    <a:pt x="290890" y="114451"/>
                  </a:lnTo>
                  <a:lnTo>
                    <a:pt x="271192" y="134159"/>
                  </a:lnTo>
                  <a:lnTo>
                    <a:pt x="329297" y="134159"/>
                  </a:lnTo>
                  <a:lnTo>
                    <a:pt x="342734" y="133539"/>
                  </a:lnTo>
                  <a:lnTo>
                    <a:pt x="471177" y="133539"/>
                  </a:lnTo>
                  <a:lnTo>
                    <a:pt x="471177" y="23556"/>
                  </a:lnTo>
                  <a:close/>
                </a:path>
                <a:path w="471804" h="471804">
                  <a:moveTo>
                    <a:pt x="235593" y="98560"/>
                  </a:moveTo>
                  <a:lnTo>
                    <a:pt x="199995" y="134149"/>
                  </a:lnTo>
                  <a:lnTo>
                    <a:pt x="271181" y="134149"/>
                  </a:lnTo>
                  <a:lnTo>
                    <a:pt x="235593" y="98560"/>
                  </a:lnTo>
                  <a:close/>
                </a:path>
                <a:path w="471804" h="471804">
                  <a:moveTo>
                    <a:pt x="271181" y="23556"/>
                  </a:moveTo>
                  <a:lnTo>
                    <a:pt x="199995" y="23556"/>
                  </a:lnTo>
                  <a:lnTo>
                    <a:pt x="235593" y="59154"/>
                  </a:lnTo>
                  <a:lnTo>
                    <a:pt x="271181" y="23556"/>
                  </a:lnTo>
                  <a:close/>
                </a:path>
              </a:pathLst>
            </a:custGeom>
            <a:solidFill>
              <a:srgbClr val="000000"/>
            </a:solidFill>
          </p:spPr>
          <p:txBody>
            <a:bodyPr wrap="square" lIns="0" tIns="0" rIns="0" bIns="0" rtlCol="0"/>
            <a:lstStyle/>
            <a:p>
              <a:pPr defTabSz="486369"/>
              <a:endParaRPr sz="957">
                <a:solidFill>
                  <a:prstClr val="black"/>
                </a:solidFill>
                <a:latin typeface="Utopia Std" panose="02040603060506020204" pitchFamily="18" charset="77"/>
              </a:endParaRPr>
            </a:p>
          </p:txBody>
        </p:sp>
        <p:sp>
          <p:nvSpPr>
            <p:cNvPr id="8" name="object 8"/>
            <p:cNvSpPr/>
            <p:nvPr/>
          </p:nvSpPr>
          <p:spPr>
            <a:xfrm>
              <a:off x="7968006" y="3756826"/>
              <a:ext cx="4142740" cy="3452495"/>
            </a:xfrm>
            <a:custGeom>
              <a:avLst/>
              <a:gdLst/>
              <a:ahLst/>
              <a:cxnLst/>
              <a:rect l="l" t="t" r="r" b="b"/>
              <a:pathLst>
                <a:path w="4142740" h="3452495">
                  <a:moveTo>
                    <a:pt x="0" y="3452219"/>
                  </a:moveTo>
                  <a:lnTo>
                    <a:pt x="4142662" y="3452219"/>
                  </a:lnTo>
                  <a:lnTo>
                    <a:pt x="4142662" y="0"/>
                  </a:lnTo>
                  <a:lnTo>
                    <a:pt x="0" y="0"/>
                  </a:lnTo>
                  <a:lnTo>
                    <a:pt x="0" y="3452219"/>
                  </a:lnTo>
                  <a:close/>
                </a:path>
              </a:pathLst>
            </a:custGeom>
            <a:ln w="10153">
              <a:solidFill>
                <a:srgbClr val="000000"/>
              </a:solidFill>
            </a:ln>
          </p:spPr>
          <p:txBody>
            <a:bodyPr wrap="square" lIns="0" tIns="0" rIns="0" bIns="0" rtlCol="0"/>
            <a:lstStyle/>
            <a:p>
              <a:pPr defTabSz="486369"/>
              <a:endParaRPr sz="957">
                <a:solidFill>
                  <a:prstClr val="black"/>
                </a:solidFill>
                <a:latin typeface="Utopia Std" panose="02040603060506020204" pitchFamily="18" charset="77"/>
              </a:endParaRPr>
            </a:p>
          </p:txBody>
        </p:sp>
      </p:grpSp>
      <p:sp>
        <p:nvSpPr>
          <p:cNvPr id="9" name="object 9"/>
          <p:cNvSpPr txBox="1"/>
          <p:nvPr/>
        </p:nvSpPr>
        <p:spPr>
          <a:xfrm>
            <a:off x="6933141" y="3975384"/>
            <a:ext cx="1505385" cy="195494"/>
          </a:xfrm>
          <a:prstGeom prst="rect">
            <a:avLst/>
          </a:prstGeom>
          <a:solidFill>
            <a:srgbClr val="E31837"/>
          </a:solidFill>
        </p:spPr>
        <p:txBody>
          <a:bodyPr vert="horz" wrap="square" lIns="0" tIns="36000" rIns="0" bIns="36000" rtlCol="0" anchor="ctr">
            <a:spAutoFit/>
          </a:bodyPr>
          <a:lstStyle/>
          <a:p>
            <a:pPr marL="99300" defTabSz="486369">
              <a:spcBef>
                <a:spcPts val="444"/>
              </a:spcBef>
            </a:pPr>
            <a:r>
              <a:rPr sz="798" b="1" dirty="0">
                <a:solidFill>
                  <a:srgbClr val="FFFFFF"/>
                </a:solidFill>
                <a:latin typeface="Utopia Std" panose="02040603060506020204" pitchFamily="18" charset="77"/>
                <a:cs typeface="Trebuchet MS"/>
              </a:rPr>
              <a:t>lees meer op uva.nl/werkenbij</a:t>
            </a:r>
            <a:endParaRPr sz="798" dirty="0">
              <a:solidFill>
                <a:prstClr val="black"/>
              </a:solidFill>
              <a:latin typeface="Utopia Std" panose="02040603060506020204" pitchFamily="18" charset="77"/>
              <a:cs typeface="Trebuchet MS"/>
            </a:endParaRPr>
          </a:p>
        </p:txBody>
      </p:sp>
      <p:grpSp>
        <p:nvGrpSpPr>
          <p:cNvPr id="10" name="object 10"/>
          <p:cNvGrpSpPr/>
          <p:nvPr/>
        </p:nvGrpSpPr>
        <p:grpSpPr>
          <a:xfrm>
            <a:off x="6581253" y="2860451"/>
            <a:ext cx="2208934" cy="1841791"/>
            <a:chOff x="12373068" y="3751750"/>
            <a:chExt cx="4152900" cy="3462654"/>
          </a:xfrm>
        </p:grpSpPr>
        <p:pic>
          <p:nvPicPr>
            <p:cNvPr id="11" name="object 11"/>
            <p:cNvPicPr/>
            <p:nvPr/>
          </p:nvPicPr>
          <p:blipFill>
            <a:blip r:embed="rId4" cstate="print"/>
            <a:stretch>
              <a:fillRect/>
            </a:stretch>
          </p:blipFill>
          <p:spPr>
            <a:xfrm>
              <a:off x="13625970" y="4688641"/>
              <a:ext cx="1858536" cy="236166"/>
            </a:xfrm>
            <a:prstGeom prst="rect">
              <a:avLst/>
            </a:prstGeom>
          </p:spPr>
        </p:pic>
        <p:pic>
          <p:nvPicPr>
            <p:cNvPr id="12" name="object 12"/>
            <p:cNvPicPr/>
            <p:nvPr/>
          </p:nvPicPr>
          <p:blipFill>
            <a:blip r:embed="rId5" cstate="print"/>
            <a:stretch>
              <a:fillRect/>
            </a:stretch>
          </p:blipFill>
          <p:spPr>
            <a:xfrm>
              <a:off x="13625963" y="5033756"/>
              <a:ext cx="2238354" cy="243963"/>
            </a:xfrm>
            <a:prstGeom prst="rect">
              <a:avLst/>
            </a:prstGeom>
          </p:spPr>
        </p:pic>
        <p:sp>
          <p:nvSpPr>
            <p:cNvPr id="13" name="object 13"/>
            <p:cNvSpPr/>
            <p:nvPr/>
          </p:nvSpPr>
          <p:spPr>
            <a:xfrm>
              <a:off x="13034634" y="4682021"/>
              <a:ext cx="471805" cy="471805"/>
            </a:xfrm>
            <a:custGeom>
              <a:avLst/>
              <a:gdLst/>
              <a:ahLst/>
              <a:cxnLst/>
              <a:rect l="l" t="t" r="r" b="b"/>
              <a:pathLst>
                <a:path w="471805" h="471804">
                  <a:moveTo>
                    <a:pt x="471177" y="0"/>
                  </a:moveTo>
                  <a:lnTo>
                    <a:pt x="0" y="0"/>
                  </a:lnTo>
                  <a:lnTo>
                    <a:pt x="0" y="471177"/>
                  </a:lnTo>
                  <a:lnTo>
                    <a:pt x="471177" y="471177"/>
                  </a:lnTo>
                  <a:lnTo>
                    <a:pt x="471177" y="447356"/>
                  </a:lnTo>
                  <a:lnTo>
                    <a:pt x="271141" y="447346"/>
                  </a:lnTo>
                  <a:lnTo>
                    <a:pt x="199964" y="447346"/>
                  </a:lnTo>
                  <a:lnTo>
                    <a:pt x="180256" y="427648"/>
                  </a:lnTo>
                  <a:lnTo>
                    <a:pt x="215855" y="392050"/>
                  </a:lnTo>
                  <a:lnTo>
                    <a:pt x="180256" y="356461"/>
                  </a:lnTo>
                  <a:lnTo>
                    <a:pt x="199954" y="336753"/>
                  </a:lnTo>
                  <a:lnTo>
                    <a:pt x="471177" y="336753"/>
                  </a:lnTo>
                  <a:lnTo>
                    <a:pt x="471177" y="326275"/>
                  </a:lnTo>
                  <a:lnTo>
                    <a:pt x="304617" y="326275"/>
                  </a:lnTo>
                  <a:lnTo>
                    <a:pt x="304620" y="324465"/>
                  </a:lnTo>
                  <a:lnTo>
                    <a:pt x="215195" y="324465"/>
                  </a:lnTo>
                  <a:lnTo>
                    <a:pt x="202323" y="324078"/>
                  </a:lnTo>
                  <a:lnTo>
                    <a:pt x="163635" y="314121"/>
                  </a:lnTo>
                  <a:lnTo>
                    <a:pt x="131510" y="279664"/>
                  </a:lnTo>
                  <a:lnTo>
                    <a:pt x="129006" y="259247"/>
                  </a:lnTo>
                  <a:lnTo>
                    <a:pt x="129070" y="239959"/>
                  </a:lnTo>
                  <a:lnTo>
                    <a:pt x="129253" y="222363"/>
                  </a:lnTo>
                  <a:lnTo>
                    <a:pt x="129333" y="209580"/>
                  </a:lnTo>
                  <a:lnTo>
                    <a:pt x="125985" y="134788"/>
                  </a:lnTo>
                  <a:lnTo>
                    <a:pt x="157213" y="134788"/>
                  </a:lnTo>
                  <a:lnTo>
                    <a:pt x="163229" y="133215"/>
                  </a:lnTo>
                  <a:lnTo>
                    <a:pt x="199060" y="133215"/>
                  </a:lnTo>
                  <a:lnTo>
                    <a:pt x="180287" y="114451"/>
                  </a:lnTo>
                  <a:lnTo>
                    <a:pt x="215885" y="78852"/>
                  </a:lnTo>
                  <a:lnTo>
                    <a:pt x="180297" y="43264"/>
                  </a:lnTo>
                  <a:lnTo>
                    <a:pt x="199995" y="23556"/>
                  </a:lnTo>
                  <a:lnTo>
                    <a:pt x="471177" y="23556"/>
                  </a:lnTo>
                  <a:lnTo>
                    <a:pt x="471177" y="0"/>
                  </a:lnTo>
                  <a:close/>
                </a:path>
                <a:path w="471805" h="471804">
                  <a:moveTo>
                    <a:pt x="471177" y="336753"/>
                  </a:moveTo>
                  <a:lnTo>
                    <a:pt x="271151" y="336753"/>
                  </a:lnTo>
                  <a:lnTo>
                    <a:pt x="290849" y="356451"/>
                  </a:lnTo>
                  <a:lnTo>
                    <a:pt x="255250" y="392050"/>
                  </a:lnTo>
                  <a:lnTo>
                    <a:pt x="290849" y="427648"/>
                  </a:lnTo>
                  <a:lnTo>
                    <a:pt x="271151" y="447356"/>
                  </a:lnTo>
                  <a:lnTo>
                    <a:pt x="471177" y="447356"/>
                  </a:lnTo>
                  <a:lnTo>
                    <a:pt x="471177" y="336753"/>
                  </a:lnTo>
                  <a:close/>
                </a:path>
                <a:path w="471805" h="471804">
                  <a:moveTo>
                    <a:pt x="235553" y="411758"/>
                  </a:moveTo>
                  <a:lnTo>
                    <a:pt x="199964" y="447346"/>
                  </a:lnTo>
                  <a:lnTo>
                    <a:pt x="271141" y="447346"/>
                  </a:lnTo>
                  <a:lnTo>
                    <a:pt x="235553" y="411758"/>
                  </a:lnTo>
                  <a:close/>
                </a:path>
                <a:path w="471805" h="471804">
                  <a:moveTo>
                    <a:pt x="271151" y="336753"/>
                  </a:moveTo>
                  <a:lnTo>
                    <a:pt x="199954" y="336753"/>
                  </a:lnTo>
                  <a:lnTo>
                    <a:pt x="235553" y="372352"/>
                  </a:lnTo>
                  <a:lnTo>
                    <a:pt x="271151" y="336753"/>
                  </a:lnTo>
                  <a:close/>
                </a:path>
                <a:path w="471805" h="471804">
                  <a:moveTo>
                    <a:pt x="471177" y="133539"/>
                  </a:moveTo>
                  <a:lnTo>
                    <a:pt x="342734" y="133539"/>
                  </a:lnTo>
                  <a:lnTo>
                    <a:pt x="341130" y="152307"/>
                  </a:lnTo>
                  <a:lnTo>
                    <a:pt x="340299" y="167818"/>
                  </a:lnTo>
                  <a:lnTo>
                    <a:pt x="339980" y="188091"/>
                  </a:lnTo>
                  <a:lnTo>
                    <a:pt x="339891" y="222383"/>
                  </a:lnTo>
                  <a:lnTo>
                    <a:pt x="340699" y="261203"/>
                  </a:lnTo>
                  <a:lnTo>
                    <a:pt x="342527" y="290098"/>
                  </a:lnTo>
                  <a:lnTo>
                    <a:pt x="344388" y="308299"/>
                  </a:lnTo>
                  <a:lnTo>
                    <a:pt x="345201" y="314344"/>
                  </a:lnTo>
                  <a:lnTo>
                    <a:pt x="304617" y="326275"/>
                  </a:lnTo>
                  <a:lnTo>
                    <a:pt x="471177" y="326275"/>
                  </a:lnTo>
                  <a:lnTo>
                    <a:pt x="471177" y="133539"/>
                  </a:lnTo>
                  <a:close/>
                </a:path>
                <a:path w="471805" h="471804">
                  <a:moveTo>
                    <a:pt x="304688" y="283366"/>
                  </a:moveTo>
                  <a:lnTo>
                    <a:pt x="285356" y="301510"/>
                  </a:lnTo>
                  <a:lnTo>
                    <a:pt x="278448" y="308299"/>
                  </a:lnTo>
                  <a:lnTo>
                    <a:pt x="272316" y="312449"/>
                  </a:lnTo>
                  <a:lnTo>
                    <a:pt x="263515" y="315662"/>
                  </a:lnTo>
                  <a:lnTo>
                    <a:pt x="248600" y="319634"/>
                  </a:lnTo>
                  <a:lnTo>
                    <a:pt x="230670" y="323188"/>
                  </a:lnTo>
                  <a:lnTo>
                    <a:pt x="215195" y="324465"/>
                  </a:lnTo>
                  <a:lnTo>
                    <a:pt x="304620" y="324465"/>
                  </a:lnTo>
                  <a:lnTo>
                    <a:pt x="304688" y="283366"/>
                  </a:lnTo>
                  <a:close/>
                </a:path>
                <a:path w="471805" h="471804">
                  <a:moveTo>
                    <a:pt x="199060" y="133215"/>
                  </a:moveTo>
                  <a:lnTo>
                    <a:pt x="163229" y="133215"/>
                  </a:lnTo>
                  <a:lnTo>
                    <a:pt x="163462" y="134463"/>
                  </a:lnTo>
                  <a:lnTo>
                    <a:pt x="163719" y="151937"/>
                  </a:lnTo>
                  <a:lnTo>
                    <a:pt x="163918" y="188091"/>
                  </a:lnTo>
                  <a:lnTo>
                    <a:pt x="164092" y="239959"/>
                  </a:lnTo>
                  <a:lnTo>
                    <a:pt x="164833" y="252855"/>
                  </a:lnTo>
                  <a:lnTo>
                    <a:pt x="200063" y="291216"/>
                  </a:lnTo>
                  <a:lnTo>
                    <a:pt x="222383" y="294484"/>
                  </a:lnTo>
                  <a:lnTo>
                    <a:pt x="228943" y="295256"/>
                  </a:lnTo>
                  <a:lnTo>
                    <a:pt x="271938" y="288851"/>
                  </a:lnTo>
                  <a:lnTo>
                    <a:pt x="300566" y="264886"/>
                  </a:lnTo>
                  <a:lnTo>
                    <a:pt x="271181" y="264876"/>
                  </a:lnTo>
                  <a:lnTo>
                    <a:pt x="199995" y="264876"/>
                  </a:lnTo>
                  <a:lnTo>
                    <a:pt x="180287" y="245178"/>
                  </a:lnTo>
                  <a:lnTo>
                    <a:pt x="215885" y="209580"/>
                  </a:lnTo>
                  <a:lnTo>
                    <a:pt x="180297" y="173991"/>
                  </a:lnTo>
                  <a:lnTo>
                    <a:pt x="199995" y="154283"/>
                  </a:lnTo>
                  <a:lnTo>
                    <a:pt x="303660" y="154283"/>
                  </a:lnTo>
                  <a:lnTo>
                    <a:pt x="302649" y="142869"/>
                  </a:lnTo>
                  <a:lnTo>
                    <a:pt x="301774" y="135428"/>
                  </a:lnTo>
                  <a:lnTo>
                    <a:pt x="329301" y="134159"/>
                  </a:lnTo>
                  <a:lnTo>
                    <a:pt x="271181" y="134149"/>
                  </a:lnTo>
                  <a:lnTo>
                    <a:pt x="199995" y="134149"/>
                  </a:lnTo>
                  <a:lnTo>
                    <a:pt x="199060" y="133215"/>
                  </a:lnTo>
                  <a:close/>
                </a:path>
                <a:path w="471805" h="471804">
                  <a:moveTo>
                    <a:pt x="303660" y="154283"/>
                  </a:moveTo>
                  <a:lnTo>
                    <a:pt x="271181" y="154283"/>
                  </a:lnTo>
                  <a:lnTo>
                    <a:pt x="290890" y="173981"/>
                  </a:lnTo>
                  <a:lnTo>
                    <a:pt x="255291" y="209580"/>
                  </a:lnTo>
                  <a:lnTo>
                    <a:pt x="290890" y="245178"/>
                  </a:lnTo>
                  <a:lnTo>
                    <a:pt x="271192" y="264886"/>
                  </a:lnTo>
                  <a:lnTo>
                    <a:pt x="300569" y="264876"/>
                  </a:lnTo>
                  <a:lnTo>
                    <a:pt x="302244" y="259776"/>
                  </a:lnTo>
                  <a:lnTo>
                    <a:pt x="303669" y="246592"/>
                  </a:lnTo>
                  <a:lnTo>
                    <a:pt x="305145" y="222363"/>
                  </a:lnTo>
                  <a:lnTo>
                    <a:pt x="305664" y="190352"/>
                  </a:lnTo>
                  <a:lnTo>
                    <a:pt x="304389" y="162515"/>
                  </a:lnTo>
                  <a:lnTo>
                    <a:pt x="303660" y="154283"/>
                  </a:lnTo>
                  <a:close/>
                </a:path>
                <a:path w="471805" h="471804">
                  <a:moveTo>
                    <a:pt x="235593" y="229288"/>
                  </a:moveTo>
                  <a:lnTo>
                    <a:pt x="199995" y="264876"/>
                  </a:lnTo>
                  <a:lnTo>
                    <a:pt x="271181" y="264876"/>
                  </a:lnTo>
                  <a:lnTo>
                    <a:pt x="235593" y="229288"/>
                  </a:lnTo>
                  <a:close/>
                </a:path>
                <a:path w="471805" h="471804">
                  <a:moveTo>
                    <a:pt x="271181" y="154283"/>
                  </a:moveTo>
                  <a:lnTo>
                    <a:pt x="199995" y="154283"/>
                  </a:lnTo>
                  <a:lnTo>
                    <a:pt x="235593" y="189882"/>
                  </a:lnTo>
                  <a:lnTo>
                    <a:pt x="271181" y="154283"/>
                  </a:lnTo>
                  <a:close/>
                </a:path>
                <a:path w="471805" h="471804">
                  <a:moveTo>
                    <a:pt x="157213" y="134788"/>
                  </a:moveTo>
                  <a:lnTo>
                    <a:pt x="125985" y="134788"/>
                  </a:lnTo>
                  <a:lnTo>
                    <a:pt x="137459" y="135296"/>
                  </a:lnTo>
                  <a:lnTo>
                    <a:pt x="154923" y="135387"/>
                  </a:lnTo>
                  <a:lnTo>
                    <a:pt x="157213" y="134788"/>
                  </a:lnTo>
                  <a:close/>
                </a:path>
                <a:path w="471805" h="471804">
                  <a:moveTo>
                    <a:pt x="471177" y="23556"/>
                  </a:moveTo>
                  <a:lnTo>
                    <a:pt x="271181" y="23556"/>
                  </a:lnTo>
                  <a:lnTo>
                    <a:pt x="290890" y="43254"/>
                  </a:lnTo>
                  <a:lnTo>
                    <a:pt x="255291" y="78852"/>
                  </a:lnTo>
                  <a:lnTo>
                    <a:pt x="290890" y="114451"/>
                  </a:lnTo>
                  <a:lnTo>
                    <a:pt x="271192" y="134159"/>
                  </a:lnTo>
                  <a:lnTo>
                    <a:pt x="329301" y="134159"/>
                  </a:lnTo>
                  <a:lnTo>
                    <a:pt x="342734" y="133539"/>
                  </a:lnTo>
                  <a:lnTo>
                    <a:pt x="471177" y="133539"/>
                  </a:lnTo>
                  <a:lnTo>
                    <a:pt x="471177" y="23556"/>
                  </a:lnTo>
                  <a:close/>
                </a:path>
                <a:path w="471805" h="471804">
                  <a:moveTo>
                    <a:pt x="235593" y="98560"/>
                  </a:moveTo>
                  <a:lnTo>
                    <a:pt x="199995" y="134149"/>
                  </a:lnTo>
                  <a:lnTo>
                    <a:pt x="271181" y="134149"/>
                  </a:lnTo>
                  <a:lnTo>
                    <a:pt x="235593" y="98560"/>
                  </a:lnTo>
                  <a:close/>
                </a:path>
                <a:path w="471805" h="471804">
                  <a:moveTo>
                    <a:pt x="271181" y="23556"/>
                  </a:moveTo>
                  <a:lnTo>
                    <a:pt x="199995" y="23556"/>
                  </a:lnTo>
                  <a:lnTo>
                    <a:pt x="235593" y="59154"/>
                  </a:lnTo>
                  <a:lnTo>
                    <a:pt x="271181" y="23556"/>
                  </a:lnTo>
                  <a:close/>
                </a:path>
              </a:pathLst>
            </a:custGeom>
            <a:solidFill>
              <a:srgbClr val="000000"/>
            </a:solidFill>
          </p:spPr>
          <p:txBody>
            <a:bodyPr wrap="square" lIns="0" tIns="0" rIns="0" bIns="0" rtlCol="0"/>
            <a:lstStyle/>
            <a:p>
              <a:pPr defTabSz="486369"/>
              <a:endParaRPr sz="957">
                <a:solidFill>
                  <a:prstClr val="black"/>
                </a:solidFill>
                <a:latin typeface="Utopia Std" panose="02040603060506020204" pitchFamily="18" charset="77"/>
              </a:endParaRPr>
            </a:p>
          </p:txBody>
        </p:sp>
        <p:sp>
          <p:nvSpPr>
            <p:cNvPr id="14" name="object 14"/>
            <p:cNvSpPr/>
            <p:nvPr/>
          </p:nvSpPr>
          <p:spPr>
            <a:xfrm>
              <a:off x="12378144" y="3756826"/>
              <a:ext cx="4142740" cy="3452495"/>
            </a:xfrm>
            <a:custGeom>
              <a:avLst/>
              <a:gdLst/>
              <a:ahLst/>
              <a:cxnLst/>
              <a:rect l="l" t="t" r="r" b="b"/>
              <a:pathLst>
                <a:path w="4142740" h="3452495">
                  <a:moveTo>
                    <a:pt x="0" y="3452219"/>
                  </a:moveTo>
                  <a:lnTo>
                    <a:pt x="4142662" y="3452219"/>
                  </a:lnTo>
                  <a:lnTo>
                    <a:pt x="4142662" y="0"/>
                  </a:lnTo>
                  <a:lnTo>
                    <a:pt x="0" y="0"/>
                  </a:lnTo>
                  <a:lnTo>
                    <a:pt x="0" y="3452219"/>
                  </a:lnTo>
                  <a:close/>
                </a:path>
              </a:pathLst>
            </a:custGeom>
            <a:ln w="10153">
              <a:solidFill>
                <a:srgbClr val="000000"/>
              </a:solidFill>
            </a:ln>
          </p:spPr>
          <p:txBody>
            <a:bodyPr wrap="square" lIns="0" tIns="0" rIns="0" bIns="0" rtlCol="0"/>
            <a:lstStyle/>
            <a:p>
              <a:pPr defTabSz="486369"/>
              <a:endParaRPr sz="957">
                <a:solidFill>
                  <a:prstClr val="black"/>
                </a:solidFill>
                <a:latin typeface="Utopia Std" panose="02040603060506020204" pitchFamily="18" charset="77"/>
              </a:endParaRPr>
            </a:p>
          </p:txBody>
        </p:sp>
      </p:grpSp>
      <p:sp>
        <p:nvSpPr>
          <p:cNvPr id="15" name="object 15"/>
          <p:cNvSpPr txBox="1">
            <a:spLocks noGrp="1"/>
          </p:cNvSpPr>
          <p:nvPr>
            <p:ph type="title"/>
          </p:nvPr>
        </p:nvSpPr>
        <p:spPr>
          <a:xfrm>
            <a:off x="299427" y="1105555"/>
            <a:ext cx="1415541" cy="268411"/>
          </a:xfrm>
          <a:prstGeom prst="rect">
            <a:avLst/>
          </a:prstGeom>
        </p:spPr>
        <p:txBody>
          <a:bodyPr vert="horz" wrap="square" lIns="0" tIns="6417" rIns="0" bIns="0" rtlCol="0">
            <a:spAutoFit/>
          </a:bodyPr>
          <a:lstStyle/>
          <a:p>
            <a:pPr marL="6755">
              <a:spcBef>
                <a:spcPts val="51"/>
              </a:spcBef>
            </a:pPr>
            <a:r>
              <a:rPr dirty="0">
                <a:latin typeface="Utopia Std" panose="02040603060506020204" pitchFamily="18" charset="77"/>
              </a:rPr>
              <a:t>Banners online</a:t>
            </a:r>
          </a:p>
        </p:txBody>
      </p:sp>
      <p:sp>
        <p:nvSpPr>
          <p:cNvPr id="17" name="object 3">
            <a:extLst>
              <a:ext uri="{FF2B5EF4-FFF2-40B4-BE49-F238E27FC236}">
                <a16:creationId xmlns:a16="http://schemas.microsoft.com/office/drawing/2014/main" id="{3B1DB69E-B6A7-10DC-247C-80BB6EA6DD47}"/>
              </a:ext>
            </a:extLst>
          </p:cNvPr>
          <p:cNvSpPr txBox="1">
            <a:spLocks/>
          </p:cNvSpPr>
          <p:nvPr/>
        </p:nvSpPr>
        <p:spPr>
          <a:xfrm>
            <a:off x="4372461" y="7244567"/>
            <a:ext cx="1958339" cy="117981"/>
          </a:xfrm>
          <a:prstGeom prst="rect">
            <a:avLst/>
          </a:prstGeom>
        </p:spPr>
        <p:txBody>
          <a:bodyPr vert="horz" wrap="square" lIns="0" tIns="10160" rIns="0" bIns="0" rtlCol="0" anchor="t">
            <a:spAutoFit/>
          </a:bodyPr>
          <a:lstStyle>
            <a:defPPr>
              <a:defRPr lang="en-US"/>
            </a:defPPr>
            <a:lvl1pPr marL="0" algn="l" defTabSz="914400" rtl="0" eaLnBrk="1" latinLnBrk="0" hangingPunct="1">
              <a:defRPr sz="700" b="0" i="0" kern="1200">
                <a:solidFill>
                  <a:srgbClr val="878786"/>
                </a:solidFill>
                <a:latin typeface="Cambria"/>
                <a:ea typeface="+mn-ea"/>
                <a:cs typeface="Cambr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nl-NL" smtClean="0">
                <a:latin typeface="Utopia Std" panose="02040603060506020204" pitchFamily="18" charset="77"/>
              </a:rPr>
              <a:pPr marL="38100">
                <a:spcBef>
                  <a:spcPts val="80"/>
                </a:spcBef>
              </a:pPr>
              <a:t>47</a:t>
            </a:fld>
            <a:r>
              <a:rPr lang="nl-NL">
                <a:latin typeface="Utopia Std" panose="02040603060506020204" pitchFamily="18" charset="77"/>
              </a:rPr>
              <a:t> | UvA arbeidsmarktcommunicatie toolkit 2022</a:t>
            </a:r>
            <a:endParaRPr lang="nl-NL" dirty="0">
              <a:latin typeface="Utopia Std" panose="02040603060506020204" pitchFamily="18" charset="77"/>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03257" y="2860451"/>
            <a:ext cx="2208934" cy="1841791"/>
            <a:chOff x="3578214" y="3751750"/>
            <a:chExt cx="4152900" cy="3462654"/>
          </a:xfrm>
        </p:grpSpPr>
        <p:pic>
          <p:nvPicPr>
            <p:cNvPr id="3" name="object 3"/>
            <p:cNvPicPr/>
            <p:nvPr/>
          </p:nvPicPr>
          <p:blipFill>
            <a:blip r:embed="rId2" cstate="print"/>
            <a:stretch>
              <a:fillRect/>
            </a:stretch>
          </p:blipFill>
          <p:spPr>
            <a:xfrm>
              <a:off x="3583291" y="3756826"/>
              <a:ext cx="4142660" cy="3452219"/>
            </a:xfrm>
            <a:prstGeom prst="rect">
              <a:avLst/>
            </a:prstGeom>
          </p:spPr>
        </p:pic>
        <p:sp>
          <p:nvSpPr>
            <p:cNvPr id="4" name="object 4"/>
            <p:cNvSpPr/>
            <p:nvPr/>
          </p:nvSpPr>
          <p:spPr>
            <a:xfrm>
              <a:off x="3583291" y="3756826"/>
              <a:ext cx="4142740" cy="3452495"/>
            </a:xfrm>
            <a:custGeom>
              <a:avLst/>
              <a:gdLst/>
              <a:ahLst/>
              <a:cxnLst/>
              <a:rect l="l" t="t" r="r" b="b"/>
              <a:pathLst>
                <a:path w="4142740" h="3452495">
                  <a:moveTo>
                    <a:pt x="0" y="3452219"/>
                  </a:moveTo>
                  <a:lnTo>
                    <a:pt x="4142662" y="3452219"/>
                  </a:lnTo>
                  <a:lnTo>
                    <a:pt x="4142662" y="0"/>
                  </a:lnTo>
                  <a:lnTo>
                    <a:pt x="0" y="0"/>
                  </a:lnTo>
                  <a:lnTo>
                    <a:pt x="0" y="3452219"/>
                  </a:lnTo>
                  <a:close/>
                </a:path>
              </a:pathLst>
            </a:custGeom>
            <a:ln w="10153">
              <a:solidFill>
                <a:srgbClr val="000000"/>
              </a:solidFill>
            </a:ln>
          </p:spPr>
          <p:txBody>
            <a:bodyPr wrap="square" lIns="0" tIns="0" rIns="0" bIns="0" rtlCol="0"/>
            <a:lstStyle/>
            <a:p>
              <a:pPr defTabSz="486369"/>
              <a:endParaRPr sz="957">
                <a:solidFill>
                  <a:prstClr val="black"/>
                </a:solidFill>
                <a:latin typeface="Utopia Std" panose="02040603060506020204" pitchFamily="18" charset="77"/>
              </a:endParaRPr>
            </a:p>
          </p:txBody>
        </p:sp>
      </p:grpSp>
      <p:sp>
        <p:nvSpPr>
          <p:cNvPr id="5" name="object 5"/>
          <p:cNvSpPr txBox="1"/>
          <p:nvPr/>
        </p:nvSpPr>
        <p:spPr>
          <a:xfrm>
            <a:off x="4238194" y="2863146"/>
            <a:ext cx="2203529" cy="1836000"/>
          </a:xfrm>
          <a:prstGeom prst="rect">
            <a:avLst/>
          </a:prstGeom>
          <a:ln w="10153">
            <a:solidFill>
              <a:srgbClr val="000000"/>
            </a:solidFill>
          </a:ln>
        </p:spPr>
        <p:txBody>
          <a:bodyPr vert="horz" wrap="square" lIns="0" tIns="3040" rIns="0" bIns="0" rtlCol="0">
            <a:noAutofit/>
          </a:bodyPr>
          <a:lstStyle/>
          <a:p>
            <a:pPr defTabSz="486369">
              <a:spcBef>
                <a:spcPts val="24"/>
              </a:spcBef>
            </a:pPr>
            <a:endParaRPr sz="2394" dirty="0">
              <a:solidFill>
                <a:prstClr val="black"/>
              </a:solidFill>
              <a:latin typeface="Utopia Std" panose="02040603060506020204" pitchFamily="18" charset="77"/>
              <a:cs typeface="Times New Roman"/>
            </a:endParaRPr>
          </a:p>
          <a:p>
            <a:pPr marL="629578" marR="571484" defTabSz="486369">
              <a:lnSpc>
                <a:spcPts val="1734"/>
              </a:lnSpc>
            </a:pPr>
            <a:r>
              <a:rPr kumimoji="0" lang="nl-NL" sz="1800" b="0" i="0" u="none" strike="noStrike" kern="1200" cap="none" spc="0" normalizeH="0" baseline="0" noProof="0" dirty="0">
                <a:ln>
                  <a:noFill/>
                </a:ln>
                <a:solidFill>
                  <a:prstClr val="black"/>
                </a:solidFill>
                <a:effectLst/>
                <a:uLnTx/>
                <a:uFillTx/>
                <a:latin typeface="Utopia Std" panose="02040603060506020204" pitchFamily="18" charset="77"/>
                <a:ea typeface="+mn-ea"/>
                <a:cs typeface="Times New Roman"/>
              </a:rPr>
              <a:t>‘</a:t>
            </a:r>
            <a:r>
              <a:rPr lang="nl-NL" sz="1729" dirty="0">
                <a:solidFill>
                  <a:prstClr val="black"/>
                </a:solidFill>
                <a:latin typeface="Utopia Std" panose="02040603060506020204" pitchFamily="18" charset="77"/>
                <a:cs typeface="Times New Roman"/>
              </a:rPr>
              <a:t>Je kunt  bij de UvA  autonoom</a:t>
            </a:r>
          </a:p>
          <a:p>
            <a:pPr marL="629578" defTabSz="486369">
              <a:lnSpc>
                <a:spcPts val="1737"/>
              </a:lnSpc>
            </a:pPr>
            <a:r>
              <a:rPr lang="nl-NL" sz="1729" dirty="0">
                <a:solidFill>
                  <a:prstClr val="black"/>
                </a:solidFill>
                <a:latin typeface="Utopia Std" panose="02040603060506020204" pitchFamily="18" charset="77"/>
                <a:cs typeface="Times New Roman"/>
              </a:rPr>
              <a:t>en vrij zijn.</a:t>
            </a:r>
            <a:r>
              <a:rPr lang="nl-NL" sz="1800" dirty="0">
                <a:solidFill>
                  <a:prstClr val="black"/>
                </a:solidFill>
                <a:latin typeface="Utopia Std" panose="02040603060506020204" pitchFamily="18" charset="77"/>
                <a:cs typeface="Times New Roman"/>
              </a:rPr>
              <a:t>’</a:t>
            </a:r>
            <a:endParaRPr lang="nl-NL" sz="1729" dirty="0">
              <a:solidFill>
                <a:prstClr val="black"/>
              </a:solidFill>
              <a:latin typeface="Utopia Std" panose="02040603060506020204" pitchFamily="18" charset="77"/>
              <a:cs typeface="Times New Roman"/>
            </a:endParaRPr>
          </a:p>
        </p:txBody>
      </p:sp>
      <p:sp>
        <p:nvSpPr>
          <p:cNvPr id="6" name="object 6"/>
          <p:cNvSpPr/>
          <p:nvPr/>
        </p:nvSpPr>
        <p:spPr>
          <a:xfrm>
            <a:off x="4665901" y="3226794"/>
            <a:ext cx="1395951" cy="932548"/>
          </a:xfrm>
          <a:custGeom>
            <a:avLst/>
            <a:gdLst/>
            <a:ahLst/>
            <a:cxnLst/>
            <a:rect l="l" t="t" r="r" b="b"/>
            <a:pathLst>
              <a:path w="2624454" h="1753235">
                <a:moveTo>
                  <a:pt x="209742" y="0"/>
                </a:moveTo>
                <a:lnTo>
                  <a:pt x="209742" y="1505918"/>
                </a:lnTo>
                <a:lnTo>
                  <a:pt x="0" y="1752630"/>
                </a:lnTo>
                <a:lnTo>
                  <a:pt x="2624041" y="1752630"/>
                </a:lnTo>
              </a:path>
            </a:pathLst>
          </a:custGeom>
          <a:ln w="41426">
            <a:solidFill>
              <a:srgbClr val="E31837"/>
            </a:solidFill>
          </a:ln>
        </p:spPr>
        <p:txBody>
          <a:bodyPr wrap="square" lIns="0" tIns="0" rIns="0" bIns="0" rtlCol="0"/>
          <a:lstStyle/>
          <a:p>
            <a:pPr defTabSz="486369"/>
            <a:endParaRPr sz="957">
              <a:solidFill>
                <a:prstClr val="black"/>
              </a:solidFill>
              <a:latin typeface="Utopia Std" panose="02040603060506020204" pitchFamily="18" charset="77"/>
            </a:endParaRPr>
          </a:p>
        </p:txBody>
      </p:sp>
      <p:grpSp>
        <p:nvGrpSpPr>
          <p:cNvPr id="8" name="object 8"/>
          <p:cNvGrpSpPr/>
          <p:nvPr/>
        </p:nvGrpSpPr>
        <p:grpSpPr>
          <a:xfrm>
            <a:off x="6581253" y="2860451"/>
            <a:ext cx="2208934" cy="1841791"/>
            <a:chOff x="12373068" y="3751750"/>
            <a:chExt cx="4152900" cy="3462654"/>
          </a:xfrm>
        </p:grpSpPr>
        <p:pic>
          <p:nvPicPr>
            <p:cNvPr id="9" name="object 9"/>
            <p:cNvPicPr/>
            <p:nvPr/>
          </p:nvPicPr>
          <p:blipFill>
            <a:blip r:embed="rId3" cstate="print"/>
            <a:stretch>
              <a:fillRect/>
            </a:stretch>
          </p:blipFill>
          <p:spPr>
            <a:xfrm>
              <a:off x="13625970" y="4688641"/>
              <a:ext cx="1858536" cy="236166"/>
            </a:xfrm>
            <a:prstGeom prst="rect">
              <a:avLst/>
            </a:prstGeom>
          </p:spPr>
        </p:pic>
        <p:pic>
          <p:nvPicPr>
            <p:cNvPr id="10" name="object 10"/>
            <p:cNvPicPr/>
            <p:nvPr/>
          </p:nvPicPr>
          <p:blipFill>
            <a:blip r:embed="rId4" cstate="print"/>
            <a:stretch>
              <a:fillRect/>
            </a:stretch>
          </p:blipFill>
          <p:spPr>
            <a:xfrm>
              <a:off x="13625963" y="5033756"/>
              <a:ext cx="2238354" cy="243963"/>
            </a:xfrm>
            <a:prstGeom prst="rect">
              <a:avLst/>
            </a:prstGeom>
          </p:spPr>
        </p:pic>
        <p:sp>
          <p:nvSpPr>
            <p:cNvPr id="11" name="object 11"/>
            <p:cNvSpPr/>
            <p:nvPr/>
          </p:nvSpPr>
          <p:spPr>
            <a:xfrm>
              <a:off x="13034634" y="4682021"/>
              <a:ext cx="471805" cy="471805"/>
            </a:xfrm>
            <a:custGeom>
              <a:avLst/>
              <a:gdLst/>
              <a:ahLst/>
              <a:cxnLst/>
              <a:rect l="l" t="t" r="r" b="b"/>
              <a:pathLst>
                <a:path w="471805" h="471804">
                  <a:moveTo>
                    <a:pt x="471177" y="0"/>
                  </a:moveTo>
                  <a:lnTo>
                    <a:pt x="0" y="0"/>
                  </a:lnTo>
                  <a:lnTo>
                    <a:pt x="0" y="471177"/>
                  </a:lnTo>
                  <a:lnTo>
                    <a:pt x="471177" y="471177"/>
                  </a:lnTo>
                  <a:lnTo>
                    <a:pt x="471177" y="447356"/>
                  </a:lnTo>
                  <a:lnTo>
                    <a:pt x="271141" y="447346"/>
                  </a:lnTo>
                  <a:lnTo>
                    <a:pt x="199964" y="447346"/>
                  </a:lnTo>
                  <a:lnTo>
                    <a:pt x="180256" y="427648"/>
                  </a:lnTo>
                  <a:lnTo>
                    <a:pt x="215855" y="392050"/>
                  </a:lnTo>
                  <a:lnTo>
                    <a:pt x="180256" y="356461"/>
                  </a:lnTo>
                  <a:lnTo>
                    <a:pt x="199954" y="336753"/>
                  </a:lnTo>
                  <a:lnTo>
                    <a:pt x="471177" y="336753"/>
                  </a:lnTo>
                  <a:lnTo>
                    <a:pt x="471177" y="326275"/>
                  </a:lnTo>
                  <a:lnTo>
                    <a:pt x="304617" y="326275"/>
                  </a:lnTo>
                  <a:lnTo>
                    <a:pt x="304620" y="324465"/>
                  </a:lnTo>
                  <a:lnTo>
                    <a:pt x="215195" y="324465"/>
                  </a:lnTo>
                  <a:lnTo>
                    <a:pt x="202323" y="324078"/>
                  </a:lnTo>
                  <a:lnTo>
                    <a:pt x="163635" y="314121"/>
                  </a:lnTo>
                  <a:lnTo>
                    <a:pt x="131510" y="279664"/>
                  </a:lnTo>
                  <a:lnTo>
                    <a:pt x="129006" y="259247"/>
                  </a:lnTo>
                  <a:lnTo>
                    <a:pt x="129070" y="239959"/>
                  </a:lnTo>
                  <a:lnTo>
                    <a:pt x="129253" y="222363"/>
                  </a:lnTo>
                  <a:lnTo>
                    <a:pt x="129333" y="209580"/>
                  </a:lnTo>
                  <a:lnTo>
                    <a:pt x="125985" y="134788"/>
                  </a:lnTo>
                  <a:lnTo>
                    <a:pt x="157213" y="134788"/>
                  </a:lnTo>
                  <a:lnTo>
                    <a:pt x="163229" y="133215"/>
                  </a:lnTo>
                  <a:lnTo>
                    <a:pt x="199060" y="133215"/>
                  </a:lnTo>
                  <a:lnTo>
                    <a:pt x="180287" y="114451"/>
                  </a:lnTo>
                  <a:lnTo>
                    <a:pt x="215885" y="78852"/>
                  </a:lnTo>
                  <a:lnTo>
                    <a:pt x="180297" y="43264"/>
                  </a:lnTo>
                  <a:lnTo>
                    <a:pt x="199995" y="23556"/>
                  </a:lnTo>
                  <a:lnTo>
                    <a:pt x="471177" y="23556"/>
                  </a:lnTo>
                  <a:lnTo>
                    <a:pt x="471177" y="0"/>
                  </a:lnTo>
                  <a:close/>
                </a:path>
                <a:path w="471805" h="471804">
                  <a:moveTo>
                    <a:pt x="471177" y="336753"/>
                  </a:moveTo>
                  <a:lnTo>
                    <a:pt x="271151" y="336753"/>
                  </a:lnTo>
                  <a:lnTo>
                    <a:pt x="290849" y="356451"/>
                  </a:lnTo>
                  <a:lnTo>
                    <a:pt x="255250" y="392050"/>
                  </a:lnTo>
                  <a:lnTo>
                    <a:pt x="290849" y="427648"/>
                  </a:lnTo>
                  <a:lnTo>
                    <a:pt x="271151" y="447356"/>
                  </a:lnTo>
                  <a:lnTo>
                    <a:pt x="471177" y="447356"/>
                  </a:lnTo>
                  <a:lnTo>
                    <a:pt x="471177" y="336753"/>
                  </a:lnTo>
                  <a:close/>
                </a:path>
                <a:path w="471805" h="471804">
                  <a:moveTo>
                    <a:pt x="235553" y="411758"/>
                  </a:moveTo>
                  <a:lnTo>
                    <a:pt x="199964" y="447346"/>
                  </a:lnTo>
                  <a:lnTo>
                    <a:pt x="271141" y="447346"/>
                  </a:lnTo>
                  <a:lnTo>
                    <a:pt x="235553" y="411758"/>
                  </a:lnTo>
                  <a:close/>
                </a:path>
                <a:path w="471805" h="471804">
                  <a:moveTo>
                    <a:pt x="271151" y="336753"/>
                  </a:moveTo>
                  <a:lnTo>
                    <a:pt x="199954" y="336753"/>
                  </a:lnTo>
                  <a:lnTo>
                    <a:pt x="235553" y="372352"/>
                  </a:lnTo>
                  <a:lnTo>
                    <a:pt x="271151" y="336753"/>
                  </a:lnTo>
                  <a:close/>
                </a:path>
                <a:path w="471805" h="471804">
                  <a:moveTo>
                    <a:pt x="471177" y="133539"/>
                  </a:moveTo>
                  <a:lnTo>
                    <a:pt x="342734" y="133539"/>
                  </a:lnTo>
                  <a:lnTo>
                    <a:pt x="341130" y="152307"/>
                  </a:lnTo>
                  <a:lnTo>
                    <a:pt x="340299" y="167818"/>
                  </a:lnTo>
                  <a:lnTo>
                    <a:pt x="339980" y="188091"/>
                  </a:lnTo>
                  <a:lnTo>
                    <a:pt x="339891" y="222383"/>
                  </a:lnTo>
                  <a:lnTo>
                    <a:pt x="340699" y="261203"/>
                  </a:lnTo>
                  <a:lnTo>
                    <a:pt x="342527" y="290098"/>
                  </a:lnTo>
                  <a:lnTo>
                    <a:pt x="344388" y="308299"/>
                  </a:lnTo>
                  <a:lnTo>
                    <a:pt x="345201" y="314344"/>
                  </a:lnTo>
                  <a:lnTo>
                    <a:pt x="304617" y="326275"/>
                  </a:lnTo>
                  <a:lnTo>
                    <a:pt x="471177" y="326275"/>
                  </a:lnTo>
                  <a:lnTo>
                    <a:pt x="471177" y="133539"/>
                  </a:lnTo>
                  <a:close/>
                </a:path>
                <a:path w="471805" h="471804">
                  <a:moveTo>
                    <a:pt x="304688" y="283366"/>
                  </a:moveTo>
                  <a:lnTo>
                    <a:pt x="285356" y="301510"/>
                  </a:lnTo>
                  <a:lnTo>
                    <a:pt x="278448" y="308299"/>
                  </a:lnTo>
                  <a:lnTo>
                    <a:pt x="272316" y="312449"/>
                  </a:lnTo>
                  <a:lnTo>
                    <a:pt x="263515" y="315662"/>
                  </a:lnTo>
                  <a:lnTo>
                    <a:pt x="248600" y="319634"/>
                  </a:lnTo>
                  <a:lnTo>
                    <a:pt x="230670" y="323188"/>
                  </a:lnTo>
                  <a:lnTo>
                    <a:pt x="215195" y="324465"/>
                  </a:lnTo>
                  <a:lnTo>
                    <a:pt x="304620" y="324465"/>
                  </a:lnTo>
                  <a:lnTo>
                    <a:pt x="304688" y="283366"/>
                  </a:lnTo>
                  <a:close/>
                </a:path>
                <a:path w="471805" h="471804">
                  <a:moveTo>
                    <a:pt x="199060" y="133215"/>
                  </a:moveTo>
                  <a:lnTo>
                    <a:pt x="163229" y="133215"/>
                  </a:lnTo>
                  <a:lnTo>
                    <a:pt x="163462" y="134463"/>
                  </a:lnTo>
                  <a:lnTo>
                    <a:pt x="163719" y="151937"/>
                  </a:lnTo>
                  <a:lnTo>
                    <a:pt x="163918" y="188091"/>
                  </a:lnTo>
                  <a:lnTo>
                    <a:pt x="164092" y="239959"/>
                  </a:lnTo>
                  <a:lnTo>
                    <a:pt x="164833" y="252855"/>
                  </a:lnTo>
                  <a:lnTo>
                    <a:pt x="200063" y="291216"/>
                  </a:lnTo>
                  <a:lnTo>
                    <a:pt x="222383" y="294484"/>
                  </a:lnTo>
                  <a:lnTo>
                    <a:pt x="228943" y="295256"/>
                  </a:lnTo>
                  <a:lnTo>
                    <a:pt x="271938" y="288851"/>
                  </a:lnTo>
                  <a:lnTo>
                    <a:pt x="300566" y="264886"/>
                  </a:lnTo>
                  <a:lnTo>
                    <a:pt x="271181" y="264876"/>
                  </a:lnTo>
                  <a:lnTo>
                    <a:pt x="199995" y="264876"/>
                  </a:lnTo>
                  <a:lnTo>
                    <a:pt x="180287" y="245178"/>
                  </a:lnTo>
                  <a:lnTo>
                    <a:pt x="215885" y="209580"/>
                  </a:lnTo>
                  <a:lnTo>
                    <a:pt x="180297" y="173991"/>
                  </a:lnTo>
                  <a:lnTo>
                    <a:pt x="199995" y="154283"/>
                  </a:lnTo>
                  <a:lnTo>
                    <a:pt x="303660" y="154283"/>
                  </a:lnTo>
                  <a:lnTo>
                    <a:pt x="302649" y="142869"/>
                  </a:lnTo>
                  <a:lnTo>
                    <a:pt x="301774" y="135428"/>
                  </a:lnTo>
                  <a:lnTo>
                    <a:pt x="329301" y="134159"/>
                  </a:lnTo>
                  <a:lnTo>
                    <a:pt x="271181" y="134149"/>
                  </a:lnTo>
                  <a:lnTo>
                    <a:pt x="199995" y="134149"/>
                  </a:lnTo>
                  <a:lnTo>
                    <a:pt x="199060" y="133215"/>
                  </a:lnTo>
                  <a:close/>
                </a:path>
                <a:path w="471805" h="471804">
                  <a:moveTo>
                    <a:pt x="303660" y="154283"/>
                  </a:moveTo>
                  <a:lnTo>
                    <a:pt x="271181" y="154283"/>
                  </a:lnTo>
                  <a:lnTo>
                    <a:pt x="290890" y="173981"/>
                  </a:lnTo>
                  <a:lnTo>
                    <a:pt x="255291" y="209580"/>
                  </a:lnTo>
                  <a:lnTo>
                    <a:pt x="290890" y="245178"/>
                  </a:lnTo>
                  <a:lnTo>
                    <a:pt x="271192" y="264886"/>
                  </a:lnTo>
                  <a:lnTo>
                    <a:pt x="300569" y="264876"/>
                  </a:lnTo>
                  <a:lnTo>
                    <a:pt x="302244" y="259776"/>
                  </a:lnTo>
                  <a:lnTo>
                    <a:pt x="303669" y="246592"/>
                  </a:lnTo>
                  <a:lnTo>
                    <a:pt x="305145" y="222363"/>
                  </a:lnTo>
                  <a:lnTo>
                    <a:pt x="305664" y="190352"/>
                  </a:lnTo>
                  <a:lnTo>
                    <a:pt x="304389" y="162515"/>
                  </a:lnTo>
                  <a:lnTo>
                    <a:pt x="303660" y="154283"/>
                  </a:lnTo>
                  <a:close/>
                </a:path>
                <a:path w="471805" h="471804">
                  <a:moveTo>
                    <a:pt x="235593" y="229288"/>
                  </a:moveTo>
                  <a:lnTo>
                    <a:pt x="199995" y="264876"/>
                  </a:lnTo>
                  <a:lnTo>
                    <a:pt x="271181" y="264876"/>
                  </a:lnTo>
                  <a:lnTo>
                    <a:pt x="235593" y="229288"/>
                  </a:lnTo>
                  <a:close/>
                </a:path>
                <a:path w="471805" h="471804">
                  <a:moveTo>
                    <a:pt x="271181" y="154283"/>
                  </a:moveTo>
                  <a:lnTo>
                    <a:pt x="199995" y="154283"/>
                  </a:lnTo>
                  <a:lnTo>
                    <a:pt x="235593" y="189882"/>
                  </a:lnTo>
                  <a:lnTo>
                    <a:pt x="271181" y="154283"/>
                  </a:lnTo>
                  <a:close/>
                </a:path>
                <a:path w="471805" h="471804">
                  <a:moveTo>
                    <a:pt x="157213" y="134788"/>
                  </a:moveTo>
                  <a:lnTo>
                    <a:pt x="125985" y="134788"/>
                  </a:lnTo>
                  <a:lnTo>
                    <a:pt x="137459" y="135296"/>
                  </a:lnTo>
                  <a:lnTo>
                    <a:pt x="154923" y="135387"/>
                  </a:lnTo>
                  <a:lnTo>
                    <a:pt x="157213" y="134788"/>
                  </a:lnTo>
                  <a:close/>
                </a:path>
                <a:path w="471805" h="471804">
                  <a:moveTo>
                    <a:pt x="471177" y="23556"/>
                  </a:moveTo>
                  <a:lnTo>
                    <a:pt x="271181" y="23556"/>
                  </a:lnTo>
                  <a:lnTo>
                    <a:pt x="290890" y="43254"/>
                  </a:lnTo>
                  <a:lnTo>
                    <a:pt x="255291" y="78852"/>
                  </a:lnTo>
                  <a:lnTo>
                    <a:pt x="290890" y="114451"/>
                  </a:lnTo>
                  <a:lnTo>
                    <a:pt x="271192" y="134159"/>
                  </a:lnTo>
                  <a:lnTo>
                    <a:pt x="329301" y="134159"/>
                  </a:lnTo>
                  <a:lnTo>
                    <a:pt x="342734" y="133539"/>
                  </a:lnTo>
                  <a:lnTo>
                    <a:pt x="471177" y="133539"/>
                  </a:lnTo>
                  <a:lnTo>
                    <a:pt x="471177" y="23556"/>
                  </a:lnTo>
                  <a:close/>
                </a:path>
                <a:path w="471805" h="471804">
                  <a:moveTo>
                    <a:pt x="235593" y="98560"/>
                  </a:moveTo>
                  <a:lnTo>
                    <a:pt x="199995" y="134149"/>
                  </a:lnTo>
                  <a:lnTo>
                    <a:pt x="271181" y="134149"/>
                  </a:lnTo>
                  <a:lnTo>
                    <a:pt x="235593" y="98560"/>
                  </a:lnTo>
                  <a:close/>
                </a:path>
                <a:path w="471805" h="471804">
                  <a:moveTo>
                    <a:pt x="271181" y="23556"/>
                  </a:moveTo>
                  <a:lnTo>
                    <a:pt x="199995" y="23556"/>
                  </a:lnTo>
                  <a:lnTo>
                    <a:pt x="235593" y="59154"/>
                  </a:lnTo>
                  <a:lnTo>
                    <a:pt x="271181" y="23556"/>
                  </a:lnTo>
                  <a:close/>
                </a:path>
              </a:pathLst>
            </a:custGeom>
            <a:solidFill>
              <a:srgbClr val="000000"/>
            </a:solidFill>
          </p:spPr>
          <p:txBody>
            <a:bodyPr wrap="square" lIns="0" tIns="0" rIns="0" bIns="0" rtlCol="0"/>
            <a:lstStyle/>
            <a:p>
              <a:pPr defTabSz="486369"/>
              <a:endParaRPr sz="957">
                <a:solidFill>
                  <a:prstClr val="black"/>
                </a:solidFill>
                <a:latin typeface="Utopia Std" panose="02040603060506020204" pitchFamily="18" charset="77"/>
              </a:endParaRPr>
            </a:p>
          </p:txBody>
        </p:sp>
        <p:sp>
          <p:nvSpPr>
            <p:cNvPr id="12" name="object 12"/>
            <p:cNvSpPr/>
            <p:nvPr/>
          </p:nvSpPr>
          <p:spPr>
            <a:xfrm>
              <a:off x="12378144" y="3756826"/>
              <a:ext cx="4142740" cy="3452495"/>
            </a:xfrm>
            <a:custGeom>
              <a:avLst/>
              <a:gdLst/>
              <a:ahLst/>
              <a:cxnLst/>
              <a:rect l="l" t="t" r="r" b="b"/>
              <a:pathLst>
                <a:path w="4142740" h="3452495">
                  <a:moveTo>
                    <a:pt x="0" y="3452219"/>
                  </a:moveTo>
                  <a:lnTo>
                    <a:pt x="4142662" y="3452219"/>
                  </a:lnTo>
                  <a:lnTo>
                    <a:pt x="4142662" y="0"/>
                  </a:lnTo>
                  <a:lnTo>
                    <a:pt x="0" y="0"/>
                  </a:lnTo>
                  <a:lnTo>
                    <a:pt x="0" y="3452219"/>
                  </a:lnTo>
                  <a:close/>
                </a:path>
              </a:pathLst>
            </a:custGeom>
            <a:ln w="10153">
              <a:solidFill>
                <a:srgbClr val="000000"/>
              </a:solidFill>
            </a:ln>
          </p:spPr>
          <p:txBody>
            <a:bodyPr wrap="square" lIns="0" tIns="0" rIns="0" bIns="0" rtlCol="0"/>
            <a:lstStyle/>
            <a:p>
              <a:pPr defTabSz="486369"/>
              <a:endParaRPr sz="957">
                <a:solidFill>
                  <a:prstClr val="black"/>
                </a:solidFill>
                <a:latin typeface="Utopia Std" panose="02040603060506020204" pitchFamily="18" charset="77"/>
              </a:endParaRPr>
            </a:p>
          </p:txBody>
        </p:sp>
      </p:grpSp>
      <p:sp>
        <p:nvSpPr>
          <p:cNvPr id="13" name="object 13"/>
          <p:cNvSpPr txBox="1">
            <a:spLocks noGrp="1"/>
          </p:cNvSpPr>
          <p:nvPr>
            <p:ph type="title"/>
          </p:nvPr>
        </p:nvSpPr>
        <p:spPr>
          <a:xfrm>
            <a:off x="299427" y="1105555"/>
            <a:ext cx="1415541" cy="268411"/>
          </a:xfrm>
          <a:prstGeom prst="rect">
            <a:avLst/>
          </a:prstGeom>
        </p:spPr>
        <p:txBody>
          <a:bodyPr vert="horz" wrap="square" lIns="0" tIns="6417" rIns="0" bIns="0" rtlCol="0">
            <a:spAutoFit/>
          </a:bodyPr>
          <a:lstStyle/>
          <a:p>
            <a:pPr marL="6755">
              <a:spcBef>
                <a:spcPts val="51"/>
              </a:spcBef>
            </a:pPr>
            <a:r>
              <a:rPr dirty="0">
                <a:latin typeface="Utopia Std" panose="02040603060506020204" pitchFamily="18" charset="77"/>
              </a:rPr>
              <a:t>Banners online</a:t>
            </a:r>
          </a:p>
        </p:txBody>
      </p:sp>
      <p:sp>
        <p:nvSpPr>
          <p:cNvPr id="14" name="object 9">
            <a:extLst>
              <a:ext uri="{FF2B5EF4-FFF2-40B4-BE49-F238E27FC236}">
                <a16:creationId xmlns:a16="http://schemas.microsoft.com/office/drawing/2014/main" id="{FB4CAC75-0672-D166-8C97-A22D122D79C5}"/>
              </a:ext>
            </a:extLst>
          </p:cNvPr>
          <p:cNvSpPr txBox="1"/>
          <p:nvPr/>
        </p:nvSpPr>
        <p:spPr>
          <a:xfrm>
            <a:off x="6933141" y="3975384"/>
            <a:ext cx="1505385" cy="195494"/>
          </a:xfrm>
          <a:prstGeom prst="rect">
            <a:avLst/>
          </a:prstGeom>
          <a:solidFill>
            <a:srgbClr val="E31837"/>
          </a:solidFill>
        </p:spPr>
        <p:txBody>
          <a:bodyPr vert="horz" wrap="square" lIns="0" tIns="36000" rIns="0" bIns="36000" rtlCol="0" anchor="ctr">
            <a:spAutoFit/>
          </a:bodyPr>
          <a:lstStyle/>
          <a:p>
            <a:pPr marL="99300" defTabSz="486369">
              <a:spcBef>
                <a:spcPts val="444"/>
              </a:spcBef>
            </a:pPr>
            <a:r>
              <a:rPr sz="798" b="1" dirty="0">
                <a:solidFill>
                  <a:srgbClr val="FFFFFF"/>
                </a:solidFill>
                <a:latin typeface="Utopia Std" panose="02040603060506020204" pitchFamily="18" charset="77"/>
                <a:cs typeface="Trebuchet MS"/>
              </a:rPr>
              <a:t>lees meer op uva.nl/werkenbij</a:t>
            </a:r>
            <a:endParaRPr sz="798" dirty="0">
              <a:solidFill>
                <a:prstClr val="black"/>
              </a:solidFill>
              <a:latin typeface="Utopia Std" panose="02040603060506020204" pitchFamily="18" charset="77"/>
              <a:cs typeface="Trebuchet MS"/>
            </a:endParaRPr>
          </a:p>
        </p:txBody>
      </p:sp>
      <p:sp>
        <p:nvSpPr>
          <p:cNvPr id="16" name="object 3">
            <a:extLst>
              <a:ext uri="{FF2B5EF4-FFF2-40B4-BE49-F238E27FC236}">
                <a16:creationId xmlns:a16="http://schemas.microsoft.com/office/drawing/2014/main" id="{EE5ED00C-89ED-6E79-41B6-59104EFE01A6}"/>
              </a:ext>
            </a:extLst>
          </p:cNvPr>
          <p:cNvSpPr txBox="1">
            <a:spLocks/>
          </p:cNvSpPr>
          <p:nvPr/>
        </p:nvSpPr>
        <p:spPr>
          <a:xfrm>
            <a:off x="4372461" y="7244567"/>
            <a:ext cx="1958339" cy="117981"/>
          </a:xfrm>
          <a:prstGeom prst="rect">
            <a:avLst/>
          </a:prstGeom>
        </p:spPr>
        <p:txBody>
          <a:bodyPr vert="horz" wrap="square" lIns="0" tIns="10160" rIns="0" bIns="0" rtlCol="0" anchor="t">
            <a:spAutoFit/>
          </a:bodyPr>
          <a:lstStyle>
            <a:defPPr>
              <a:defRPr lang="en-US"/>
            </a:defPPr>
            <a:lvl1pPr marL="0" algn="l" defTabSz="914400" rtl="0" eaLnBrk="1" latinLnBrk="0" hangingPunct="1">
              <a:defRPr sz="700" b="0" i="0" kern="1200">
                <a:solidFill>
                  <a:srgbClr val="878786"/>
                </a:solidFill>
                <a:latin typeface="Cambria"/>
                <a:ea typeface="+mn-ea"/>
                <a:cs typeface="Cambr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nl-NL" smtClean="0">
                <a:latin typeface="Utopia Std" panose="02040603060506020204" pitchFamily="18" charset="77"/>
              </a:rPr>
              <a:pPr marL="38100">
                <a:spcBef>
                  <a:spcPts val="80"/>
                </a:spcBef>
              </a:pPr>
              <a:t>48</a:t>
            </a:fld>
            <a:r>
              <a:rPr lang="nl-NL">
                <a:latin typeface="Utopia Std" panose="02040603060506020204" pitchFamily="18" charset="77"/>
              </a:rPr>
              <a:t> | UvA arbeidsmarktcommunicatie toolkit 2022</a:t>
            </a:r>
            <a:endParaRPr lang="nl-NL" dirty="0">
              <a:latin typeface="Utopia Std" panose="02040603060506020204" pitchFamily="18" charset="77"/>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426" y="1105555"/>
            <a:ext cx="2303506" cy="268411"/>
          </a:xfrm>
          <a:prstGeom prst="rect">
            <a:avLst/>
          </a:prstGeom>
        </p:spPr>
        <p:txBody>
          <a:bodyPr vert="horz" wrap="square" lIns="0" tIns="6417" rIns="0" bIns="0" rtlCol="0">
            <a:spAutoFit/>
          </a:bodyPr>
          <a:lstStyle/>
          <a:p>
            <a:pPr marL="6755">
              <a:spcBef>
                <a:spcPts val="51"/>
              </a:spcBef>
            </a:pPr>
            <a:r>
              <a:rPr dirty="0">
                <a:latin typeface="Utopia Std" panose="02040603060506020204" pitchFamily="18" charset="77"/>
              </a:rPr>
              <a:t>Uitingen op social media</a:t>
            </a:r>
          </a:p>
        </p:txBody>
      </p:sp>
      <p:grpSp>
        <p:nvGrpSpPr>
          <p:cNvPr id="3" name="object 3"/>
          <p:cNvGrpSpPr/>
          <p:nvPr/>
        </p:nvGrpSpPr>
        <p:grpSpPr>
          <a:xfrm>
            <a:off x="3794574" y="1965074"/>
            <a:ext cx="3184715" cy="3671085"/>
            <a:chOff x="7133980" y="2068397"/>
            <a:chExt cx="5987415" cy="6901815"/>
          </a:xfrm>
        </p:grpSpPr>
        <p:sp>
          <p:nvSpPr>
            <p:cNvPr id="4" name="object 4"/>
            <p:cNvSpPr/>
            <p:nvPr/>
          </p:nvSpPr>
          <p:spPr>
            <a:xfrm>
              <a:off x="7133980" y="2068397"/>
              <a:ext cx="5987415" cy="6901815"/>
            </a:xfrm>
            <a:custGeom>
              <a:avLst/>
              <a:gdLst/>
              <a:ahLst/>
              <a:cxnLst/>
              <a:rect l="l" t="t" r="r" b="b"/>
              <a:pathLst>
                <a:path w="5987415" h="6901815">
                  <a:moveTo>
                    <a:pt x="5987366" y="0"/>
                  </a:moveTo>
                  <a:lnTo>
                    <a:pt x="0" y="0"/>
                  </a:lnTo>
                  <a:lnTo>
                    <a:pt x="0" y="6901189"/>
                  </a:lnTo>
                  <a:lnTo>
                    <a:pt x="5987366" y="6901189"/>
                  </a:lnTo>
                  <a:lnTo>
                    <a:pt x="5987366" y="0"/>
                  </a:lnTo>
                  <a:close/>
                </a:path>
              </a:pathLst>
            </a:custGeom>
            <a:solidFill>
              <a:srgbClr val="000000">
                <a:alpha val="14999"/>
              </a:srgbClr>
            </a:solidFill>
          </p:spPr>
          <p:txBody>
            <a:bodyPr wrap="square" lIns="0" tIns="0" rIns="0" bIns="0" rtlCol="0"/>
            <a:lstStyle/>
            <a:p>
              <a:pPr defTabSz="486369"/>
              <a:endParaRPr sz="957">
                <a:solidFill>
                  <a:prstClr val="black"/>
                </a:solidFill>
                <a:latin typeface="Utopia Std" panose="02040603060506020204" pitchFamily="18" charset="77"/>
              </a:endParaRPr>
            </a:p>
          </p:txBody>
        </p:sp>
        <p:pic>
          <p:nvPicPr>
            <p:cNvPr id="5" name="object 5"/>
            <p:cNvPicPr/>
            <p:nvPr/>
          </p:nvPicPr>
          <p:blipFill>
            <a:blip r:embed="rId2" cstate="print"/>
            <a:stretch>
              <a:fillRect/>
            </a:stretch>
          </p:blipFill>
          <p:spPr>
            <a:xfrm>
              <a:off x="7238627" y="2173035"/>
              <a:ext cx="5778089" cy="6691772"/>
            </a:xfrm>
            <a:prstGeom prst="rect">
              <a:avLst/>
            </a:prstGeom>
          </p:spPr>
        </p:pic>
        <p:sp>
          <p:nvSpPr>
            <p:cNvPr id="6" name="object 6"/>
            <p:cNvSpPr/>
            <p:nvPr/>
          </p:nvSpPr>
          <p:spPr>
            <a:xfrm>
              <a:off x="7264707" y="3658174"/>
              <a:ext cx="5717540" cy="3465829"/>
            </a:xfrm>
            <a:custGeom>
              <a:avLst/>
              <a:gdLst/>
              <a:ahLst/>
              <a:cxnLst/>
              <a:rect l="l" t="t" r="r" b="b"/>
              <a:pathLst>
                <a:path w="5717540" h="3465829">
                  <a:moveTo>
                    <a:pt x="5717209" y="0"/>
                  </a:moveTo>
                  <a:lnTo>
                    <a:pt x="0" y="0"/>
                  </a:lnTo>
                  <a:lnTo>
                    <a:pt x="0" y="3465327"/>
                  </a:lnTo>
                  <a:lnTo>
                    <a:pt x="5717209" y="3465327"/>
                  </a:lnTo>
                  <a:lnTo>
                    <a:pt x="5717209" y="0"/>
                  </a:lnTo>
                  <a:close/>
                </a:path>
              </a:pathLst>
            </a:custGeom>
            <a:solidFill>
              <a:srgbClr val="FFFFFF"/>
            </a:solidFill>
          </p:spPr>
          <p:txBody>
            <a:bodyPr wrap="square" lIns="0" tIns="0" rIns="0" bIns="0" rtlCol="0"/>
            <a:lstStyle/>
            <a:p>
              <a:pPr defTabSz="486369"/>
              <a:endParaRPr sz="957">
                <a:solidFill>
                  <a:prstClr val="black"/>
                </a:solidFill>
                <a:latin typeface="Utopia Std" panose="02040603060506020204" pitchFamily="18" charset="77"/>
              </a:endParaRPr>
            </a:p>
          </p:txBody>
        </p:sp>
        <p:pic>
          <p:nvPicPr>
            <p:cNvPr id="7" name="object 7"/>
            <p:cNvPicPr/>
            <p:nvPr/>
          </p:nvPicPr>
          <p:blipFill>
            <a:blip r:embed="rId3" cstate="print"/>
            <a:stretch>
              <a:fillRect/>
            </a:stretch>
          </p:blipFill>
          <p:spPr>
            <a:xfrm>
              <a:off x="7264707" y="3658168"/>
              <a:ext cx="2858599" cy="3465323"/>
            </a:xfrm>
            <a:prstGeom prst="rect">
              <a:avLst/>
            </a:prstGeom>
          </p:spPr>
        </p:pic>
        <p:pic>
          <p:nvPicPr>
            <p:cNvPr id="8" name="object 8"/>
            <p:cNvPicPr/>
            <p:nvPr/>
          </p:nvPicPr>
          <p:blipFill>
            <a:blip r:embed="rId4" cstate="print"/>
            <a:stretch>
              <a:fillRect/>
            </a:stretch>
          </p:blipFill>
          <p:spPr>
            <a:xfrm>
              <a:off x="7756263" y="3807964"/>
              <a:ext cx="1107980" cy="140787"/>
            </a:xfrm>
            <a:prstGeom prst="rect">
              <a:avLst/>
            </a:prstGeom>
          </p:spPr>
        </p:pic>
        <p:pic>
          <p:nvPicPr>
            <p:cNvPr id="9" name="object 9"/>
            <p:cNvPicPr/>
            <p:nvPr/>
          </p:nvPicPr>
          <p:blipFill>
            <a:blip r:embed="rId5" cstate="print"/>
            <a:stretch>
              <a:fillRect/>
            </a:stretch>
          </p:blipFill>
          <p:spPr>
            <a:xfrm>
              <a:off x="7756265" y="4013703"/>
              <a:ext cx="1334413" cy="145449"/>
            </a:xfrm>
            <a:prstGeom prst="rect">
              <a:avLst/>
            </a:prstGeom>
          </p:spPr>
        </p:pic>
        <p:sp>
          <p:nvSpPr>
            <p:cNvPr id="10" name="object 10"/>
            <p:cNvSpPr/>
            <p:nvPr/>
          </p:nvSpPr>
          <p:spPr>
            <a:xfrm>
              <a:off x="7403730" y="3804021"/>
              <a:ext cx="281305" cy="281305"/>
            </a:xfrm>
            <a:custGeom>
              <a:avLst/>
              <a:gdLst/>
              <a:ahLst/>
              <a:cxnLst/>
              <a:rect l="l" t="t" r="r" b="b"/>
              <a:pathLst>
                <a:path w="281304" h="281304">
                  <a:moveTo>
                    <a:pt x="280898" y="0"/>
                  </a:moveTo>
                  <a:lnTo>
                    <a:pt x="0" y="0"/>
                  </a:lnTo>
                  <a:lnTo>
                    <a:pt x="0" y="280898"/>
                  </a:lnTo>
                  <a:lnTo>
                    <a:pt x="280898" y="280898"/>
                  </a:lnTo>
                  <a:lnTo>
                    <a:pt x="280898" y="266694"/>
                  </a:lnTo>
                  <a:lnTo>
                    <a:pt x="161645" y="266683"/>
                  </a:lnTo>
                  <a:lnTo>
                    <a:pt x="119213" y="266683"/>
                  </a:lnTo>
                  <a:lnTo>
                    <a:pt x="107465" y="254946"/>
                  </a:lnTo>
                  <a:lnTo>
                    <a:pt x="128686" y="233725"/>
                  </a:lnTo>
                  <a:lnTo>
                    <a:pt x="107465" y="212504"/>
                  </a:lnTo>
                  <a:lnTo>
                    <a:pt x="119213" y="200756"/>
                  </a:lnTo>
                  <a:lnTo>
                    <a:pt x="280898" y="200756"/>
                  </a:lnTo>
                  <a:lnTo>
                    <a:pt x="280898" y="194502"/>
                  </a:lnTo>
                  <a:lnTo>
                    <a:pt x="181607" y="194502"/>
                  </a:lnTo>
                  <a:lnTo>
                    <a:pt x="181608" y="193429"/>
                  </a:lnTo>
                  <a:lnTo>
                    <a:pt x="128295" y="193429"/>
                  </a:lnTo>
                  <a:lnTo>
                    <a:pt x="120623" y="193198"/>
                  </a:lnTo>
                  <a:lnTo>
                    <a:pt x="76852" y="166549"/>
                  </a:lnTo>
                  <a:lnTo>
                    <a:pt x="76946" y="143043"/>
                  </a:lnTo>
                  <a:lnTo>
                    <a:pt x="77054" y="132555"/>
                  </a:lnTo>
                  <a:lnTo>
                    <a:pt x="77100" y="124939"/>
                  </a:lnTo>
                  <a:lnTo>
                    <a:pt x="75106" y="80355"/>
                  </a:lnTo>
                  <a:lnTo>
                    <a:pt x="93722" y="80355"/>
                  </a:lnTo>
                  <a:lnTo>
                    <a:pt x="97322" y="79411"/>
                  </a:lnTo>
                  <a:lnTo>
                    <a:pt x="118674" y="79411"/>
                  </a:lnTo>
                  <a:lnTo>
                    <a:pt x="107485" y="68232"/>
                  </a:lnTo>
                  <a:lnTo>
                    <a:pt x="128706" y="47011"/>
                  </a:lnTo>
                  <a:lnTo>
                    <a:pt x="107485" y="25790"/>
                  </a:lnTo>
                  <a:lnTo>
                    <a:pt x="119233" y="14042"/>
                  </a:lnTo>
                  <a:lnTo>
                    <a:pt x="280898" y="14042"/>
                  </a:lnTo>
                  <a:lnTo>
                    <a:pt x="280898" y="0"/>
                  </a:lnTo>
                  <a:close/>
                </a:path>
                <a:path w="281304" h="281304">
                  <a:moveTo>
                    <a:pt x="280898" y="200756"/>
                  </a:moveTo>
                  <a:lnTo>
                    <a:pt x="161655" y="200756"/>
                  </a:lnTo>
                  <a:lnTo>
                    <a:pt x="173392" y="212504"/>
                  </a:lnTo>
                  <a:lnTo>
                    <a:pt x="152171" y="233725"/>
                  </a:lnTo>
                  <a:lnTo>
                    <a:pt x="173392" y="254946"/>
                  </a:lnTo>
                  <a:lnTo>
                    <a:pt x="161655" y="266694"/>
                  </a:lnTo>
                  <a:lnTo>
                    <a:pt x="280898" y="266694"/>
                  </a:lnTo>
                  <a:lnTo>
                    <a:pt x="280898" y="200756"/>
                  </a:lnTo>
                  <a:close/>
                </a:path>
                <a:path w="281304" h="281304">
                  <a:moveTo>
                    <a:pt x="140434" y="245462"/>
                  </a:moveTo>
                  <a:lnTo>
                    <a:pt x="119213" y="266683"/>
                  </a:lnTo>
                  <a:lnTo>
                    <a:pt x="161645" y="266683"/>
                  </a:lnTo>
                  <a:lnTo>
                    <a:pt x="140434" y="245462"/>
                  </a:lnTo>
                  <a:close/>
                </a:path>
                <a:path w="281304" h="281304">
                  <a:moveTo>
                    <a:pt x="161655" y="200756"/>
                  </a:moveTo>
                  <a:lnTo>
                    <a:pt x="119213" y="200756"/>
                  </a:lnTo>
                  <a:lnTo>
                    <a:pt x="140434" y="221977"/>
                  </a:lnTo>
                  <a:lnTo>
                    <a:pt x="161655" y="200756"/>
                  </a:lnTo>
                  <a:close/>
                </a:path>
                <a:path w="281304" h="281304">
                  <a:moveTo>
                    <a:pt x="280898" y="79614"/>
                  </a:moveTo>
                  <a:lnTo>
                    <a:pt x="204330" y="79614"/>
                  </a:lnTo>
                  <a:lnTo>
                    <a:pt x="203391" y="90578"/>
                  </a:lnTo>
                  <a:lnTo>
                    <a:pt x="202877" y="100040"/>
                  </a:lnTo>
                  <a:lnTo>
                    <a:pt x="202819" y="103718"/>
                  </a:lnTo>
                  <a:lnTo>
                    <a:pt x="202720" y="136687"/>
                  </a:lnTo>
                  <a:lnTo>
                    <a:pt x="203044" y="152222"/>
                  </a:lnTo>
                  <a:lnTo>
                    <a:pt x="205803" y="187394"/>
                  </a:lnTo>
                  <a:lnTo>
                    <a:pt x="181607" y="194502"/>
                  </a:lnTo>
                  <a:lnTo>
                    <a:pt x="280898" y="194502"/>
                  </a:lnTo>
                  <a:lnTo>
                    <a:pt x="280898" y="79614"/>
                  </a:lnTo>
                  <a:close/>
                </a:path>
                <a:path w="281304" h="281304">
                  <a:moveTo>
                    <a:pt x="181647" y="168925"/>
                  </a:moveTo>
                  <a:lnTo>
                    <a:pt x="170123" y="179748"/>
                  </a:lnTo>
                  <a:lnTo>
                    <a:pt x="163411" y="186643"/>
                  </a:lnTo>
                  <a:lnTo>
                    <a:pt x="148211" y="190552"/>
                  </a:lnTo>
                  <a:lnTo>
                    <a:pt x="137521" y="192669"/>
                  </a:lnTo>
                  <a:lnTo>
                    <a:pt x="128295" y="193429"/>
                  </a:lnTo>
                  <a:lnTo>
                    <a:pt x="181608" y="193429"/>
                  </a:lnTo>
                  <a:lnTo>
                    <a:pt x="181647" y="168925"/>
                  </a:lnTo>
                  <a:close/>
                </a:path>
                <a:path w="281304" h="281304">
                  <a:moveTo>
                    <a:pt x="118674" y="79411"/>
                  </a:moveTo>
                  <a:lnTo>
                    <a:pt x="97322" y="79411"/>
                  </a:lnTo>
                  <a:lnTo>
                    <a:pt x="97420" y="79969"/>
                  </a:lnTo>
                  <a:lnTo>
                    <a:pt x="97527" y="85167"/>
                  </a:lnTo>
                  <a:lnTo>
                    <a:pt x="97607" y="90578"/>
                  </a:lnTo>
                  <a:lnTo>
                    <a:pt x="97725" y="112128"/>
                  </a:lnTo>
                  <a:lnTo>
                    <a:pt x="97829" y="143043"/>
                  </a:lnTo>
                  <a:lnTo>
                    <a:pt x="98510" y="156172"/>
                  </a:lnTo>
                  <a:lnTo>
                    <a:pt x="132585" y="175555"/>
                  </a:lnTo>
                  <a:lnTo>
                    <a:pt x="136494" y="176022"/>
                  </a:lnTo>
                  <a:lnTo>
                    <a:pt x="176580" y="161797"/>
                  </a:lnTo>
                  <a:lnTo>
                    <a:pt x="179187" y="157908"/>
                  </a:lnTo>
                  <a:lnTo>
                    <a:pt x="119233" y="157908"/>
                  </a:lnTo>
                  <a:lnTo>
                    <a:pt x="107485" y="146160"/>
                  </a:lnTo>
                  <a:lnTo>
                    <a:pt x="128706" y="124939"/>
                  </a:lnTo>
                  <a:lnTo>
                    <a:pt x="107485" y="103729"/>
                  </a:lnTo>
                  <a:lnTo>
                    <a:pt x="119233" y="91971"/>
                  </a:lnTo>
                  <a:lnTo>
                    <a:pt x="181034" y="91971"/>
                  </a:lnTo>
                  <a:lnTo>
                    <a:pt x="180432" y="85167"/>
                  </a:lnTo>
                  <a:lnTo>
                    <a:pt x="179911" y="80731"/>
                  </a:lnTo>
                  <a:lnTo>
                    <a:pt x="196338" y="79979"/>
                  </a:lnTo>
                  <a:lnTo>
                    <a:pt x="161665" y="79969"/>
                  </a:lnTo>
                  <a:lnTo>
                    <a:pt x="119233" y="79969"/>
                  </a:lnTo>
                  <a:lnTo>
                    <a:pt x="118674" y="79411"/>
                  </a:lnTo>
                  <a:close/>
                </a:path>
                <a:path w="281304" h="281304">
                  <a:moveTo>
                    <a:pt x="140454" y="136687"/>
                  </a:moveTo>
                  <a:lnTo>
                    <a:pt x="119233" y="157908"/>
                  </a:lnTo>
                  <a:lnTo>
                    <a:pt x="161675" y="157908"/>
                  </a:lnTo>
                  <a:lnTo>
                    <a:pt x="140454" y="136687"/>
                  </a:lnTo>
                  <a:close/>
                </a:path>
                <a:path w="281304" h="281304">
                  <a:moveTo>
                    <a:pt x="181034" y="91971"/>
                  </a:moveTo>
                  <a:lnTo>
                    <a:pt x="161675" y="91971"/>
                  </a:lnTo>
                  <a:lnTo>
                    <a:pt x="173423" y="103718"/>
                  </a:lnTo>
                  <a:lnTo>
                    <a:pt x="152202" y="124939"/>
                  </a:lnTo>
                  <a:lnTo>
                    <a:pt x="173423" y="146160"/>
                  </a:lnTo>
                  <a:lnTo>
                    <a:pt x="161675" y="157908"/>
                  </a:lnTo>
                  <a:lnTo>
                    <a:pt x="179187" y="157908"/>
                  </a:lnTo>
                  <a:lnTo>
                    <a:pt x="180188" y="154859"/>
                  </a:lnTo>
                  <a:lnTo>
                    <a:pt x="181038" y="146999"/>
                  </a:lnTo>
                  <a:lnTo>
                    <a:pt x="181920" y="132575"/>
                  </a:lnTo>
                  <a:lnTo>
                    <a:pt x="182228" y="113474"/>
                  </a:lnTo>
                  <a:lnTo>
                    <a:pt x="181468" y="96880"/>
                  </a:lnTo>
                  <a:lnTo>
                    <a:pt x="181034" y="91971"/>
                  </a:lnTo>
                  <a:close/>
                </a:path>
                <a:path w="281304" h="281304">
                  <a:moveTo>
                    <a:pt x="161675" y="91971"/>
                  </a:moveTo>
                  <a:lnTo>
                    <a:pt x="119233" y="91971"/>
                  </a:lnTo>
                  <a:lnTo>
                    <a:pt x="140454" y="113192"/>
                  </a:lnTo>
                  <a:lnTo>
                    <a:pt x="161675" y="91971"/>
                  </a:lnTo>
                  <a:close/>
                </a:path>
                <a:path w="281304" h="281304">
                  <a:moveTo>
                    <a:pt x="93722" y="80355"/>
                  </a:moveTo>
                  <a:lnTo>
                    <a:pt x="75106" y="80355"/>
                  </a:lnTo>
                  <a:lnTo>
                    <a:pt x="81949" y="80649"/>
                  </a:lnTo>
                  <a:lnTo>
                    <a:pt x="92367" y="80710"/>
                  </a:lnTo>
                  <a:lnTo>
                    <a:pt x="93722" y="80355"/>
                  </a:lnTo>
                  <a:close/>
                </a:path>
                <a:path w="281304" h="281304">
                  <a:moveTo>
                    <a:pt x="280898" y="14042"/>
                  </a:moveTo>
                  <a:lnTo>
                    <a:pt x="161675" y="14042"/>
                  </a:lnTo>
                  <a:lnTo>
                    <a:pt x="173423" y="25779"/>
                  </a:lnTo>
                  <a:lnTo>
                    <a:pt x="152202" y="47011"/>
                  </a:lnTo>
                  <a:lnTo>
                    <a:pt x="173423" y="68232"/>
                  </a:lnTo>
                  <a:lnTo>
                    <a:pt x="161675" y="79979"/>
                  </a:lnTo>
                  <a:lnTo>
                    <a:pt x="196338" y="79979"/>
                  </a:lnTo>
                  <a:lnTo>
                    <a:pt x="204330" y="79614"/>
                  </a:lnTo>
                  <a:lnTo>
                    <a:pt x="280898" y="79614"/>
                  </a:lnTo>
                  <a:lnTo>
                    <a:pt x="280898" y="14042"/>
                  </a:lnTo>
                  <a:close/>
                </a:path>
                <a:path w="281304" h="281304">
                  <a:moveTo>
                    <a:pt x="140454" y="58748"/>
                  </a:moveTo>
                  <a:lnTo>
                    <a:pt x="119233" y="79969"/>
                  </a:lnTo>
                  <a:lnTo>
                    <a:pt x="161665" y="79969"/>
                  </a:lnTo>
                  <a:lnTo>
                    <a:pt x="140454" y="58748"/>
                  </a:lnTo>
                  <a:close/>
                </a:path>
                <a:path w="281304" h="281304">
                  <a:moveTo>
                    <a:pt x="161675" y="14042"/>
                  </a:moveTo>
                  <a:lnTo>
                    <a:pt x="119233" y="14042"/>
                  </a:lnTo>
                  <a:lnTo>
                    <a:pt x="140454" y="35263"/>
                  </a:lnTo>
                  <a:lnTo>
                    <a:pt x="161675" y="14042"/>
                  </a:lnTo>
                  <a:close/>
                </a:path>
              </a:pathLst>
            </a:custGeom>
            <a:solidFill>
              <a:srgbClr val="FFFFFF"/>
            </a:solidFill>
          </p:spPr>
          <p:txBody>
            <a:bodyPr wrap="square" lIns="0" tIns="0" rIns="0" bIns="0" rtlCol="0"/>
            <a:lstStyle/>
            <a:p>
              <a:pPr defTabSz="486369"/>
              <a:endParaRPr sz="957">
                <a:solidFill>
                  <a:prstClr val="black"/>
                </a:solidFill>
                <a:latin typeface="Utopia Std" panose="02040603060506020204" pitchFamily="18" charset="77"/>
              </a:endParaRPr>
            </a:p>
          </p:txBody>
        </p:sp>
        <p:sp>
          <p:nvSpPr>
            <p:cNvPr id="11" name="object 11"/>
            <p:cNvSpPr/>
            <p:nvPr/>
          </p:nvSpPr>
          <p:spPr>
            <a:xfrm>
              <a:off x="10298539" y="4228722"/>
              <a:ext cx="2251710" cy="1417955"/>
            </a:xfrm>
            <a:custGeom>
              <a:avLst/>
              <a:gdLst/>
              <a:ahLst/>
              <a:cxnLst/>
              <a:rect l="l" t="t" r="r" b="b"/>
              <a:pathLst>
                <a:path w="2251709" h="1417954">
                  <a:moveTo>
                    <a:pt x="150506" y="0"/>
                  </a:moveTo>
                  <a:lnTo>
                    <a:pt x="150506" y="1203778"/>
                  </a:lnTo>
                  <a:lnTo>
                    <a:pt x="0" y="1417430"/>
                  </a:lnTo>
                  <a:lnTo>
                    <a:pt x="2251669" y="1417430"/>
                  </a:lnTo>
                </a:path>
              </a:pathLst>
            </a:custGeom>
            <a:ln w="24693">
              <a:solidFill>
                <a:srgbClr val="E31837"/>
              </a:solidFill>
            </a:ln>
          </p:spPr>
          <p:txBody>
            <a:bodyPr wrap="square" lIns="0" tIns="0" rIns="0" bIns="0" rtlCol="0"/>
            <a:lstStyle/>
            <a:p>
              <a:pPr defTabSz="486369"/>
              <a:endParaRPr sz="957">
                <a:solidFill>
                  <a:prstClr val="black"/>
                </a:solidFill>
                <a:latin typeface="Utopia Std" panose="02040603060506020204" pitchFamily="18" charset="77"/>
              </a:endParaRPr>
            </a:p>
          </p:txBody>
        </p:sp>
      </p:grpSp>
      <p:sp>
        <p:nvSpPr>
          <p:cNvPr id="12" name="object 12"/>
          <p:cNvSpPr txBox="1"/>
          <p:nvPr/>
        </p:nvSpPr>
        <p:spPr>
          <a:xfrm>
            <a:off x="3864108" y="2810678"/>
            <a:ext cx="3041168" cy="1753237"/>
          </a:xfrm>
          <a:prstGeom prst="rect">
            <a:avLst/>
          </a:prstGeom>
        </p:spPr>
        <p:txBody>
          <a:bodyPr vert="horz" wrap="square" lIns="0" tIns="0" rIns="0" bIns="0" rtlCol="0">
            <a:spAutoFit/>
          </a:bodyPr>
          <a:lstStyle/>
          <a:p>
            <a:pPr defTabSz="486369"/>
            <a:endParaRPr sz="1170" dirty="0">
              <a:solidFill>
                <a:prstClr val="black"/>
              </a:solidFill>
              <a:latin typeface="Utopia Std" panose="02040603060506020204" pitchFamily="18" charset="77"/>
              <a:cs typeface="Times New Roman"/>
            </a:endParaRPr>
          </a:p>
          <a:p>
            <a:pPr marL="1765453" defTabSz="486369">
              <a:lnSpc>
                <a:spcPts val="1138"/>
              </a:lnSpc>
              <a:spcBef>
                <a:spcPts val="976"/>
              </a:spcBef>
            </a:pPr>
            <a:r>
              <a:rPr sz="1037" dirty="0">
                <a:solidFill>
                  <a:prstClr val="black"/>
                </a:solidFill>
                <a:latin typeface="Utopia Std" panose="02040603060506020204" pitchFamily="18" charset="77"/>
                <a:cs typeface="Times New Roman"/>
              </a:rPr>
              <a:t>“Wiskunde</a:t>
            </a:r>
          </a:p>
          <a:p>
            <a:pPr marL="1765453" marR="215489" defTabSz="486369">
              <a:lnSpc>
                <a:spcPts val="1031"/>
              </a:lnSpc>
              <a:spcBef>
                <a:spcPts val="106"/>
              </a:spcBef>
            </a:pPr>
            <a:r>
              <a:rPr sz="1037" dirty="0">
                <a:solidFill>
                  <a:prstClr val="black"/>
                </a:solidFill>
                <a:latin typeface="Utopia Std" panose="02040603060506020204" pitchFamily="18" charset="77"/>
                <a:cs typeface="Times New Roman"/>
              </a:rPr>
              <a:t>is een oneindige  jungle van dingen  die je kunt  onderzoeken”</a:t>
            </a:r>
          </a:p>
          <a:p>
            <a:pPr defTabSz="486369">
              <a:spcBef>
                <a:spcPts val="16"/>
              </a:spcBef>
            </a:pPr>
            <a:endParaRPr sz="1170" dirty="0">
              <a:solidFill>
                <a:prstClr val="black"/>
              </a:solidFill>
              <a:latin typeface="Utopia Std" panose="02040603060506020204" pitchFamily="18" charset="77"/>
              <a:cs typeface="Times New Roman"/>
            </a:endParaRPr>
          </a:p>
          <a:p>
            <a:pPr marL="1777950" marR="663016" defTabSz="486369"/>
            <a:r>
              <a:rPr sz="479" b="1" dirty="0">
                <a:solidFill>
                  <a:prstClr val="black"/>
                </a:solidFill>
                <a:latin typeface="Utopia Std" panose="02040603060506020204" pitchFamily="18" charset="77"/>
                <a:cs typeface="Times New Roman"/>
              </a:rPr>
              <a:t>Raf Bocklandt  </a:t>
            </a:r>
            <a:r>
              <a:rPr sz="479" dirty="0">
                <a:solidFill>
                  <a:prstClr val="black"/>
                </a:solidFill>
                <a:latin typeface="Utopia Std" panose="02040603060506020204" pitchFamily="18" charset="77"/>
                <a:cs typeface="Times New Roman"/>
              </a:rPr>
              <a:t>Associate Professor  European Law en  directeur Amsterdam  Law Practice</a:t>
            </a:r>
          </a:p>
          <a:p>
            <a:pPr defTabSz="486369"/>
            <a:endParaRPr sz="532" dirty="0">
              <a:solidFill>
                <a:prstClr val="black"/>
              </a:solidFill>
              <a:latin typeface="Utopia Std" panose="02040603060506020204" pitchFamily="18" charset="77"/>
              <a:cs typeface="Times New Roman"/>
            </a:endParaRPr>
          </a:p>
          <a:p>
            <a:pPr defTabSz="486369">
              <a:spcBef>
                <a:spcPts val="13"/>
              </a:spcBef>
            </a:pPr>
            <a:endParaRPr sz="479" dirty="0">
              <a:solidFill>
                <a:prstClr val="black"/>
              </a:solidFill>
              <a:latin typeface="Utopia Std" panose="02040603060506020204" pitchFamily="18" charset="77"/>
              <a:cs typeface="Times New Roman"/>
            </a:endParaRPr>
          </a:p>
          <a:p>
            <a:pPr marL="1777950" defTabSz="486369">
              <a:spcBef>
                <a:spcPts val="3"/>
              </a:spcBef>
            </a:pPr>
            <a:r>
              <a:rPr sz="479" b="1" dirty="0">
                <a:solidFill>
                  <a:prstClr val="black"/>
                </a:solidFill>
                <a:latin typeface="Utopia Std" panose="02040603060506020204" pitchFamily="18" charset="77"/>
                <a:cs typeface="Arial"/>
              </a:rPr>
              <a:t>uva.nl/werkenbij</a:t>
            </a:r>
            <a:endParaRPr sz="479" dirty="0">
              <a:solidFill>
                <a:prstClr val="black"/>
              </a:solidFill>
              <a:latin typeface="Utopia Std" panose="02040603060506020204" pitchFamily="18" charset="77"/>
              <a:cs typeface="Arial"/>
            </a:endParaRPr>
          </a:p>
        </p:txBody>
      </p:sp>
      <p:sp>
        <p:nvSpPr>
          <p:cNvPr id="14" name="object 3">
            <a:extLst>
              <a:ext uri="{FF2B5EF4-FFF2-40B4-BE49-F238E27FC236}">
                <a16:creationId xmlns:a16="http://schemas.microsoft.com/office/drawing/2014/main" id="{FA2EB68F-3924-AC03-7830-7FF17060A1E9}"/>
              </a:ext>
            </a:extLst>
          </p:cNvPr>
          <p:cNvSpPr txBox="1">
            <a:spLocks/>
          </p:cNvSpPr>
          <p:nvPr/>
        </p:nvSpPr>
        <p:spPr>
          <a:xfrm>
            <a:off x="4372461" y="7244567"/>
            <a:ext cx="1958339" cy="117981"/>
          </a:xfrm>
          <a:prstGeom prst="rect">
            <a:avLst/>
          </a:prstGeom>
        </p:spPr>
        <p:txBody>
          <a:bodyPr vert="horz" wrap="square" lIns="0" tIns="10160" rIns="0" bIns="0" rtlCol="0" anchor="t">
            <a:spAutoFit/>
          </a:bodyPr>
          <a:lstStyle>
            <a:defPPr>
              <a:defRPr lang="en-US"/>
            </a:defPPr>
            <a:lvl1pPr marL="0" algn="l" defTabSz="914400" rtl="0" eaLnBrk="1" latinLnBrk="0" hangingPunct="1">
              <a:defRPr sz="700" b="0" i="0" kern="1200">
                <a:solidFill>
                  <a:srgbClr val="878786"/>
                </a:solidFill>
                <a:latin typeface="Cambria"/>
                <a:ea typeface="+mn-ea"/>
                <a:cs typeface="Cambr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nl-NL" smtClean="0">
                <a:latin typeface="Utopia Std" panose="02040603060506020204" pitchFamily="18" charset="77"/>
              </a:rPr>
              <a:pPr marL="38100">
                <a:spcBef>
                  <a:spcPts val="80"/>
                </a:spcBef>
              </a:pPr>
              <a:t>49</a:t>
            </a:fld>
            <a:r>
              <a:rPr lang="nl-NL">
                <a:latin typeface="Utopia Std" panose="02040603060506020204" pitchFamily="18" charset="77"/>
              </a:rPr>
              <a:t> | UvA arbeidsmarktcommunicatie toolkit 2022</a:t>
            </a:r>
            <a:endParaRPr lang="nl-NL" dirty="0">
              <a:latin typeface="Utopia Std" panose="02040603060506020204" pitchFamily="18"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39847" y="1423790"/>
            <a:ext cx="2917825" cy="452120"/>
          </a:xfrm>
          <a:prstGeom prst="rect">
            <a:avLst/>
          </a:prstGeom>
        </p:spPr>
        <p:txBody>
          <a:bodyPr vert="horz" wrap="square" lIns="0" tIns="12700" rIns="0" bIns="0" rtlCol="0" anchor="t">
            <a:spAutoFit/>
          </a:bodyPr>
          <a:lstStyle/>
          <a:p>
            <a:pPr marL="12700">
              <a:lnSpc>
                <a:spcPct val="100000"/>
              </a:lnSpc>
              <a:spcBef>
                <a:spcPts val="100"/>
              </a:spcBef>
            </a:pPr>
            <a:r>
              <a:rPr b="1" dirty="0">
                <a:latin typeface="Utopia Std Semibold Subhead" panose="02040603060506020204" pitchFamily="18" charset="77"/>
              </a:rPr>
              <a:t>1.1 </a:t>
            </a:r>
            <a:r>
              <a:rPr b="1" dirty="0">
                <a:solidFill>
                  <a:srgbClr val="DD0029"/>
                </a:solidFill>
                <a:latin typeface="Utopia Std Semibold Subhead" panose="02040603060506020204" pitchFamily="18" charset="77"/>
              </a:rPr>
              <a:t>Wij </a:t>
            </a:r>
            <a:r>
              <a:rPr b="1" dirty="0">
                <a:latin typeface="Utopia Std Semibold Subhead" panose="02040603060506020204" pitchFamily="18" charset="77"/>
              </a:rPr>
              <a:t>zijn de UvA</a:t>
            </a:r>
          </a:p>
        </p:txBody>
      </p:sp>
      <p:sp>
        <p:nvSpPr>
          <p:cNvPr id="5" name="object 5"/>
          <p:cNvSpPr txBox="1">
            <a:spLocks noGrp="1"/>
          </p:cNvSpPr>
          <p:nvPr>
            <p:ph type="sldNum" sz="quarter" idx="7"/>
          </p:nvPr>
        </p:nvSpPr>
        <p:spPr>
          <a:xfrm>
            <a:off x="4372461" y="7244567"/>
            <a:ext cx="1971823" cy="117981"/>
          </a:xfrm>
          <a:prstGeom prst="rect">
            <a:avLst/>
          </a:prstGeom>
        </p:spPr>
        <p:txBody>
          <a:bodyPr vert="horz" wrap="square" lIns="0" tIns="10160" rIns="0" bIns="0" rtlCol="0" anchor="t">
            <a:spAutoFit/>
          </a:bodyPr>
          <a:lstStyle/>
          <a:p>
            <a:pPr marL="80645">
              <a:lnSpc>
                <a:spcPct val="100000"/>
              </a:lnSpc>
              <a:spcBef>
                <a:spcPts val="80"/>
              </a:spcBef>
            </a:pPr>
            <a:fld id="{81D60167-4931-47E6-BA6A-407CBD079E47}" type="slidenum">
              <a:rPr dirty="0">
                <a:latin typeface="Utopia Std"/>
              </a:rPr>
              <a:t>5</a:t>
            </a:fld>
            <a:r>
              <a:rPr dirty="0">
                <a:latin typeface="Utopia Std"/>
              </a:rPr>
              <a:t> | </a:t>
            </a:r>
            <a:r>
              <a:rPr dirty="0" err="1">
                <a:latin typeface="Utopia Std"/>
              </a:rPr>
              <a:t>UvA</a:t>
            </a:r>
            <a:r>
              <a:rPr dirty="0">
                <a:latin typeface="Utopia Std"/>
              </a:rPr>
              <a:t> </a:t>
            </a:r>
            <a:r>
              <a:rPr dirty="0" err="1">
                <a:latin typeface="Utopia Std"/>
              </a:rPr>
              <a:t>arbeidsmarktcommunicatie</a:t>
            </a:r>
            <a:r>
              <a:rPr dirty="0">
                <a:latin typeface="Utopia Std"/>
              </a:rPr>
              <a:t> toolkit </a:t>
            </a:r>
            <a:r>
              <a:rPr lang="en-US" dirty="0">
                <a:latin typeface="Utopia Std"/>
              </a:rPr>
              <a:t>2023</a:t>
            </a:r>
            <a:endParaRPr dirty="0">
              <a:latin typeface="Utopia Std" panose="02040603060506020204" pitchFamily="18" charset="77"/>
            </a:endParaRPr>
          </a:p>
        </p:txBody>
      </p:sp>
      <p:sp>
        <p:nvSpPr>
          <p:cNvPr id="2" name="object 2"/>
          <p:cNvSpPr txBox="1"/>
          <p:nvPr/>
        </p:nvSpPr>
        <p:spPr>
          <a:xfrm>
            <a:off x="1539846" y="1106290"/>
            <a:ext cx="1368453" cy="212879"/>
          </a:xfrm>
          <a:prstGeom prst="rect">
            <a:avLst/>
          </a:prstGeom>
        </p:spPr>
        <p:txBody>
          <a:bodyPr vert="horz" wrap="square" lIns="0" tIns="12700" rIns="0" bIns="0" rtlCol="0">
            <a:spAutoFit/>
          </a:bodyPr>
          <a:lstStyle/>
          <a:p>
            <a:pPr marL="12700">
              <a:lnSpc>
                <a:spcPct val="100000"/>
              </a:lnSpc>
              <a:spcBef>
                <a:spcPts val="100"/>
              </a:spcBef>
            </a:pPr>
            <a:r>
              <a:rPr sz="1300" dirty="0">
                <a:latin typeface="Utopia Std" panose="02040603060506020204" pitchFamily="18" charset="77"/>
                <a:cs typeface="Cambria"/>
              </a:rPr>
              <a:t>kernboodschap</a:t>
            </a:r>
          </a:p>
        </p:txBody>
      </p:sp>
      <p:sp>
        <p:nvSpPr>
          <p:cNvPr id="4" name="object 4"/>
          <p:cNvSpPr txBox="1"/>
          <p:nvPr/>
        </p:nvSpPr>
        <p:spPr>
          <a:xfrm>
            <a:off x="1539847" y="2255601"/>
            <a:ext cx="7620634" cy="4547783"/>
          </a:xfrm>
          <a:prstGeom prst="rect">
            <a:avLst/>
          </a:prstGeom>
        </p:spPr>
        <p:txBody>
          <a:bodyPr vert="horz" wrap="square" lIns="0" tIns="12700" rIns="0" bIns="0" rtlCol="0" anchor="t">
            <a:spAutoFit/>
          </a:bodyPr>
          <a:lstStyle/>
          <a:p>
            <a:pPr marL="12700" marR="5080">
              <a:lnSpc>
                <a:spcPct val="128200"/>
              </a:lnSpc>
              <a:spcBef>
                <a:spcPts val="100"/>
              </a:spcBef>
            </a:pPr>
            <a:r>
              <a:rPr lang="en-US" sz="1300" dirty="0">
                <a:latin typeface="Utopia Std" panose="02040603060506020204" pitchFamily="18" charset="77"/>
                <a:ea typeface="Cambria"/>
                <a:cs typeface="+mn-lt"/>
              </a:rPr>
              <a:t>Het</a:t>
            </a:r>
            <a:r>
              <a:rPr lang="en-US" sz="1300" dirty="0">
                <a:latin typeface="Utopia Std" panose="02040603060506020204" pitchFamily="18" charset="77"/>
                <a:ea typeface="Cambria"/>
                <a:cs typeface="Cambria"/>
              </a:rPr>
              <a:t> </a:t>
            </a:r>
            <a:r>
              <a:rPr lang="en-US" sz="1300" dirty="0" err="1">
                <a:latin typeface="Utopia Std" panose="02040603060506020204" pitchFamily="18" charset="77"/>
                <a:ea typeface="Cambria"/>
                <a:cs typeface="Cambria"/>
              </a:rPr>
              <a:t>succes</a:t>
            </a:r>
            <a:r>
              <a:rPr lang="en-US" sz="1300" dirty="0">
                <a:latin typeface="Utopia Std" panose="02040603060506020204" pitchFamily="18" charset="77"/>
                <a:ea typeface="Cambria"/>
                <a:cs typeface="Cambria"/>
              </a:rPr>
              <a:t> van de </a:t>
            </a:r>
            <a:r>
              <a:rPr lang="en-US" sz="1300" dirty="0" err="1">
                <a:latin typeface="Utopia Std" panose="02040603060506020204" pitchFamily="18" charset="77"/>
                <a:ea typeface="Cambria"/>
                <a:cs typeface="Cambria"/>
              </a:rPr>
              <a:t>UvA</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valt</a:t>
            </a:r>
            <a:r>
              <a:rPr lang="en-US" sz="1300" dirty="0">
                <a:latin typeface="Utopia Std" panose="02040603060506020204" pitchFamily="18" charset="77"/>
                <a:cs typeface="Cambria"/>
              </a:rPr>
              <a:t> of </a:t>
            </a:r>
            <a:r>
              <a:rPr lang="en-US" sz="1300" dirty="0" err="1">
                <a:latin typeface="Utopia Std" panose="02040603060506020204" pitchFamily="18" charset="77"/>
                <a:cs typeface="Cambria"/>
              </a:rPr>
              <a:t>staat</a:t>
            </a:r>
            <a:r>
              <a:rPr lang="en-US" sz="1300" dirty="0">
                <a:latin typeface="Utopia Std" panose="02040603060506020204" pitchFamily="18" charset="77"/>
                <a:cs typeface="Cambria"/>
              </a:rPr>
              <a:t> met </a:t>
            </a:r>
            <a:r>
              <a:rPr lang="en-US" sz="1300" dirty="0" err="1">
                <a:latin typeface="Utopia Std" panose="02040603060506020204" pitchFamily="18" charset="77"/>
                <a:cs typeface="Cambria"/>
              </a:rPr>
              <a:t>onze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medewerkers</a:t>
            </a:r>
            <a:r>
              <a:rPr lang="en-US" sz="1300" dirty="0">
                <a:latin typeface="Utopia Std" panose="02040603060506020204" pitchFamily="18" charset="77"/>
                <a:cs typeface="Cambria"/>
              </a:rPr>
              <a:t>, met </a:t>
            </a:r>
            <a:r>
              <a:rPr lang="en-US" sz="1300" dirty="0" err="1">
                <a:latin typeface="Utopia Std" panose="02040603060506020204" pitchFamily="18" charset="77"/>
                <a:cs typeface="Cambria"/>
              </a:rPr>
              <a:t>hun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kennis</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talenten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motivatie</a:t>
            </a:r>
            <a:r>
              <a:rPr lang="en-US" sz="1300" dirty="0">
                <a:latin typeface="Utopia Std" panose="02040603060506020204" pitchFamily="18" charset="77"/>
                <a:cs typeface="Cambria"/>
              </a:rPr>
              <a:t>. Het </a:t>
            </a:r>
            <a:r>
              <a:rPr lang="en-US" sz="1300" dirty="0" err="1">
                <a:latin typeface="Utopia Std" panose="02040603060506020204" pitchFamily="18" charset="77"/>
                <a:cs typeface="Cambria"/>
              </a:rPr>
              <a:t>zijn</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mensen</a:t>
            </a:r>
            <a:r>
              <a:rPr lang="en-US" sz="1300" dirty="0">
                <a:latin typeface="Utopia Std" panose="02040603060506020204" pitchFamily="18" charset="77"/>
                <a:cs typeface="Cambria"/>
              </a:rPr>
              <a:t> die het </a:t>
            </a:r>
            <a:r>
              <a:rPr lang="en-US" sz="1300" dirty="0" err="1">
                <a:latin typeface="Utopia Std" panose="02040603060506020204" pitchFamily="18" charset="77"/>
                <a:cs typeface="Cambria"/>
              </a:rPr>
              <a:t>doen</a:t>
            </a:r>
            <a:r>
              <a:rPr lang="en-US" sz="1300" dirty="0">
                <a:latin typeface="Utopia Std" panose="02040603060506020204" pitchFamily="18" charset="77"/>
                <a:cs typeface="Cambria"/>
              </a:rPr>
              <a:t>, met </a:t>
            </a:r>
            <a:r>
              <a:rPr lang="en-US" sz="1300" dirty="0" err="1">
                <a:latin typeface="Utopia Std" panose="02040603060506020204" pitchFamily="18" charset="77"/>
                <a:cs typeface="Cambria"/>
              </a:rPr>
              <a:t>hun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nieuwsgierigheid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lef</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ambitie</a:t>
            </a:r>
            <a:r>
              <a:rPr lang="en-US" sz="1300" dirty="0">
                <a:latin typeface="Utopia Std" panose="02040603060506020204" pitchFamily="18" charset="77"/>
                <a:cs typeface="Cambria"/>
              </a:rPr>
              <a:t>. Daar </a:t>
            </a:r>
            <a:r>
              <a:rPr lang="en-US" sz="1300" dirty="0" err="1">
                <a:latin typeface="Utopia Std" panose="02040603060506020204" pitchFamily="18" charset="77"/>
                <a:cs typeface="Cambria"/>
              </a:rPr>
              <a:t>zijn</a:t>
            </a:r>
            <a:r>
              <a:rPr lang="en-US" sz="1300" dirty="0">
                <a:latin typeface="Utopia Std" panose="02040603060506020204" pitchFamily="18" charset="77"/>
                <a:cs typeface="Cambria"/>
              </a:rPr>
              <a:t> we trots op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daar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zijn</a:t>
            </a:r>
            <a:r>
              <a:rPr lang="en-US" sz="1300" dirty="0">
                <a:latin typeface="Utopia Std" panose="02040603060506020204" pitchFamily="18" charset="77"/>
                <a:cs typeface="Cambria"/>
              </a:rPr>
              <a:t> we </a:t>
            </a:r>
            <a:r>
              <a:rPr lang="en-US" sz="1300" dirty="0" err="1">
                <a:latin typeface="Utopia Std" panose="02040603060506020204" pitchFamily="18" charset="77"/>
                <a:cs typeface="Cambria"/>
              </a:rPr>
              <a:t>zuinig</a:t>
            </a:r>
            <a:r>
              <a:rPr lang="en-US" sz="1300" dirty="0">
                <a:latin typeface="Utopia Std" panose="02040603060506020204" pitchFamily="18" charset="77"/>
                <a:cs typeface="Cambria"/>
              </a:rPr>
              <a:t> op. </a:t>
            </a:r>
            <a:endParaRPr lang="en-US" sz="1300" dirty="0">
              <a:latin typeface="Utopia Std" panose="02040603060506020204" pitchFamily="18" charset="77"/>
              <a:ea typeface="Cambria"/>
              <a:cs typeface="Cambria"/>
            </a:endParaRPr>
          </a:p>
          <a:p>
            <a:pPr marL="12700" marR="5080">
              <a:lnSpc>
                <a:spcPct val="128200"/>
              </a:lnSpc>
              <a:spcBef>
                <a:spcPts val="100"/>
              </a:spcBef>
            </a:pPr>
            <a:endParaRPr lang="en-US" sz="1300" dirty="0">
              <a:latin typeface="Utopia Std" panose="02040603060506020204" pitchFamily="18" charset="77"/>
              <a:ea typeface="Cambria"/>
              <a:cs typeface="Cambria"/>
            </a:endParaRPr>
          </a:p>
          <a:p>
            <a:pPr marL="12700" marR="5080">
              <a:lnSpc>
                <a:spcPct val="128200"/>
              </a:lnSpc>
              <a:spcBef>
                <a:spcPts val="100"/>
              </a:spcBef>
            </a:pPr>
            <a:r>
              <a:rPr lang="en-US" sz="1300" dirty="0">
                <a:latin typeface="Utopia Std" panose="02040603060506020204" pitchFamily="18" charset="77"/>
                <a:ea typeface="+mn-lt"/>
                <a:cs typeface="+mn-lt"/>
              </a:rPr>
              <a:t>Als </a:t>
            </a:r>
            <a:r>
              <a:rPr lang="en-US" sz="1300" dirty="0" err="1">
                <a:latin typeface="Utopia Std" panose="02040603060506020204" pitchFamily="18" charset="77"/>
                <a:ea typeface="+mn-lt"/>
                <a:cs typeface="+mn-lt"/>
              </a:rPr>
              <a:t>UvA</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behoren</a:t>
            </a:r>
            <a:r>
              <a:rPr lang="en-US" sz="1300" dirty="0">
                <a:latin typeface="Utopia Std" panose="02040603060506020204" pitchFamily="18" charset="77"/>
                <a:ea typeface="+mn-lt"/>
                <a:cs typeface="+mn-lt"/>
              </a:rPr>
              <a:t> we in </a:t>
            </a:r>
            <a:r>
              <a:rPr lang="en-US" sz="1300" dirty="0" err="1">
                <a:latin typeface="Utopia Std" panose="02040603060506020204" pitchFamily="18" charset="77"/>
                <a:ea typeface="+mn-lt"/>
                <a:cs typeface="+mn-lt"/>
              </a:rPr>
              <a:t>vrijwel</a:t>
            </a:r>
            <a:r>
              <a:rPr lang="en-US" sz="1300" dirty="0">
                <a:latin typeface="Utopia Std" panose="02040603060506020204" pitchFamily="18" charset="77"/>
                <a:ea typeface="+mn-lt"/>
                <a:cs typeface="+mn-lt"/>
              </a:rPr>
              <a:t> alle disciplines tot de </a:t>
            </a:r>
            <a:r>
              <a:rPr lang="en-US" sz="1300" dirty="0" err="1">
                <a:latin typeface="Utopia Std" panose="02040603060506020204" pitchFamily="18" charset="77"/>
                <a:ea typeface="+mn-lt"/>
                <a:cs typeface="+mn-lt"/>
              </a:rPr>
              <a:t>wetenschappelijke</a:t>
            </a:r>
            <a:r>
              <a:rPr lang="en-US" sz="1300" dirty="0">
                <a:latin typeface="Utopia Std" panose="02040603060506020204" pitchFamily="18" charset="77"/>
                <a:ea typeface="+mn-lt"/>
                <a:cs typeface="+mn-lt"/>
              </a:rPr>
              <a:t> top </a:t>
            </a:r>
            <a:r>
              <a:rPr lang="en-US" sz="1300" dirty="0" err="1">
                <a:latin typeface="Utopia Std" panose="02040603060506020204" pitchFamily="18" charset="77"/>
                <a:ea typeface="+mn-lt"/>
                <a:cs typeface="+mn-lt"/>
              </a:rPr>
              <a:t>en</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zien</a:t>
            </a:r>
            <a:r>
              <a:rPr lang="en-US" sz="1300" dirty="0">
                <a:latin typeface="Utopia Std" panose="02040603060506020204" pitchFamily="18" charset="77"/>
                <a:ea typeface="+mn-lt"/>
                <a:cs typeface="+mn-lt"/>
              </a:rPr>
              <a:t> we het </a:t>
            </a:r>
            <a:r>
              <a:rPr lang="en-US" sz="1300" dirty="0" err="1">
                <a:latin typeface="Utopia Std" panose="02040603060506020204" pitchFamily="18" charset="77"/>
                <a:ea typeface="+mn-lt"/>
                <a:cs typeface="+mn-lt"/>
              </a:rPr>
              <a:t>als</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onze</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rol</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en</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verantwoordelijkheid</a:t>
            </a:r>
            <a:r>
              <a:rPr lang="en-US" sz="1300" dirty="0">
                <a:latin typeface="Utopia Std" panose="02040603060506020204" pitchFamily="18" charset="77"/>
                <a:ea typeface="+mn-lt"/>
                <a:cs typeface="+mn-lt"/>
              </a:rPr>
              <a:t> om via </a:t>
            </a:r>
            <a:r>
              <a:rPr lang="en-US" sz="1300" dirty="0" err="1">
                <a:latin typeface="Utopia Std" panose="02040603060506020204" pitchFamily="18" charset="77"/>
                <a:ea typeface="+mn-lt"/>
                <a:cs typeface="+mn-lt"/>
              </a:rPr>
              <a:t>onderwijs</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en</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onderzoek</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talenten</a:t>
            </a:r>
            <a:r>
              <a:rPr lang="en-US" sz="1300" dirty="0">
                <a:latin typeface="Utopia Std" panose="02040603060506020204" pitchFamily="18" charset="77"/>
                <a:ea typeface="+mn-lt"/>
                <a:cs typeface="+mn-lt"/>
              </a:rPr>
              <a:t> op </a:t>
            </a:r>
            <a:r>
              <a:rPr lang="en-US" sz="1300" dirty="0" err="1">
                <a:latin typeface="Utopia Std" panose="02040603060506020204" pitchFamily="18" charset="77"/>
                <a:ea typeface="+mn-lt"/>
                <a:cs typeface="+mn-lt"/>
              </a:rPr>
              <a:t>te</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leiden</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en</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bij</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te</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dragen</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aan</a:t>
            </a:r>
            <a:r>
              <a:rPr lang="en-US" sz="1300" dirty="0">
                <a:latin typeface="Utopia Std" panose="02040603060506020204" pitchFamily="18" charset="77"/>
                <a:ea typeface="+mn-lt"/>
                <a:cs typeface="+mn-lt"/>
              </a:rPr>
              <a:t> de </a:t>
            </a:r>
            <a:r>
              <a:rPr lang="en-US" sz="1300" dirty="0" err="1">
                <a:latin typeface="Utopia Std" panose="02040603060506020204" pitchFamily="18" charset="77"/>
                <a:ea typeface="+mn-lt"/>
                <a:cs typeface="+mn-lt"/>
              </a:rPr>
              <a:t>oplossing</a:t>
            </a:r>
            <a:r>
              <a:rPr lang="en-US" sz="1300" dirty="0">
                <a:latin typeface="Utopia Std" panose="02040603060506020204" pitchFamily="18" charset="77"/>
                <a:ea typeface="+mn-lt"/>
                <a:cs typeface="+mn-lt"/>
              </a:rPr>
              <a:t> van </a:t>
            </a:r>
            <a:r>
              <a:rPr lang="en-US" sz="1300" dirty="0" err="1">
                <a:latin typeface="Utopia Std" panose="02040603060506020204" pitchFamily="18" charset="77"/>
                <a:ea typeface="+mn-lt"/>
                <a:cs typeface="+mn-lt"/>
              </a:rPr>
              <a:t>complexe</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maatschappelijke</a:t>
            </a:r>
            <a:r>
              <a:rPr lang="en-US" sz="1300" dirty="0">
                <a:latin typeface="Utopia Std" panose="02040603060506020204" pitchFamily="18" charset="77"/>
                <a:ea typeface="+mn-lt"/>
                <a:cs typeface="+mn-lt"/>
              </a:rPr>
              <a:t> </a:t>
            </a:r>
            <a:r>
              <a:rPr lang="en-US" sz="1300" dirty="0" err="1">
                <a:latin typeface="Utopia Std" panose="02040603060506020204" pitchFamily="18" charset="77"/>
                <a:ea typeface="+mn-lt"/>
                <a:cs typeface="+mn-lt"/>
              </a:rPr>
              <a:t>vraagstukken</a:t>
            </a:r>
            <a:r>
              <a:rPr lang="en-US" sz="1300" dirty="0">
                <a:latin typeface="Utopia Std" panose="02040603060506020204" pitchFamily="18" charset="77"/>
                <a:ea typeface="+mn-lt"/>
                <a:cs typeface="+mn-lt"/>
              </a:rPr>
              <a:t>. </a:t>
            </a:r>
          </a:p>
          <a:p>
            <a:pPr marL="12700" marR="5080">
              <a:lnSpc>
                <a:spcPct val="128200"/>
              </a:lnSpc>
              <a:spcBef>
                <a:spcPts val="100"/>
              </a:spcBef>
            </a:pPr>
            <a:endParaRPr lang="en-US" sz="1300" dirty="0">
              <a:latin typeface="Utopia Std" panose="02040603060506020204" pitchFamily="18" charset="77"/>
              <a:ea typeface="+mn-lt"/>
              <a:cs typeface="+mn-lt"/>
            </a:endParaRPr>
          </a:p>
          <a:p>
            <a:pPr marL="12700" marR="5080">
              <a:lnSpc>
                <a:spcPct val="128200"/>
              </a:lnSpc>
              <a:spcBef>
                <a:spcPts val="100"/>
              </a:spcBef>
            </a:pPr>
            <a:r>
              <a:rPr lang="en-US" sz="1300" dirty="0">
                <a:solidFill>
                  <a:srgbClr val="DD0029"/>
                </a:solidFill>
                <a:latin typeface="Utopia Std" panose="02040603060506020204" pitchFamily="18" charset="77"/>
                <a:ea typeface="+mn-lt"/>
                <a:cs typeface="+mn-lt"/>
              </a:rPr>
              <a:t>Dus hoe </a:t>
            </a:r>
            <a:r>
              <a:rPr lang="en-US" sz="1300" dirty="0" err="1">
                <a:solidFill>
                  <a:srgbClr val="DD0029"/>
                </a:solidFill>
                <a:latin typeface="Utopia Std" panose="02040603060506020204" pitchFamily="18" charset="77"/>
                <a:ea typeface="+mn-lt"/>
                <a:cs typeface="+mn-lt"/>
              </a:rPr>
              <a:t>zijn</a:t>
            </a:r>
            <a:r>
              <a:rPr lang="en-US" sz="1300" dirty="0">
                <a:solidFill>
                  <a:srgbClr val="DD0029"/>
                </a:solidFill>
                <a:latin typeface="Utopia Std" panose="02040603060506020204" pitchFamily="18" charset="77"/>
                <a:ea typeface="+mn-lt"/>
                <a:cs typeface="+mn-lt"/>
              </a:rPr>
              <a:t> </a:t>
            </a:r>
            <a:r>
              <a:rPr lang="en-US" sz="1300" dirty="0" err="1">
                <a:solidFill>
                  <a:srgbClr val="DD0029"/>
                </a:solidFill>
                <a:latin typeface="Utopia Std" panose="02040603060506020204" pitchFamily="18" charset="77"/>
                <a:ea typeface="+mn-lt"/>
                <a:cs typeface="+mn-lt"/>
              </a:rPr>
              <a:t>en</a:t>
            </a:r>
            <a:r>
              <a:rPr lang="en-US" sz="1300" dirty="0">
                <a:solidFill>
                  <a:srgbClr val="DD0029"/>
                </a:solidFill>
                <a:latin typeface="Utopia Std" panose="02040603060506020204" pitchFamily="18" charset="77"/>
                <a:ea typeface="+mn-lt"/>
                <a:cs typeface="+mn-lt"/>
              </a:rPr>
              <a:t> </a:t>
            </a:r>
            <a:r>
              <a:rPr lang="en-US" sz="1300" dirty="0" err="1">
                <a:solidFill>
                  <a:srgbClr val="DD0029"/>
                </a:solidFill>
                <a:latin typeface="Utopia Std" panose="02040603060506020204" pitchFamily="18" charset="77"/>
                <a:ea typeface="+mn-lt"/>
                <a:cs typeface="+mn-lt"/>
              </a:rPr>
              <a:t>blijven</a:t>
            </a:r>
            <a:r>
              <a:rPr lang="en-US" sz="1300" dirty="0">
                <a:solidFill>
                  <a:srgbClr val="DD0029"/>
                </a:solidFill>
                <a:latin typeface="Utopia Std" panose="02040603060506020204" pitchFamily="18" charset="77"/>
                <a:ea typeface="+mn-lt"/>
                <a:cs typeface="+mn-lt"/>
              </a:rPr>
              <a:t> we </a:t>
            </a:r>
            <a:r>
              <a:rPr lang="en-US" sz="1300" dirty="0" err="1">
                <a:solidFill>
                  <a:srgbClr val="DD0029"/>
                </a:solidFill>
                <a:latin typeface="Utopia Std" panose="02040603060506020204" pitchFamily="18" charset="77"/>
                <a:ea typeface="+mn-lt"/>
                <a:cs typeface="+mn-lt"/>
              </a:rPr>
              <a:t>een</a:t>
            </a:r>
            <a:r>
              <a:rPr lang="en-US" sz="1300" dirty="0">
                <a:solidFill>
                  <a:srgbClr val="DD0029"/>
                </a:solidFill>
                <a:latin typeface="Utopia Std" panose="02040603060506020204" pitchFamily="18" charset="77"/>
                <a:ea typeface="+mn-lt"/>
                <a:cs typeface="+mn-lt"/>
              </a:rPr>
              <a:t> </a:t>
            </a:r>
            <a:r>
              <a:rPr lang="en-US" sz="1300" dirty="0" err="1">
                <a:solidFill>
                  <a:srgbClr val="DD0029"/>
                </a:solidFill>
                <a:latin typeface="Utopia Std" panose="02040603060506020204" pitchFamily="18" charset="77"/>
                <a:ea typeface="+mn-lt"/>
                <a:cs typeface="+mn-lt"/>
              </a:rPr>
              <a:t>magneet</a:t>
            </a:r>
            <a:r>
              <a:rPr lang="en-US" sz="1300" dirty="0">
                <a:solidFill>
                  <a:srgbClr val="DD0029"/>
                </a:solidFill>
                <a:latin typeface="Utopia Std" panose="02040603060506020204" pitchFamily="18" charset="77"/>
                <a:ea typeface="+mn-lt"/>
                <a:cs typeface="+mn-lt"/>
              </a:rPr>
              <a:t> </a:t>
            </a:r>
            <a:r>
              <a:rPr lang="en-US" sz="1300" dirty="0" err="1">
                <a:solidFill>
                  <a:srgbClr val="DD0029"/>
                </a:solidFill>
                <a:latin typeface="Utopia Std" panose="02040603060506020204" pitchFamily="18" charset="77"/>
                <a:ea typeface="+mn-lt"/>
                <a:cs typeface="+mn-lt"/>
              </a:rPr>
              <a:t>voor</a:t>
            </a:r>
            <a:r>
              <a:rPr lang="en-US" sz="1300" dirty="0">
                <a:solidFill>
                  <a:srgbClr val="DD0029"/>
                </a:solidFill>
                <a:latin typeface="Utopia Std" panose="02040603060506020204" pitchFamily="18" charset="77"/>
                <a:ea typeface="+mn-lt"/>
                <a:cs typeface="+mn-lt"/>
              </a:rPr>
              <a:t> </a:t>
            </a:r>
            <a:r>
              <a:rPr lang="en-US" sz="1300" dirty="0" err="1">
                <a:solidFill>
                  <a:srgbClr val="DD0029"/>
                </a:solidFill>
                <a:latin typeface="Utopia Std" panose="02040603060506020204" pitchFamily="18" charset="77"/>
                <a:ea typeface="+mn-lt"/>
                <a:cs typeface="+mn-lt"/>
              </a:rPr>
              <a:t>dit</a:t>
            </a:r>
            <a:r>
              <a:rPr lang="en-US" sz="1300" dirty="0">
                <a:solidFill>
                  <a:srgbClr val="DD0029"/>
                </a:solidFill>
                <a:latin typeface="Utopia Std" panose="02040603060506020204" pitchFamily="18" charset="77"/>
                <a:ea typeface="+mn-lt"/>
                <a:cs typeface="+mn-lt"/>
              </a:rPr>
              <a:t> talent? </a:t>
            </a:r>
          </a:p>
          <a:p>
            <a:pPr>
              <a:spcBef>
                <a:spcPts val="5"/>
              </a:spcBef>
            </a:pPr>
            <a:endParaRPr lang="en-US" sz="1300" dirty="0">
              <a:latin typeface="Utopia Std" panose="02040603060506020204" pitchFamily="18" charset="77"/>
              <a:ea typeface="Cambria"/>
              <a:cs typeface="+mn-lt"/>
            </a:endParaRPr>
          </a:p>
          <a:p>
            <a:pPr marL="12700" marR="136525">
              <a:lnSpc>
                <a:spcPct val="128200"/>
              </a:lnSpc>
            </a:pPr>
            <a:r>
              <a:rPr sz="1300" dirty="0">
                <a:latin typeface="Utopia Std" panose="02040603060506020204" pitchFamily="18" charset="77"/>
                <a:cs typeface="Cambria"/>
              </a:rPr>
              <a:t>We </a:t>
            </a:r>
            <a:r>
              <a:rPr lang="nl-NL" sz="1300" dirty="0">
                <a:latin typeface="Utopia Std" panose="02040603060506020204" pitchFamily="18" charset="77"/>
                <a:cs typeface="Cambria"/>
              </a:rPr>
              <a:t>bieden</a:t>
            </a:r>
            <a:r>
              <a:rPr sz="1300" dirty="0">
                <a:latin typeface="Utopia Std" panose="02040603060506020204" pitchFamily="18" charset="77"/>
                <a:cs typeface="Cambria"/>
              </a:rPr>
              <a:t> </a:t>
            </a:r>
            <a:r>
              <a:rPr sz="1300" dirty="0" err="1">
                <a:latin typeface="Utopia Std" panose="02040603060506020204" pitchFamily="18" charset="77"/>
                <a:cs typeface="Cambria"/>
              </a:rPr>
              <a:t>een</a:t>
            </a:r>
            <a:r>
              <a:rPr sz="1300" dirty="0">
                <a:latin typeface="Utopia Std" panose="02040603060506020204" pitchFamily="18" charset="77"/>
                <a:cs typeface="Cambria"/>
              </a:rPr>
              <a:t> </a:t>
            </a:r>
            <a:r>
              <a:rPr sz="1300" dirty="0" err="1">
                <a:latin typeface="Utopia Std" panose="02040603060506020204" pitchFamily="18" charset="77"/>
                <a:cs typeface="Cambria"/>
              </a:rPr>
              <a:t>plek</a:t>
            </a:r>
            <a:r>
              <a:rPr sz="1300" dirty="0">
                <a:latin typeface="Utopia Std" panose="02040603060506020204" pitchFamily="18" charset="77"/>
                <a:cs typeface="Cambria"/>
              </a:rPr>
              <a:t> </a:t>
            </a:r>
            <a:r>
              <a:rPr sz="1300" dirty="0" err="1">
                <a:latin typeface="Utopia Std" panose="02040603060506020204" pitchFamily="18" charset="77"/>
                <a:cs typeface="Cambria"/>
              </a:rPr>
              <a:t>waar</a:t>
            </a:r>
            <a:r>
              <a:rPr sz="1300" dirty="0">
                <a:latin typeface="Utopia Std" panose="02040603060506020204" pitchFamily="18" charset="77"/>
                <a:cs typeface="Cambria"/>
              </a:rPr>
              <a:t> </a:t>
            </a:r>
            <a:r>
              <a:rPr sz="1300" dirty="0" err="1">
                <a:latin typeface="Utopia Std" panose="02040603060506020204" pitchFamily="18" charset="77"/>
                <a:cs typeface="Cambria"/>
              </a:rPr>
              <a:t>mensen</a:t>
            </a:r>
            <a:r>
              <a:rPr sz="1300" dirty="0">
                <a:latin typeface="Utopia Std" panose="02040603060506020204" pitchFamily="18" charset="77"/>
                <a:cs typeface="Cambria"/>
              </a:rPr>
              <a:t> </a:t>
            </a:r>
            <a:r>
              <a:rPr sz="1300" dirty="0" err="1">
                <a:latin typeface="Utopia Std" panose="02040603060506020204" pitchFamily="18" charset="77"/>
                <a:cs typeface="Cambria"/>
              </a:rPr>
              <a:t>zelf</a:t>
            </a:r>
            <a:r>
              <a:rPr lang="en-US" sz="1300" dirty="0">
                <a:latin typeface="Utopia Std" panose="02040603060506020204" pitchFamily="18" charset="77"/>
                <a:cs typeface="Cambria"/>
              </a:rPr>
              <a:t> </a:t>
            </a:r>
            <a:r>
              <a:rPr sz="1300" dirty="0" err="1">
                <a:latin typeface="Utopia Std" panose="02040603060506020204" pitchFamily="18" charset="77"/>
                <a:cs typeface="Cambria"/>
              </a:rPr>
              <a:t>verantwoordelijkheid</a:t>
            </a:r>
            <a:r>
              <a:rPr sz="1300" dirty="0">
                <a:latin typeface="Utopia Std" panose="02040603060506020204" pitchFamily="18" charset="77"/>
                <a:cs typeface="Cambria"/>
              </a:rPr>
              <a:t> </a:t>
            </a:r>
            <a:r>
              <a:rPr sz="1300" dirty="0" err="1">
                <a:latin typeface="Utopia Std" panose="02040603060506020204" pitchFamily="18" charset="77"/>
                <a:cs typeface="Cambria"/>
              </a:rPr>
              <a:t>nemen</a:t>
            </a:r>
            <a:r>
              <a:rPr sz="1300" dirty="0">
                <a:latin typeface="Utopia Std" panose="02040603060506020204" pitchFamily="18" charset="77"/>
                <a:cs typeface="Cambria"/>
              </a:rPr>
              <a:t>, </a:t>
            </a:r>
            <a:r>
              <a:rPr sz="1300" dirty="0" err="1">
                <a:latin typeface="Utopia Std" panose="02040603060506020204" pitchFamily="18" charset="77"/>
                <a:cs typeface="Cambria"/>
              </a:rPr>
              <a:t>nauw</a:t>
            </a:r>
            <a:r>
              <a:rPr sz="1300" dirty="0">
                <a:latin typeface="Utopia Std" panose="02040603060506020204" pitchFamily="18" charset="77"/>
                <a:cs typeface="Cambria"/>
              </a:rPr>
              <a:t> </a:t>
            </a:r>
            <a:r>
              <a:rPr sz="1300" dirty="0" err="1">
                <a:latin typeface="Utopia Std" panose="02040603060506020204" pitchFamily="18" charset="77"/>
                <a:cs typeface="Cambria"/>
              </a:rPr>
              <a:t>bij</a:t>
            </a:r>
            <a:r>
              <a:rPr sz="1300" dirty="0">
                <a:latin typeface="Utopia Std" panose="02040603060506020204" pitchFamily="18" charset="77"/>
                <a:cs typeface="Cambria"/>
              </a:rPr>
              <a:t> </a:t>
            </a:r>
            <a:r>
              <a:rPr sz="1300" dirty="0" err="1">
                <a:latin typeface="Utopia Std" panose="02040603060506020204" pitchFamily="18" charset="77"/>
                <a:cs typeface="Cambria"/>
              </a:rPr>
              <a:t>elkaar</a:t>
            </a:r>
            <a:r>
              <a:rPr sz="1300" dirty="0">
                <a:latin typeface="Utopia Std" panose="02040603060506020204" pitchFamily="18" charset="77"/>
                <a:cs typeface="Cambria"/>
              </a:rPr>
              <a:t> en de maatschappij betrokken zijn en </a:t>
            </a:r>
            <a:r>
              <a:rPr sz="1300" dirty="0" err="1">
                <a:latin typeface="Utopia Std" panose="02040603060506020204" pitchFamily="18" charset="77"/>
                <a:cs typeface="Cambria"/>
              </a:rPr>
              <a:t>naar</a:t>
            </a:r>
            <a:r>
              <a:rPr sz="1300" dirty="0">
                <a:latin typeface="Utopia Std" panose="02040603060506020204" pitchFamily="18" charset="77"/>
                <a:cs typeface="Cambria"/>
              </a:rPr>
              <a:t> </a:t>
            </a:r>
            <a:r>
              <a:rPr sz="1300" dirty="0" err="1">
                <a:latin typeface="Utopia Std" panose="02040603060506020204" pitchFamily="18" charset="77"/>
                <a:cs typeface="Cambria"/>
              </a:rPr>
              <a:t>hartenlust</a:t>
            </a:r>
            <a:r>
              <a:rPr sz="1300" dirty="0">
                <a:latin typeface="Utopia Std" panose="02040603060506020204" pitchFamily="18" charset="77"/>
                <a:cs typeface="Cambria"/>
              </a:rPr>
              <a:t> experimenteren en dus ook </a:t>
            </a:r>
            <a:r>
              <a:rPr sz="1300" dirty="0" err="1">
                <a:latin typeface="Utopia Std" panose="02040603060506020204" pitchFamily="18" charset="77"/>
                <a:cs typeface="Cambria"/>
              </a:rPr>
              <a:t>fouten</a:t>
            </a:r>
            <a:r>
              <a:rPr sz="1300" dirty="0">
                <a:latin typeface="Utopia Std" panose="02040603060506020204" pitchFamily="18" charset="77"/>
                <a:cs typeface="Cambria"/>
              </a:rPr>
              <a:t> </a:t>
            </a:r>
            <a:r>
              <a:rPr lang="nl-NL" sz="1300" dirty="0">
                <a:latin typeface="Utopia Std" panose="02040603060506020204" pitchFamily="18" charset="77"/>
                <a:cs typeface="Cambria"/>
              </a:rPr>
              <a:t>(</a:t>
            </a:r>
            <a:r>
              <a:rPr sz="1300" dirty="0" err="1">
                <a:latin typeface="Utopia Std" panose="02040603060506020204" pitchFamily="18" charset="77"/>
                <a:cs typeface="Cambria"/>
              </a:rPr>
              <a:t>mogen</a:t>
            </a:r>
            <a:r>
              <a:rPr lang="nl-NL" sz="1300" dirty="0">
                <a:latin typeface="Utopia Std" panose="02040603060506020204" pitchFamily="18" charset="77"/>
                <a:cs typeface="Cambria"/>
              </a:rPr>
              <a:t>)</a:t>
            </a:r>
            <a:r>
              <a:rPr sz="1300" dirty="0">
                <a:latin typeface="Utopia Std" panose="02040603060506020204" pitchFamily="18" charset="77"/>
                <a:cs typeface="Cambria"/>
              </a:rPr>
              <a:t> maken. Een plek waar ruimte is </a:t>
            </a:r>
            <a:r>
              <a:rPr sz="1300" dirty="0" err="1">
                <a:latin typeface="Utopia Std" panose="02040603060506020204" pitchFamily="18" charset="77"/>
                <a:cs typeface="Cambria"/>
              </a:rPr>
              <a:t>voor</a:t>
            </a:r>
            <a:r>
              <a:rPr sz="1300" dirty="0">
                <a:latin typeface="Utopia Std" panose="02040603060506020204" pitchFamily="18" charset="77"/>
                <a:cs typeface="Cambria"/>
              </a:rPr>
              <a:t> </a:t>
            </a:r>
            <a:r>
              <a:rPr lang="en-US" sz="1300" dirty="0" err="1">
                <a:latin typeface="Utopia Std" panose="02040603060506020204" pitchFamily="18" charset="77"/>
                <a:cs typeface="Cambria"/>
              </a:rPr>
              <a:t>autonomie</a:t>
            </a:r>
            <a:r>
              <a:rPr sz="1300" dirty="0">
                <a:latin typeface="Utopia Std" panose="02040603060506020204" pitchFamily="18" charset="77"/>
                <a:cs typeface="Cambria"/>
              </a:rPr>
              <a:t>, </a:t>
            </a:r>
            <a:r>
              <a:rPr lang="en-US" sz="1300" dirty="0" err="1">
                <a:latin typeface="Utopia Std" panose="02040603060506020204" pitchFamily="18" charset="77"/>
                <a:cs typeface="Cambria"/>
              </a:rPr>
              <a:t>ontplooiing</a:t>
            </a:r>
            <a:r>
              <a:rPr lang="en-US" sz="1300" dirty="0">
                <a:latin typeface="Utopia Std" panose="02040603060506020204" pitchFamily="18" charset="77"/>
                <a:cs typeface="Cambria"/>
              </a:rPr>
              <a:t> </a:t>
            </a:r>
            <a:r>
              <a:rPr sz="1300" dirty="0" err="1">
                <a:latin typeface="Utopia Std" panose="02040603060506020204" pitchFamily="18" charset="77"/>
                <a:cs typeface="Cambria"/>
              </a:rPr>
              <a:t>en</a:t>
            </a:r>
            <a:r>
              <a:rPr sz="1300" dirty="0">
                <a:latin typeface="Utopia Std" panose="02040603060506020204" pitchFamily="18" charset="77"/>
                <a:cs typeface="Cambria"/>
              </a:rPr>
              <a:t> </a:t>
            </a:r>
            <a:r>
              <a:rPr sz="1300" dirty="0" err="1">
                <a:latin typeface="Utopia Std" panose="02040603060506020204" pitchFamily="18" charset="77"/>
                <a:cs typeface="Cambria"/>
              </a:rPr>
              <a:t>diversiteit</a:t>
            </a:r>
            <a:r>
              <a:rPr sz="1300" dirty="0">
                <a:latin typeface="Utopia Std" panose="02040603060506020204" pitchFamily="18" charset="77"/>
                <a:cs typeface="Cambria"/>
              </a:rPr>
              <a:t>.</a:t>
            </a:r>
            <a:endParaRPr sz="1300" dirty="0">
              <a:latin typeface="Utopia Std" panose="02040603060506020204" pitchFamily="18" charset="77"/>
              <a:ea typeface="Cambria"/>
              <a:cs typeface="Cambria"/>
            </a:endParaRPr>
          </a:p>
          <a:p>
            <a:pPr>
              <a:lnSpc>
                <a:spcPct val="100000"/>
              </a:lnSpc>
              <a:spcBef>
                <a:spcPts val="5"/>
              </a:spcBef>
            </a:pPr>
            <a:endParaRPr sz="1300" dirty="0">
              <a:latin typeface="Utopia Std" panose="02040603060506020204" pitchFamily="18" charset="77"/>
              <a:ea typeface="Cambria"/>
              <a:cs typeface="Cambria"/>
            </a:endParaRPr>
          </a:p>
          <a:p>
            <a:pPr marL="12700" marR="12065">
              <a:lnSpc>
                <a:spcPct val="128200"/>
              </a:lnSpc>
            </a:pPr>
            <a:r>
              <a:rPr sz="1300" dirty="0">
                <a:latin typeface="Utopia Std" panose="02040603060506020204" pitchFamily="18" charset="77"/>
                <a:cs typeface="Cambria"/>
              </a:rPr>
              <a:t>Wie bij ons komt werken, of dat nou in een wetenschappelijke of een andere professionele rol is, kan van </a:t>
            </a:r>
            <a:r>
              <a:rPr sz="1300" dirty="0" err="1">
                <a:latin typeface="Utopia Std" panose="02040603060506020204" pitchFamily="18" charset="77"/>
                <a:cs typeface="Cambria"/>
              </a:rPr>
              <a:t>grote</a:t>
            </a:r>
            <a:r>
              <a:rPr sz="1300" dirty="0">
                <a:latin typeface="Utopia Std" panose="02040603060506020204" pitchFamily="18" charset="77"/>
                <a:cs typeface="Cambria"/>
              </a:rPr>
              <a:t> betekenis zijn. Je speelt een belangrijke rol in het opleiden en inspireren van nieuwe generaties talent. Je </a:t>
            </a:r>
            <a:r>
              <a:rPr sz="1300" dirty="0" err="1">
                <a:latin typeface="Utopia Std" panose="02040603060506020204" pitchFamily="18" charset="77"/>
                <a:cs typeface="Cambria"/>
              </a:rPr>
              <a:t>helpt</a:t>
            </a:r>
            <a:r>
              <a:rPr lang="en-US" sz="1300" dirty="0">
                <a:latin typeface="Utopia Std" panose="02040603060506020204" pitchFamily="18" charset="77"/>
                <a:cs typeface="Cambria"/>
              </a:rPr>
              <a:t> </a:t>
            </a:r>
            <a:r>
              <a:rPr sz="1300" dirty="0" err="1">
                <a:latin typeface="Utopia Std" panose="02040603060506020204" pitchFamily="18" charset="77"/>
                <a:cs typeface="Cambria"/>
              </a:rPr>
              <a:t>jonge</a:t>
            </a:r>
            <a:r>
              <a:rPr sz="1300" dirty="0">
                <a:latin typeface="Utopia Std" panose="02040603060506020204" pitchFamily="18" charset="77"/>
                <a:cs typeface="Cambria"/>
              </a:rPr>
              <a:t> mensen groeien; professioneel en persoonlijk. En door ons onafhankelijk wetenschappelijk </a:t>
            </a:r>
            <a:r>
              <a:rPr sz="1300" dirty="0" err="1">
                <a:latin typeface="Utopia Std" panose="02040603060506020204" pitchFamily="18" charset="77"/>
                <a:cs typeface="Cambria"/>
              </a:rPr>
              <a:t>onderzoek</a:t>
            </a:r>
            <a:r>
              <a:rPr lang="en-US" sz="1300" dirty="0">
                <a:latin typeface="Utopia Std" panose="02040603060506020204" pitchFamily="18" charset="77"/>
                <a:cs typeface="Cambria"/>
              </a:rPr>
              <a:t> </a:t>
            </a:r>
            <a:r>
              <a:rPr sz="1300" dirty="0" err="1">
                <a:latin typeface="Utopia Std" panose="02040603060506020204" pitchFamily="18" charset="77"/>
                <a:cs typeface="Cambria"/>
              </a:rPr>
              <a:t>drukken</a:t>
            </a:r>
            <a:r>
              <a:rPr sz="1300" dirty="0">
                <a:latin typeface="Utopia Std" panose="02040603060506020204" pitchFamily="18" charset="77"/>
                <a:cs typeface="Cambria"/>
              </a:rPr>
              <a:t> we ook heel direct een grote stempel op de </a:t>
            </a:r>
            <a:r>
              <a:rPr sz="1300" dirty="0" err="1">
                <a:latin typeface="Utopia Std" panose="02040603060506020204" pitchFamily="18" charset="77"/>
                <a:cs typeface="Cambria"/>
              </a:rPr>
              <a:t>toekomst</a:t>
            </a:r>
            <a:r>
              <a:rPr sz="1300" dirty="0">
                <a:latin typeface="Utopia Std" panose="02040603060506020204" pitchFamily="18" charset="77"/>
                <a:cs typeface="Cambria"/>
              </a:rPr>
              <a:t>.</a:t>
            </a:r>
            <a:r>
              <a:rPr lang="en-US" sz="1300" dirty="0">
                <a:latin typeface="Utopia Std" panose="02040603060506020204" pitchFamily="18" charset="77"/>
                <a:cs typeface="Cambria"/>
              </a:rPr>
              <a:t> En </a:t>
            </a:r>
            <a:r>
              <a:rPr lang="en-US" sz="1300" dirty="0" err="1">
                <a:latin typeface="Utopia Std" panose="02040603060506020204" pitchFamily="18" charset="77"/>
                <a:cs typeface="Cambria"/>
              </a:rPr>
              <a:t>daar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zijn</a:t>
            </a:r>
            <a:r>
              <a:rPr lang="en-US" sz="1300" dirty="0">
                <a:latin typeface="Utopia Std" panose="02040603060506020204" pitchFamily="18" charset="77"/>
                <a:cs typeface="Cambria"/>
              </a:rPr>
              <a:t> we trots op.</a:t>
            </a:r>
            <a:endParaRPr sz="1300" dirty="0">
              <a:latin typeface="Utopia Std" panose="02040603060506020204" pitchFamily="18" charset="77"/>
              <a:cs typeface="Cambr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426" y="1105555"/>
            <a:ext cx="2303506" cy="268411"/>
          </a:xfrm>
          <a:prstGeom prst="rect">
            <a:avLst/>
          </a:prstGeom>
        </p:spPr>
        <p:txBody>
          <a:bodyPr vert="horz" wrap="square" lIns="0" tIns="6417" rIns="0" bIns="0" rtlCol="0">
            <a:spAutoFit/>
          </a:bodyPr>
          <a:lstStyle/>
          <a:p>
            <a:pPr marL="6755">
              <a:spcBef>
                <a:spcPts val="51"/>
              </a:spcBef>
            </a:pPr>
            <a:r>
              <a:rPr dirty="0">
                <a:latin typeface="Utopia Std" panose="02040603060506020204" pitchFamily="18" charset="77"/>
              </a:rPr>
              <a:t>Uitingen op social media</a:t>
            </a:r>
          </a:p>
        </p:txBody>
      </p:sp>
      <p:grpSp>
        <p:nvGrpSpPr>
          <p:cNvPr id="3" name="object 3"/>
          <p:cNvGrpSpPr/>
          <p:nvPr/>
        </p:nvGrpSpPr>
        <p:grpSpPr>
          <a:xfrm>
            <a:off x="2476246" y="2325986"/>
            <a:ext cx="227311" cy="227311"/>
            <a:chOff x="4655459" y="2746931"/>
            <a:chExt cx="427355" cy="427355"/>
          </a:xfrm>
        </p:grpSpPr>
        <p:sp>
          <p:nvSpPr>
            <p:cNvPr id="4" name="object 4"/>
            <p:cNvSpPr/>
            <p:nvPr/>
          </p:nvSpPr>
          <p:spPr>
            <a:xfrm>
              <a:off x="4655459" y="2746931"/>
              <a:ext cx="427355" cy="427355"/>
            </a:xfrm>
            <a:custGeom>
              <a:avLst/>
              <a:gdLst/>
              <a:ahLst/>
              <a:cxnLst/>
              <a:rect l="l" t="t" r="r" b="b"/>
              <a:pathLst>
                <a:path w="427354" h="427355">
                  <a:moveTo>
                    <a:pt x="426887" y="0"/>
                  </a:moveTo>
                  <a:lnTo>
                    <a:pt x="0" y="0"/>
                  </a:lnTo>
                  <a:lnTo>
                    <a:pt x="0" y="426887"/>
                  </a:lnTo>
                  <a:lnTo>
                    <a:pt x="426887" y="426887"/>
                  </a:lnTo>
                  <a:lnTo>
                    <a:pt x="426887" y="0"/>
                  </a:lnTo>
                  <a:close/>
                </a:path>
              </a:pathLst>
            </a:custGeom>
            <a:solidFill>
              <a:srgbClr val="000000"/>
            </a:solidFill>
          </p:spPr>
          <p:txBody>
            <a:bodyPr wrap="square" lIns="0" tIns="0" rIns="0" bIns="0" rtlCol="0"/>
            <a:lstStyle/>
            <a:p>
              <a:pPr defTabSz="486369"/>
              <a:endParaRPr sz="957">
                <a:solidFill>
                  <a:prstClr val="black"/>
                </a:solidFill>
                <a:latin typeface="Utopia Std" panose="02040603060506020204" pitchFamily="18" charset="77"/>
              </a:endParaRPr>
            </a:p>
          </p:txBody>
        </p:sp>
        <p:pic>
          <p:nvPicPr>
            <p:cNvPr id="5" name="object 5"/>
            <p:cNvPicPr/>
            <p:nvPr/>
          </p:nvPicPr>
          <p:blipFill>
            <a:blip r:embed="rId2" cstate="print"/>
            <a:stretch>
              <a:fillRect/>
            </a:stretch>
          </p:blipFill>
          <p:spPr>
            <a:xfrm>
              <a:off x="4769636" y="2768338"/>
              <a:ext cx="198533" cy="383910"/>
            </a:xfrm>
            <a:prstGeom prst="rect">
              <a:avLst/>
            </a:prstGeom>
          </p:spPr>
        </p:pic>
      </p:grpSp>
      <p:pic>
        <p:nvPicPr>
          <p:cNvPr id="6" name="object 6"/>
          <p:cNvPicPr/>
          <p:nvPr/>
        </p:nvPicPr>
        <p:blipFill>
          <a:blip r:embed="rId3" cstate="print"/>
          <a:stretch>
            <a:fillRect/>
          </a:stretch>
        </p:blipFill>
        <p:spPr>
          <a:xfrm>
            <a:off x="2761214" y="2326558"/>
            <a:ext cx="2011617" cy="117562"/>
          </a:xfrm>
          <a:prstGeom prst="rect">
            <a:avLst/>
          </a:prstGeom>
        </p:spPr>
      </p:pic>
      <p:sp>
        <p:nvSpPr>
          <p:cNvPr id="7" name="object 7"/>
          <p:cNvSpPr txBox="1"/>
          <p:nvPr/>
        </p:nvSpPr>
        <p:spPr>
          <a:xfrm>
            <a:off x="2362345" y="2212091"/>
            <a:ext cx="2800009" cy="2603983"/>
          </a:xfrm>
          <a:prstGeom prst="rect">
            <a:avLst/>
          </a:prstGeom>
          <a:ln w="5076">
            <a:solidFill>
              <a:srgbClr val="000000"/>
            </a:solidFill>
          </a:ln>
        </p:spPr>
        <p:txBody>
          <a:bodyPr vert="horz" wrap="square" lIns="0" tIns="0" rIns="0" bIns="0" rtlCol="0">
            <a:spAutoFit/>
          </a:bodyPr>
          <a:lstStyle/>
          <a:p>
            <a:pPr defTabSz="486369"/>
            <a:endParaRPr sz="1596" dirty="0">
              <a:solidFill>
                <a:prstClr val="black"/>
              </a:solidFill>
              <a:latin typeface="Utopia Std" panose="02040603060506020204" pitchFamily="18" charset="77"/>
              <a:cs typeface="Times New Roman"/>
            </a:endParaRPr>
          </a:p>
          <a:p>
            <a:pPr defTabSz="486369"/>
            <a:endParaRPr sz="1596" dirty="0">
              <a:solidFill>
                <a:prstClr val="black"/>
              </a:solidFill>
              <a:latin typeface="Utopia Std" panose="02040603060506020204" pitchFamily="18" charset="77"/>
              <a:cs typeface="Times New Roman"/>
            </a:endParaRPr>
          </a:p>
          <a:p>
            <a:pPr defTabSz="486369">
              <a:spcBef>
                <a:spcPts val="11"/>
              </a:spcBef>
            </a:pPr>
            <a:endParaRPr sz="2154" dirty="0">
              <a:solidFill>
                <a:prstClr val="black"/>
              </a:solidFill>
              <a:latin typeface="Utopia Std" panose="02040603060506020204" pitchFamily="18" charset="77"/>
              <a:cs typeface="Times New Roman"/>
            </a:endParaRPr>
          </a:p>
          <a:p>
            <a:pPr marL="509675" marR="377612" defTabSz="486369">
              <a:lnSpc>
                <a:spcPct val="101400"/>
              </a:lnSpc>
              <a:spcBef>
                <a:spcPts val="3"/>
              </a:spcBef>
            </a:pPr>
            <a:r>
              <a:rPr sz="1410" dirty="0">
                <a:solidFill>
                  <a:prstClr val="black"/>
                </a:solidFill>
                <a:latin typeface="Utopia Std" panose="02040603060506020204" pitchFamily="18" charset="77"/>
                <a:cs typeface="Times New Roman"/>
              </a:rPr>
              <a:t>Open, betrokken,  innovatief, eigenzinnig.  Omdat jij dat bent,  kunnen wij dat ook zijn.</a:t>
            </a:r>
          </a:p>
          <a:p>
            <a:pPr defTabSz="486369"/>
            <a:endParaRPr sz="1596" dirty="0">
              <a:solidFill>
                <a:prstClr val="black"/>
              </a:solidFill>
              <a:latin typeface="Utopia Std" panose="02040603060506020204" pitchFamily="18" charset="77"/>
              <a:cs typeface="Times New Roman"/>
            </a:endParaRPr>
          </a:p>
          <a:p>
            <a:pPr defTabSz="486369"/>
            <a:endParaRPr sz="1596" dirty="0">
              <a:solidFill>
                <a:prstClr val="black"/>
              </a:solidFill>
              <a:latin typeface="Utopia Std" panose="02040603060506020204" pitchFamily="18" charset="77"/>
              <a:cs typeface="Times New Roman"/>
            </a:endParaRPr>
          </a:p>
          <a:p>
            <a:pPr defTabSz="486369">
              <a:spcBef>
                <a:spcPts val="27"/>
              </a:spcBef>
            </a:pPr>
            <a:endParaRPr sz="1277" dirty="0">
              <a:solidFill>
                <a:prstClr val="black"/>
              </a:solidFill>
              <a:latin typeface="Utopia Std" panose="02040603060506020204" pitchFamily="18" charset="77"/>
              <a:cs typeface="Times New Roman"/>
            </a:endParaRPr>
          </a:p>
          <a:p>
            <a:pPr marL="362750" defTabSz="486369">
              <a:spcBef>
                <a:spcPts val="3"/>
              </a:spcBef>
            </a:pPr>
            <a:r>
              <a:rPr sz="1410" b="1" dirty="0">
                <a:solidFill>
                  <a:prstClr val="black"/>
                </a:solidFill>
                <a:latin typeface="Utopia Std" panose="02040603060506020204" pitchFamily="18" charset="77"/>
                <a:cs typeface="Trebuchet MS"/>
              </a:rPr>
              <a:t>Beleidsadviseur HR</a:t>
            </a:r>
            <a:endParaRPr sz="1410" dirty="0">
              <a:solidFill>
                <a:prstClr val="black"/>
              </a:solidFill>
              <a:latin typeface="Utopia Std" panose="02040603060506020204" pitchFamily="18" charset="77"/>
              <a:cs typeface="Trebuchet MS"/>
            </a:endParaRPr>
          </a:p>
        </p:txBody>
      </p:sp>
      <p:sp>
        <p:nvSpPr>
          <p:cNvPr id="8" name="object 8"/>
          <p:cNvSpPr/>
          <p:nvPr/>
        </p:nvSpPr>
        <p:spPr>
          <a:xfrm>
            <a:off x="2735503" y="2958684"/>
            <a:ext cx="2110646" cy="1168978"/>
          </a:xfrm>
          <a:custGeom>
            <a:avLst/>
            <a:gdLst/>
            <a:ahLst/>
            <a:cxnLst/>
            <a:rect l="l" t="t" r="r" b="b"/>
            <a:pathLst>
              <a:path w="3968115" h="2197735">
                <a:moveTo>
                  <a:pt x="0" y="0"/>
                </a:moveTo>
                <a:lnTo>
                  <a:pt x="0" y="2197256"/>
                </a:lnTo>
                <a:lnTo>
                  <a:pt x="332174" y="1853628"/>
                </a:lnTo>
                <a:lnTo>
                  <a:pt x="3968011" y="1853628"/>
                </a:lnTo>
              </a:path>
            </a:pathLst>
          </a:custGeom>
          <a:ln w="38989">
            <a:solidFill>
              <a:srgbClr val="E31837"/>
            </a:solidFill>
          </a:ln>
        </p:spPr>
        <p:txBody>
          <a:bodyPr wrap="square" lIns="0" tIns="0" rIns="0" bIns="0" rtlCol="0"/>
          <a:lstStyle/>
          <a:p>
            <a:pPr defTabSz="486369"/>
            <a:endParaRPr sz="957">
              <a:solidFill>
                <a:prstClr val="black"/>
              </a:solidFill>
              <a:latin typeface="Utopia Std" panose="02040603060506020204" pitchFamily="18" charset="77"/>
            </a:endParaRPr>
          </a:p>
        </p:txBody>
      </p:sp>
      <p:grpSp>
        <p:nvGrpSpPr>
          <p:cNvPr id="9" name="object 9"/>
          <p:cNvGrpSpPr/>
          <p:nvPr/>
        </p:nvGrpSpPr>
        <p:grpSpPr>
          <a:xfrm>
            <a:off x="5645229" y="2325986"/>
            <a:ext cx="227311" cy="227311"/>
            <a:chOff x="10613299" y="2746931"/>
            <a:chExt cx="427355" cy="427355"/>
          </a:xfrm>
        </p:grpSpPr>
        <p:sp>
          <p:nvSpPr>
            <p:cNvPr id="10" name="object 10"/>
            <p:cNvSpPr/>
            <p:nvPr/>
          </p:nvSpPr>
          <p:spPr>
            <a:xfrm>
              <a:off x="10613299" y="2746931"/>
              <a:ext cx="427355" cy="427355"/>
            </a:xfrm>
            <a:custGeom>
              <a:avLst/>
              <a:gdLst/>
              <a:ahLst/>
              <a:cxnLst/>
              <a:rect l="l" t="t" r="r" b="b"/>
              <a:pathLst>
                <a:path w="427354" h="427355">
                  <a:moveTo>
                    <a:pt x="426887" y="0"/>
                  </a:moveTo>
                  <a:lnTo>
                    <a:pt x="0" y="0"/>
                  </a:lnTo>
                  <a:lnTo>
                    <a:pt x="0" y="426887"/>
                  </a:lnTo>
                  <a:lnTo>
                    <a:pt x="426887" y="426887"/>
                  </a:lnTo>
                  <a:lnTo>
                    <a:pt x="426887" y="0"/>
                  </a:lnTo>
                  <a:close/>
                </a:path>
              </a:pathLst>
            </a:custGeom>
            <a:solidFill>
              <a:srgbClr val="000000"/>
            </a:solidFill>
          </p:spPr>
          <p:txBody>
            <a:bodyPr wrap="square" lIns="0" tIns="0" rIns="0" bIns="0" rtlCol="0"/>
            <a:lstStyle/>
            <a:p>
              <a:pPr defTabSz="486369"/>
              <a:endParaRPr sz="957">
                <a:solidFill>
                  <a:prstClr val="black"/>
                </a:solidFill>
                <a:latin typeface="Utopia Std" panose="02040603060506020204" pitchFamily="18" charset="77"/>
              </a:endParaRPr>
            </a:p>
          </p:txBody>
        </p:sp>
        <p:pic>
          <p:nvPicPr>
            <p:cNvPr id="11" name="object 11"/>
            <p:cNvPicPr/>
            <p:nvPr/>
          </p:nvPicPr>
          <p:blipFill>
            <a:blip r:embed="rId4" cstate="print"/>
            <a:stretch>
              <a:fillRect/>
            </a:stretch>
          </p:blipFill>
          <p:spPr>
            <a:xfrm>
              <a:off x="10727474" y="2768338"/>
              <a:ext cx="198533" cy="383910"/>
            </a:xfrm>
            <a:prstGeom prst="rect">
              <a:avLst/>
            </a:prstGeom>
          </p:spPr>
        </p:pic>
      </p:grpSp>
      <p:pic>
        <p:nvPicPr>
          <p:cNvPr id="12" name="object 12"/>
          <p:cNvPicPr/>
          <p:nvPr/>
        </p:nvPicPr>
        <p:blipFill>
          <a:blip r:embed="rId5" cstate="print"/>
          <a:stretch>
            <a:fillRect/>
          </a:stretch>
        </p:blipFill>
        <p:spPr>
          <a:xfrm>
            <a:off x="5930196" y="2326558"/>
            <a:ext cx="2011617" cy="117562"/>
          </a:xfrm>
          <a:prstGeom prst="rect">
            <a:avLst/>
          </a:prstGeom>
        </p:spPr>
      </p:pic>
      <p:sp>
        <p:nvSpPr>
          <p:cNvPr id="13" name="object 13"/>
          <p:cNvSpPr txBox="1"/>
          <p:nvPr/>
        </p:nvSpPr>
        <p:spPr>
          <a:xfrm>
            <a:off x="5531328" y="2212091"/>
            <a:ext cx="2800009" cy="2593852"/>
          </a:xfrm>
          <a:prstGeom prst="rect">
            <a:avLst/>
          </a:prstGeom>
          <a:ln w="5076">
            <a:solidFill>
              <a:srgbClr val="000000"/>
            </a:solidFill>
          </a:ln>
        </p:spPr>
        <p:txBody>
          <a:bodyPr vert="horz" wrap="square" lIns="0" tIns="0" rIns="0" bIns="0" rtlCol="0">
            <a:spAutoFit/>
          </a:bodyPr>
          <a:lstStyle/>
          <a:p>
            <a:pPr defTabSz="486369"/>
            <a:endParaRPr sz="1596" dirty="0">
              <a:solidFill>
                <a:prstClr val="black"/>
              </a:solidFill>
              <a:latin typeface="Utopia Std" panose="02040603060506020204" pitchFamily="18" charset="77"/>
              <a:cs typeface="Times New Roman"/>
            </a:endParaRPr>
          </a:p>
          <a:p>
            <a:pPr defTabSz="486369"/>
            <a:endParaRPr sz="1596" dirty="0">
              <a:solidFill>
                <a:prstClr val="black"/>
              </a:solidFill>
              <a:latin typeface="Utopia Std" panose="02040603060506020204" pitchFamily="18" charset="77"/>
              <a:cs typeface="Times New Roman"/>
            </a:endParaRPr>
          </a:p>
          <a:p>
            <a:pPr defTabSz="486369"/>
            <a:endParaRPr sz="2154" dirty="0">
              <a:solidFill>
                <a:prstClr val="black"/>
              </a:solidFill>
              <a:latin typeface="Utopia Std" panose="02040603060506020204" pitchFamily="18" charset="77"/>
              <a:cs typeface="Times New Roman"/>
            </a:endParaRPr>
          </a:p>
          <a:p>
            <a:pPr marL="532641" marR="624512" defTabSz="486369">
              <a:lnSpc>
                <a:spcPct val="101400"/>
              </a:lnSpc>
            </a:pPr>
            <a:r>
              <a:rPr sz="1410" dirty="0">
                <a:solidFill>
                  <a:prstClr val="black"/>
                </a:solidFill>
                <a:latin typeface="Utopia Std" panose="02040603060506020204" pitchFamily="18" charset="77"/>
                <a:cs typeface="Times New Roman"/>
              </a:rPr>
              <a:t>Ben je net zo  </a:t>
            </a:r>
            <a:r>
              <a:rPr sz="1410" dirty="0" err="1">
                <a:solidFill>
                  <a:prstClr val="black"/>
                </a:solidFill>
                <a:latin typeface="Utopia Std" panose="02040603060506020204" pitchFamily="18" charset="77"/>
                <a:cs typeface="Times New Roman"/>
              </a:rPr>
              <a:t>ge</a:t>
            </a:r>
            <a:r>
              <a:rPr lang="nl-NL" sz="1410" dirty="0" err="1">
                <a:solidFill>
                  <a:prstClr val="black"/>
                </a:solidFill>
                <a:latin typeface="Utopia Std" panose="02040603060506020204" pitchFamily="18" charset="77"/>
                <a:cs typeface="Times New Roman"/>
              </a:rPr>
              <a:t>ï</a:t>
            </a:r>
            <a:r>
              <a:rPr sz="1410" dirty="0" err="1">
                <a:solidFill>
                  <a:prstClr val="black"/>
                </a:solidFill>
                <a:latin typeface="Utopia Std" panose="02040603060506020204" pitchFamily="18" charset="77"/>
                <a:cs typeface="Times New Roman"/>
              </a:rPr>
              <a:t>nteresseerd</a:t>
            </a:r>
            <a:r>
              <a:rPr sz="1410" dirty="0">
                <a:solidFill>
                  <a:prstClr val="black"/>
                </a:solidFill>
                <a:latin typeface="Utopia Std" panose="02040603060506020204" pitchFamily="18" charset="77"/>
                <a:cs typeface="Times New Roman"/>
              </a:rPr>
              <a:t> in het  ontstaan van leven  als in het ontstaan  van goed beleid?</a:t>
            </a:r>
          </a:p>
          <a:p>
            <a:pPr defTabSz="486369"/>
            <a:endParaRPr sz="1596" dirty="0">
              <a:solidFill>
                <a:prstClr val="black"/>
              </a:solidFill>
              <a:latin typeface="Utopia Std" panose="02040603060506020204" pitchFamily="18" charset="77"/>
              <a:cs typeface="Times New Roman"/>
            </a:endParaRPr>
          </a:p>
          <a:p>
            <a:pPr defTabSz="486369">
              <a:spcBef>
                <a:spcPts val="27"/>
              </a:spcBef>
            </a:pPr>
            <a:endParaRPr sz="1383" dirty="0">
              <a:solidFill>
                <a:prstClr val="black"/>
              </a:solidFill>
              <a:latin typeface="Utopia Std" panose="02040603060506020204" pitchFamily="18" charset="77"/>
              <a:cs typeface="Times New Roman"/>
            </a:endParaRPr>
          </a:p>
          <a:p>
            <a:pPr marR="208396" algn="ctr" defTabSz="486369"/>
            <a:r>
              <a:rPr sz="1410" b="1" dirty="0">
                <a:solidFill>
                  <a:prstClr val="black"/>
                </a:solidFill>
                <a:latin typeface="Utopia Std" panose="02040603060506020204" pitchFamily="18" charset="77"/>
                <a:cs typeface="Trebuchet MS"/>
              </a:rPr>
              <a:t>Bestuurssecretaris FNWI</a:t>
            </a:r>
            <a:endParaRPr sz="1410" dirty="0">
              <a:solidFill>
                <a:prstClr val="black"/>
              </a:solidFill>
              <a:latin typeface="Utopia Std" panose="02040603060506020204" pitchFamily="18" charset="77"/>
              <a:cs typeface="Trebuchet MS"/>
            </a:endParaRPr>
          </a:p>
        </p:txBody>
      </p:sp>
      <p:sp>
        <p:nvSpPr>
          <p:cNvPr id="14" name="object 14"/>
          <p:cNvSpPr/>
          <p:nvPr/>
        </p:nvSpPr>
        <p:spPr>
          <a:xfrm>
            <a:off x="5927486" y="2958683"/>
            <a:ext cx="2110646" cy="1417568"/>
          </a:xfrm>
          <a:custGeom>
            <a:avLst/>
            <a:gdLst/>
            <a:ahLst/>
            <a:cxnLst/>
            <a:rect l="l" t="t" r="r" b="b"/>
            <a:pathLst>
              <a:path w="3968115" h="2665095">
                <a:moveTo>
                  <a:pt x="0" y="0"/>
                </a:moveTo>
                <a:lnTo>
                  <a:pt x="0" y="2664970"/>
                </a:lnTo>
                <a:lnTo>
                  <a:pt x="332174" y="2321353"/>
                </a:lnTo>
                <a:lnTo>
                  <a:pt x="3968011" y="2321353"/>
                </a:lnTo>
              </a:path>
            </a:pathLst>
          </a:custGeom>
          <a:ln w="38989">
            <a:solidFill>
              <a:srgbClr val="E31837"/>
            </a:solidFill>
          </a:ln>
        </p:spPr>
        <p:txBody>
          <a:bodyPr wrap="square" lIns="0" tIns="0" rIns="0" bIns="0" rtlCol="0"/>
          <a:lstStyle/>
          <a:p>
            <a:pPr defTabSz="486369"/>
            <a:endParaRPr sz="957">
              <a:solidFill>
                <a:prstClr val="black"/>
              </a:solidFill>
              <a:latin typeface="Utopia Std" panose="02040603060506020204" pitchFamily="18" charset="77"/>
            </a:endParaRPr>
          </a:p>
        </p:txBody>
      </p:sp>
      <p:sp>
        <p:nvSpPr>
          <p:cNvPr id="16" name="object 3">
            <a:extLst>
              <a:ext uri="{FF2B5EF4-FFF2-40B4-BE49-F238E27FC236}">
                <a16:creationId xmlns:a16="http://schemas.microsoft.com/office/drawing/2014/main" id="{B741F23E-5663-DB2B-F004-A1C992DAA079}"/>
              </a:ext>
            </a:extLst>
          </p:cNvPr>
          <p:cNvSpPr txBox="1">
            <a:spLocks/>
          </p:cNvSpPr>
          <p:nvPr/>
        </p:nvSpPr>
        <p:spPr>
          <a:xfrm>
            <a:off x="4372461" y="7244567"/>
            <a:ext cx="1958339" cy="117981"/>
          </a:xfrm>
          <a:prstGeom prst="rect">
            <a:avLst/>
          </a:prstGeom>
        </p:spPr>
        <p:txBody>
          <a:bodyPr vert="horz" wrap="square" lIns="0" tIns="10160" rIns="0" bIns="0" rtlCol="0" anchor="t">
            <a:spAutoFit/>
          </a:bodyPr>
          <a:lstStyle>
            <a:defPPr>
              <a:defRPr lang="en-US"/>
            </a:defPPr>
            <a:lvl1pPr marL="0" algn="l" defTabSz="914400" rtl="0" eaLnBrk="1" latinLnBrk="0" hangingPunct="1">
              <a:defRPr sz="700" b="0" i="0" kern="1200">
                <a:solidFill>
                  <a:srgbClr val="878786"/>
                </a:solidFill>
                <a:latin typeface="Cambria"/>
                <a:ea typeface="+mn-ea"/>
                <a:cs typeface="Cambr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nl-NL" smtClean="0">
                <a:latin typeface="Utopia Std" panose="02040603060506020204" pitchFamily="18" charset="77"/>
              </a:rPr>
              <a:pPr marL="38100">
                <a:spcBef>
                  <a:spcPts val="80"/>
                </a:spcBef>
              </a:pPr>
              <a:t>50</a:t>
            </a:fld>
            <a:r>
              <a:rPr lang="nl-NL">
                <a:latin typeface="Utopia Std" panose="02040603060506020204" pitchFamily="18" charset="77"/>
              </a:rPr>
              <a:t> | UvA arbeidsmarktcommunicatie toolkit 2022</a:t>
            </a:r>
            <a:endParaRPr lang="nl-NL" dirty="0">
              <a:latin typeface="Utopia Std" panose="02040603060506020204" pitchFamily="18" charset="77"/>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426" y="1105555"/>
            <a:ext cx="2303506" cy="268411"/>
          </a:xfrm>
          <a:prstGeom prst="rect">
            <a:avLst/>
          </a:prstGeom>
        </p:spPr>
        <p:txBody>
          <a:bodyPr vert="horz" wrap="square" lIns="0" tIns="6417" rIns="0" bIns="0" rtlCol="0">
            <a:spAutoFit/>
          </a:bodyPr>
          <a:lstStyle/>
          <a:p>
            <a:pPr marL="6755">
              <a:spcBef>
                <a:spcPts val="51"/>
              </a:spcBef>
            </a:pPr>
            <a:r>
              <a:rPr dirty="0">
                <a:latin typeface="Utopia Std" panose="02040603060506020204" pitchFamily="18" charset="77"/>
              </a:rPr>
              <a:t>Uitingen op social media</a:t>
            </a:r>
          </a:p>
        </p:txBody>
      </p:sp>
      <p:sp>
        <p:nvSpPr>
          <p:cNvPr id="3" name="object 3"/>
          <p:cNvSpPr txBox="1"/>
          <p:nvPr/>
        </p:nvSpPr>
        <p:spPr>
          <a:xfrm>
            <a:off x="2546973" y="2311599"/>
            <a:ext cx="5599680" cy="2706703"/>
          </a:xfrm>
          <a:prstGeom prst="rect">
            <a:avLst/>
          </a:prstGeom>
          <a:ln w="5076">
            <a:solidFill>
              <a:srgbClr val="000000"/>
            </a:solidFill>
          </a:ln>
        </p:spPr>
        <p:txBody>
          <a:bodyPr vert="horz" wrap="square" lIns="0" tIns="0" rIns="0" bIns="0" rtlCol="0">
            <a:spAutoFit/>
          </a:bodyPr>
          <a:lstStyle/>
          <a:p>
            <a:pPr defTabSz="486369"/>
            <a:endParaRPr sz="2074" dirty="0">
              <a:solidFill>
                <a:prstClr val="black"/>
              </a:solidFill>
              <a:latin typeface="Utopia Std" panose="02040603060506020204" pitchFamily="18" charset="77"/>
              <a:cs typeface="Times New Roman"/>
            </a:endParaRPr>
          </a:p>
          <a:p>
            <a:pPr defTabSz="486369"/>
            <a:endParaRPr sz="2074" dirty="0">
              <a:solidFill>
                <a:prstClr val="black"/>
              </a:solidFill>
              <a:latin typeface="Utopia Std" panose="02040603060506020204" pitchFamily="18" charset="77"/>
              <a:cs typeface="Times New Roman"/>
            </a:endParaRPr>
          </a:p>
          <a:p>
            <a:pPr defTabSz="486369">
              <a:spcBef>
                <a:spcPts val="16"/>
              </a:spcBef>
            </a:pPr>
            <a:endParaRPr sz="2287" dirty="0">
              <a:solidFill>
                <a:prstClr val="black"/>
              </a:solidFill>
              <a:latin typeface="Utopia Std" panose="02040603060506020204" pitchFamily="18" charset="77"/>
              <a:cs typeface="Times New Roman"/>
            </a:endParaRPr>
          </a:p>
          <a:p>
            <a:pPr marL="793390" defTabSz="486369">
              <a:spcBef>
                <a:spcPts val="3"/>
              </a:spcBef>
            </a:pPr>
            <a:r>
              <a:rPr sz="1835" dirty="0">
                <a:solidFill>
                  <a:prstClr val="black"/>
                </a:solidFill>
                <a:latin typeface="Utopia Std" panose="02040603060506020204" pitchFamily="18" charset="77"/>
                <a:cs typeface="Times New Roman"/>
              </a:rPr>
              <a:t>We zijn een pakhuis vol kennis.</a:t>
            </a:r>
          </a:p>
          <a:p>
            <a:pPr marL="793390" defTabSz="486369"/>
            <a:r>
              <a:rPr sz="1835" dirty="0">
                <a:solidFill>
                  <a:prstClr val="black"/>
                </a:solidFill>
                <a:latin typeface="Utopia Std" panose="02040603060506020204" pitchFamily="18" charset="77"/>
                <a:cs typeface="Times New Roman"/>
              </a:rPr>
              <a:t>Ga jij helpen om daarin de weg te vinden?</a:t>
            </a:r>
          </a:p>
          <a:p>
            <a:pPr defTabSz="486369"/>
            <a:endParaRPr sz="2074" dirty="0">
              <a:solidFill>
                <a:prstClr val="black"/>
              </a:solidFill>
              <a:latin typeface="Utopia Std" panose="02040603060506020204" pitchFamily="18" charset="77"/>
              <a:cs typeface="Times New Roman"/>
            </a:endParaRPr>
          </a:p>
          <a:p>
            <a:pPr defTabSz="486369"/>
            <a:endParaRPr sz="2074" dirty="0">
              <a:solidFill>
                <a:prstClr val="black"/>
              </a:solidFill>
              <a:latin typeface="Utopia Std" panose="02040603060506020204" pitchFamily="18" charset="77"/>
              <a:cs typeface="Times New Roman"/>
            </a:endParaRPr>
          </a:p>
          <a:p>
            <a:pPr marL="572835" defTabSz="486369">
              <a:spcBef>
                <a:spcPts val="1846"/>
              </a:spcBef>
            </a:pPr>
            <a:r>
              <a:rPr sz="1835" b="1" dirty="0">
                <a:solidFill>
                  <a:prstClr val="black"/>
                </a:solidFill>
                <a:latin typeface="Utopia Std" panose="02040603060506020204" pitchFamily="18" charset="77"/>
                <a:cs typeface="Trebuchet MS"/>
              </a:rPr>
              <a:t>Functioneel beheerder Bibliotheek UvA/HvA</a:t>
            </a:r>
            <a:endParaRPr sz="1835" dirty="0">
              <a:solidFill>
                <a:prstClr val="black"/>
              </a:solidFill>
              <a:latin typeface="Utopia Std" panose="02040603060506020204" pitchFamily="18" charset="77"/>
              <a:cs typeface="Trebuchet MS"/>
            </a:endParaRPr>
          </a:p>
        </p:txBody>
      </p:sp>
      <p:grpSp>
        <p:nvGrpSpPr>
          <p:cNvPr id="4" name="object 4"/>
          <p:cNvGrpSpPr/>
          <p:nvPr/>
        </p:nvGrpSpPr>
        <p:grpSpPr>
          <a:xfrm>
            <a:off x="2705835" y="2478249"/>
            <a:ext cx="321207" cy="321207"/>
            <a:chOff x="5087098" y="3033191"/>
            <a:chExt cx="603885" cy="603885"/>
          </a:xfrm>
        </p:grpSpPr>
        <p:sp>
          <p:nvSpPr>
            <p:cNvPr id="5" name="object 5"/>
            <p:cNvSpPr/>
            <p:nvPr/>
          </p:nvSpPr>
          <p:spPr>
            <a:xfrm>
              <a:off x="5087098" y="3033191"/>
              <a:ext cx="603885" cy="603885"/>
            </a:xfrm>
            <a:custGeom>
              <a:avLst/>
              <a:gdLst/>
              <a:ahLst/>
              <a:cxnLst/>
              <a:rect l="l" t="t" r="r" b="b"/>
              <a:pathLst>
                <a:path w="603885" h="603885">
                  <a:moveTo>
                    <a:pt x="603427" y="0"/>
                  </a:moveTo>
                  <a:lnTo>
                    <a:pt x="0" y="0"/>
                  </a:lnTo>
                  <a:lnTo>
                    <a:pt x="0" y="603427"/>
                  </a:lnTo>
                  <a:lnTo>
                    <a:pt x="603427" y="603427"/>
                  </a:lnTo>
                  <a:lnTo>
                    <a:pt x="603427" y="0"/>
                  </a:lnTo>
                  <a:close/>
                </a:path>
              </a:pathLst>
            </a:custGeom>
            <a:solidFill>
              <a:srgbClr val="000000"/>
            </a:solidFill>
          </p:spPr>
          <p:txBody>
            <a:bodyPr wrap="square" lIns="0" tIns="0" rIns="0" bIns="0" rtlCol="0"/>
            <a:lstStyle/>
            <a:p>
              <a:pPr defTabSz="486369"/>
              <a:endParaRPr sz="957">
                <a:solidFill>
                  <a:prstClr val="black"/>
                </a:solidFill>
                <a:latin typeface="Utopia Std" panose="02040603060506020204" pitchFamily="18" charset="77"/>
              </a:endParaRPr>
            </a:p>
          </p:txBody>
        </p:sp>
        <p:pic>
          <p:nvPicPr>
            <p:cNvPr id="6" name="object 6"/>
            <p:cNvPicPr/>
            <p:nvPr/>
          </p:nvPicPr>
          <p:blipFill>
            <a:blip r:embed="rId2" cstate="print"/>
            <a:stretch>
              <a:fillRect/>
            </a:stretch>
          </p:blipFill>
          <p:spPr>
            <a:xfrm>
              <a:off x="5318026" y="3063449"/>
              <a:ext cx="141571" cy="141571"/>
            </a:xfrm>
            <a:prstGeom prst="rect">
              <a:avLst/>
            </a:prstGeom>
          </p:spPr>
        </p:pic>
        <p:pic>
          <p:nvPicPr>
            <p:cNvPr id="7" name="object 7"/>
            <p:cNvPicPr/>
            <p:nvPr/>
          </p:nvPicPr>
          <p:blipFill>
            <a:blip r:embed="rId3" cstate="print"/>
            <a:stretch>
              <a:fillRect/>
            </a:stretch>
          </p:blipFill>
          <p:spPr>
            <a:xfrm>
              <a:off x="5318026" y="3231150"/>
              <a:ext cx="141571" cy="141571"/>
            </a:xfrm>
            <a:prstGeom prst="rect">
              <a:avLst/>
            </a:prstGeom>
          </p:spPr>
        </p:pic>
        <p:pic>
          <p:nvPicPr>
            <p:cNvPr id="8" name="object 8"/>
            <p:cNvPicPr/>
            <p:nvPr/>
          </p:nvPicPr>
          <p:blipFill>
            <a:blip r:embed="rId4" cstate="print"/>
            <a:stretch>
              <a:fillRect/>
            </a:stretch>
          </p:blipFill>
          <p:spPr>
            <a:xfrm>
              <a:off x="5318026" y="3464552"/>
              <a:ext cx="141571" cy="141571"/>
            </a:xfrm>
            <a:prstGeom prst="rect">
              <a:avLst/>
            </a:prstGeom>
          </p:spPr>
        </p:pic>
        <p:sp>
          <p:nvSpPr>
            <p:cNvPr id="9" name="object 9"/>
            <p:cNvSpPr/>
            <p:nvPr/>
          </p:nvSpPr>
          <p:spPr>
            <a:xfrm>
              <a:off x="5248493" y="3203949"/>
              <a:ext cx="280670" cy="247650"/>
            </a:xfrm>
            <a:custGeom>
              <a:avLst/>
              <a:gdLst/>
              <a:ahLst/>
              <a:cxnLst/>
              <a:rect l="l" t="t" r="r" b="b"/>
              <a:pathLst>
                <a:path w="280670" h="247650">
                  <a:moveTo>
                    <a:pt x="275383" y="192187"/>
                  </a:moveTo>
                  <a:lnTo>
                    <a:pt x="228760" y="192187"/>
                  </a:lnTo>
                  <a:lnTo>
                    <a:pt x="228689" y="247128"/>
                  </a:lnTo>
                  <a:lnTo>
                    <a:pt x="280634" y="231836"/>
                  </a:lnTo>
                  <a:lnTo>
                    <a:pt x="276668" y="205507"/>
                  </a:lnTo>
                  <a:lnTo>
                    <a:pt x="275383" y="192187"/>
                  </a:lnTo>
                  <a:close/>
                </a:path>
                <a:path w="280670" h="247650">
                  <a:moveTo>
                    <a:pt x="0" y="2000"/>
                  </a:moveTo>
                  <a:lnTo>
                    <a:pt x="4355" y="98997"/>
                  </a:lnTo>
                  <a:lnTo>
                    <a:pt x="3921" y="141253"/>
                  </a:lnTo>
                  <a:lnTo>
                    <a:pt x="3829" y="165509"/>
                  </a:lnTo>
                  <a:lnTo>
                    <a:pt x="21799" y="212613"/>
                  </a:lnTo>
                  <a:lnTo>
                    <a:pt x="55381" y="234526"/>
                  </a:lnTo>
                  <a:lnTo>
                    <a:pt x="97740" y="244315"/>
                  </a:lnTo>
                  <a:lnTo>
                    <a:pt x="114216" y="244810"/>
                  </a:lnTo>
                  <a:lnTo>
                    <a:pt x="134026" y="243177"/>
                  </a:lnTo>
                  <a:lnTo>
                    <a:pt x="178095" y="231457"/>
                  </a:lnTo>
                  <a:lnTo>
                    <a:pt x="213261" y="206756"/>
                  </a:lnTo>
                  <a:lnTo>
                    <a:pt x="129967" y="206756"/>
                  </a:lnTo>
                  <a:lnTo>
                    <a:pt x="125022" y="206568"/>
                  </a:lnTo>
                  <a:lnTo>
                    <a:pt x="123416" y="206432"/>
                  </a:lnTo>
                  <a:lnTo>
                    <a:pt x="91945" y="204835"/>
                  </a:lnTo>
                  <a:lnTo>
                    <a:pt x="74555" y="201461"/>
                  </a:lnTo>
                  <a:lnTo>
                    <a:pt x="52948" y="166452"/>
                  </a:lnTo>
                  <a:lnTo>
                    <a:pt x="48595" y="58249"/>
                  </a:lnTo>
                  <a:lnTo>
                    <a:pt x="48454" y="20712"/>
                  </a:lnTo>
                  <a:lnTo>
                    <a:pt x="48276" y="5383"/>
                  </a:lnTo>
                  <a:lnTo>
                    <a:pt x="48082" y="2761"/>
                  </a:lnTo>
                  <a:lnTo>
                    <a:pt x="37050" y="2761"/>
                  </a:lnTo>
                  <a:lnTo>
                    <a:pt x="14692" y="2660"/>
                  </a:lnTo>
                  <a:lnTo>
                    <a:pt x="0" y="2000"/>
                  </a:lnTo>
                  <a:close/>
                </a:path>
                <a:path w="280670" h="247650">
                  <a:moveTo>
                    <a:pt x="277477" y="406"/>
                  </a:moveTo>
                  <a:lnTo>
                    <a:pt x="225044" y="2822"/>
                  </a:lnTo>
                  <a:lnTo>
                    <a:pt x="229320" y="35699"/>
                  </a:lnTo>
                  <a:lnTo>
                    <a:pt x="231195" y="58249"/>
                  </a:lnTo>
                  <a:lnTo>
                    <a:pt x="229355" y="114136"/>
                  </a:lnTo>
                  <a:lnTo>
                    <a:pt x="222490" y="165509"/>
                  </a:lnTo>
                  <a:lnTo>
                    <a:pt x="186852" y="199219"/>
                  </a:lnTo>
                  <a:lnTo>
                    <a:pt x="138439" y="206668"/>
                  </a:lnTo>
                  <a:lnTo>
                    <a:pt x="129967" y="206756"/>
                  </a:lnTo>
                  <a:lnTo>
                    <a:pt x="213261" y="206756"/>
                  </a:lnTo>
                  <a:lnTo>
                    <a:pt x="228760" y="192187"/>
                  </a:lnTo>
                  <a:lnTo>
                    <a:pt x="275383" y="192187"/>
                  </a:lnTo>
                  <a:lnTo>
                    <a:pt x="274639" y="184470"/>
                  </a:lnTo>
                  <a:lnTo>
                    <a:pt x="273912" y="157691"/>
                  </a:lnTo>
                  <a:lnTo>
                    <a:pt x="273852" y="114095"/>
                  </a:lnTo>
                  <a:lnTo>
                    <a:pt x="274448" y="65066"/>
                  </a:lnTo>
                  <a:lnTo>
                    <a:pt x="275691" y="29449"/>
                  </a:lnTo>
                  <a:lnTo>
                    <a:pt x="276920" y="7743"/>
                  </a:lnTo>
                  <a:lnTo>
                    <a:pt x="277477" y="406"/>
                  </a:lnTo>
                  <a:close/>
                </a:path>
                <a:path w="280670" h="247650">
                  <a:moveTo>
                    <a:pt x="47701" y="0"/>
                  </a:moveTo>
                  <a:lnTo>
                    <a:pt x="37050" y="2761"/>
                  </a:lnTo>
                  <a:lnTo>
                    <a:pt x="48082" y="2761"/>
                  </a:lnTo>
                  <a:lnTo>
                    <a:pt x="47995" y="1594"/>
                  </a:lnTo>
                  <a:lnTo>
                    <a:pt x="47701" y="0"/>
                  </a:lnTo>
                  <a:close/>
                </a:path>
              </a:pathLst>
            </a:custGeom>
            <a:solidFill>
              <a:srgbClr val="FFFFFF"/>
            </a:solidFill>
          </p:spPr>
          <p:txBody>
            <a:bodyPr wrap="square" lIns="0" tIns="0" rIns="0" bIns="0" rtlCol="0"/>
            <a:lstStyle/>
            <a:p>
              <a:pPr defTabSz="486369"/>
              <a:endParaRPr sz="957">
                <a:solidFill>
                  <a:prstClr val="black"/>
                </a:solidFill>
                <a:latin typeface="Utopia Std" panose="02040603060506020204" pitchFamily="18" charset="77"/>
              </a:endParaRPr>
            </a:p>
          </p:txBody>
        </p:sp>
      </p:grpSp>
      <p:pic>
        <p:nvPicPr>
          <p:cNvPr id="10" name="object 10"/>
          <p:cNvPicPr/>
          <p:nvPr/>
        </p:nvPicPr>
        <p:blipFill>
          <a:blip r:embed="rId5" cstate="print"/>
          <a:stretch>
            <a:fillRect/>
          </a:stretch>
        </p:blipFill>
        <p:spPr>
          <a:xfrm>
            <a:off x="3108650" y="2479050"/>
            <a:ext cx="2843526" cy="166185"/>
          </a:xfrm>
          <a:prstGeom prst="rect">
            <a:avLst/>
          </a:prstGeom>
        </p:spPr>
      </p:pic>
      <p:sp>
        <p:nvSpPr>
          <p:cNvPr id="11" name="object 11"/>
          <p:cNvSpPr/>
          <p:nvPr/>
        </p:nvSpPr>
        <p:spPr>
          <a:xfrm>
            <a:off x="3140885" y="3156661"/>
            <a:ext cx="4454683" cy="1151077"/>
          </a:xfrm>
          <a:custGeom>
            <a:avLst/>
            <a:gdLst/>
            <a:ahLst/>
            <a:cxnLst/>
            <a:rect l="l" t="t" r="r" b="b"/>
            <a:pathLst>
              <a:path w="8375015" h="2164079">
                <a:moveTo>
                  <a:pt x="0" y="0"/>
                </a:moveTo>
                <a:lnTo>
                  <a:pt x="0" y="2164074"/>
                </a:lnTo>
                <a:lnTo>
                  <a:pt x="561107" y="1584741"/>
                </a:lnTo>
                <a:lnTo>
                  <a:pt x="8374514" y="1584741"/>
                </a:lnTo>
              </a:path>
            </a:pathLst>
          </a:custGeom>
          <a:ln w="48737">
            <a:solidFill>
              <a:srgbClr val="E31837"/>
            </a:solidFill>
          </a:ln>
        </p:spPr>
        <p:txBody>
          <a:bodyPr wrap="square" lIns="0" tIns="0" rIns="0" bIns="0" rtlCol="0"/>
          <a:lstStyle/>
          <a:p>
            <a:pPr defTabSz="486369"/>
            <a:endParaRPr sz="957">
              <a:solidFill>
                <a:prstClr val="black"/>
              </a:solidFill>
              <a:latin typeface="Utopia Std" panose="02040603060506020204" pitchFamily="18" charset="77"/>
            </a:endParaRPr>
          </a:p>
        </p:txBody>
      </p:sp>
      <p:sp>
        <p:nvSpPr>
          <p:cNvPr id="13" name="object 3">
            <a:extLst>
              <a:ext uri="{FF2B5EF4-FFF2-40B4-BE49-F238E27FC236}">
                <a16:creationId xmlns:a16="http://schemas.microsoft.com/office/drawing/2014/main" id="{46DD5815-EF83-5BD7-D38F-E4229A6E4A7E}"/>
              </a:ext>
            </a:extLst>
          </p:cNvPr>
          <p:cNvSpPr txBox="1">
            <a:spLocks/>
          </p:cNvSpPr>
          <p:nvPr/>
        </p:nvSpPr>
        <p:spPr>
          <a:xfrm>
            <a:off x="4372461" y="7244567"/>
            <a:ext cx="1958339" cy="117981"/>
          </a:xfrm>
          <a:prstGeom prst="rect">
            <a:avLst/>
          </a:prstGeom>
        </p:spPr>
        <p:txBody>
          <a:bodyPr vert="horz" wrap="square" lIns="0" tIns="10160" rIns="0" bIns="0" rtlCol="0" anchor="t">
            <a:spAutoFit/>
          </a:bodyPr>
          <a:lstStyle>
            <a:defPPr>
              <a:defRPr lang="en-US"/>
            </a:defPPr>
            <a:lvl1pPr marL="0" algn="l" defTabSz="914400" rtl="0" eaLnBrk="1" latinLnBrk="0" hangingPunct="1">
              <a:defRPr sz="700" b="0" i="0" kern="1200">
                <a:solidFill>
                  <a:srgbClr val="878786"/>
                </a:solidFill>
                <a:latin typeface="Cambria"/>
                <a:ea typeface="+mn-ea"/>
                <a:cs typeface="Cambr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nl-NL" smtClean="0">
                <a:latin typeface="Utopia Std" panose="02040603060506020204" pitchFamily="18" charset="77"/>
              </a:rPr>
              <a:pPr marL="38100">
                <a:spcBef>
                  <a:spcPts val="80"/>
                </a:spcBef>
              </a:pPr>
              <a:t>51</a:t>
            </a:fld>
            <a:r>
              <a:rPr lang="nl-NL">
                <a:latin typeface="Utopia Std" panose="02040603060506020204" pitchFamily="18" charset="77"/>
              </a:rPr>
              <a:t> | UvA arbeidsmarktcommunicatie toolkit 2022</a:t>
            </a:r>
            <a:endParaRPr lang="nl-NL" dirty="0">
              <a:latin typeface="Utopia Std" panose="02040603060506020204" pitchFamily="18" charset="77"/>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967929" y="544007"/>
            <a:ext cx="1350354" cy="171583"/>
          </a:xfrm>
          <a:prstGeom prst="rect">
            <a:avLst/>
          </a:prstGeom>
        </p:spPr>
      </p:pic>
      <p:pic>
        <p:nvPicPr>
          <p:cNvPr id="5" name="object 5"/>
          <p:cNvPicPr/>
          <p:nvPr/>
        </p:nvPicPr>
        <p:blipFill>
          <a:blip r:embed="rId3" cstate="print"/>
          <a:stretch>
            <a:fillRect/>
          </a:stretch>
        </p:blipFill>
        <p:spPr>
          <a:xfrm>
            <a:off x="967930" y="794759"/>
            <a:ext cx="1626306" cy="177243"/>
          </a:xfrm>
          <a:prstGeom prst="rect">
            <a:avLst/>
          </a:prstGeom>
        </p:spPr>
      </p:pic>
      <p:sp>
        <p:nvSpPr>
          <p:cNvPr id="6" name="object 6"/>
          <p:cNvSpPr/>
          <p:nvPr/>
        </p:nvSpPr>
        <p:spPr>
          <a:xfrm>
            <a:off x="539998" y="540012"/>
            <a:ext cx="342900" cy="342900"/>
          </a:xfrm>
          <a:custGeom>
            <a:avLst/>
            <a:gdLst/>
            <a:ahLst/>
            <a:cxnLst/>
            <a:rect l="l" t="t" r="r" b="b"/>
            <a:pathLst>
              <a:path w="342900" h="342900">
                <a:moveTo>
                  <a:pt x="342341" y="0"/>
                </a:moveTo>
                <a:lnTo>
                  <a:pt x="0" y="0"/>
                </a:lnTo>
                <a:lnTo>
                  <a:pt x="0" y="342341"/>
                </a:lnTo>
                <a:lnTo>
                  <a:pt x="342341" y="342341"/>
                </a:lnTo>
                <a:lnTo>
                  <a:pt x="342341" y="327380"/>
                </a:lnTo>
                <a:lnTo>
                  <a:pt x="145326" y="327380"/>
                </a:lnTo>
                <a:lnTo>
                  <a:pt x="131013" y="313080"/>
                </a:lnTo>
                <a:lnTo>
                  <a:pt x="156870" y="287223"/>
                </a:lnTo>
                <a:lnTo>
                  <a:pt x="131013" y="261378"/>
                </a:lnTo>
                <a:lnTo>
                  <a:pt x="145326" y="247065"/>
                </a:lnTo>
                <a:lnTo>
                  <a:pt x="342341" y="247065"/>
                </a:lnTo>
                <a:lnTo>
                  <a:pt x="342341" y="239420"/>
                </a:lnTo>
                <a:lnTo>
                  <a:pt x="221310" y="239420"/>
                </a:lnTo>
                <a:lnTo>
                  <a:pt x="221311" y="238107"/>
                </a:lnTo>
                <a:lnTo>
                  <a:pt x="156365" y="238107"/>
                </a:lnTo>
                <a:lnTo>
                  <a:pt x="147018" y="237823"/>
                </a:lnTo>
                <a:lnTo>
                  <a:pt x="109586" y="225040"/>
                </a:lnTo>
                <a:lnTo>
                  <a:pt x="93700" y="205358"/>
                </a:lnTo>
                <a:lnTo>
                  <a:pt x="93818" y="176733"/>
                </a:lnTo>
                <a:lnTo>
                  <a:pt x="93953" y="163944"/>
                </a:lnTo>
                <a:lnTo>
                  <a:pt x="94017" y="154800"/>
                </a:lnTo>
                <a:lnTo>
                  <a:pt x="91567" y="100355"/>
                </a:lnTo>
                <a:lnTo>
                  <a:pt x="114256" y="100355"/>
                </a:lnTo>
                <a:lnTo>
                  <a:pt x="118630" y="99225"/>
                </a:lnTo>
                <a:lnTo>
                  <a:pt x="144728" y="99225"/>
                </a:lnTo>
                <a:lnTo>
                  <a:pt x="131013" y="85521"/>
                </a:lnTo>
                <a:lnTo>
                  <a:pt x="156870" y="59664"/>
                </a:lnTo>
                <a:lnTo>
                  <a:pt x="131013" y="33820"/>
                </a:lnTo>
                <a:lnTo>
                  <a:pt x="145326" y="19507"/>
                </a:lnTo>
                <a:lnTo>
                  <a:pt x="342341" y="19507"/>
                </a:lnTo>
                <a:lnTo>
                  <a:pt x="342341" y="0"/>
                </a:lnTo>
                <a:close/>
              </a:path>
              <a:path w="342900" h="342900">
                <a:moveTo>
                  <a:pt x="171170" y="301536"/>
                </a:moveTo>
                <a:lnTo>
                  <a:pt x="145326" y="327380"/>
                </a:lnTo>
                <a:lnTo>
                  <a:pt x="197027" y="327380"/>
                </a:lnTo>
                <a:lnTo>
                  <a:pt x="171170" y="301536"/>
                </a:lnTo>
                <a:close/>
              </a:path>
              <a:path w="342900" h="342900">
                <a:moveTo>
                  <a:pt x="342341" y="247065"/>
                </a:moveTo>
                <a:lnTo>
                  <a:pt x="197027" y="247065"/>
                </a:lnTo>
                <a:lnTo>
                  <a:pt x="211328" y="261378"/>
                </a:lnTo>
                <a:lnTo>
                  <a:pt x="185483" y="287223"/>
                </a:lnTo>
                <a:lnTo>
                  <a:pt x="211328" y="313080"/>
                </a:lnTo>
                <a:lnTo>
                  <a:pt x="197027" y="327380"/>
                </a:lnTo>
                <a:lnTo>
                  <a:pt x="342341" y="327380"/>
                </a:lnTo>
                <a:lnTo>
                  <a:pt x="342341" y="247065"/>
                </a:lnTo>
                <a:close/>
              </a:path>
              <a:path w="342900" h="342900">
                <a:moveTo>
                  <a:pt x="197027" y="247065"/>
                </a:moveTo>
                <a:lnTo>
                  <a:pt x="145326" y="247065"/>
                </a:lnTo>
                <a:lnTo>
                  <a:pt x="171170" y="272910"/>
                </a:lnTo>
                <a:lnTo>
                  <a:pt x="197027" y="247065"/>
                </a:lnTo>
                <a:close/>
              </a:path>
              <a:path w="342900" h="342900">
                <a:moveTo>
                  <a:pt x="342341" y="99453"/>
                </a:moveTo>
                <a:lnTo>
                  <a:pt x="248983" y="99453"/>
                </a:lnTo>
                <a:lnTo>
                  <a:pt x="247845" y="112809"/>
                </a:lnTo>
                <a:lnTo>
                  <a:pt x="247221" y="124339"/>
                </a:lnTo>
                <a:lnTo>
                  <a:pt x="247148" y="128955"/>
                </a:lnTo>
                <a:lnTo>
                  <a:pt x="247032" y="169113"/>
                </a:lnTo>
                <a:lnTo>
                  <a:pt x="247423" y="187909"/>
                </a:lnTo>
                <a:lnTo>
                  <a:pt x="247547" y="192722"/>
                </a:lnTo>
                <a:lnTo>
                  <a:pt x="248835" y="213136"/>
                </a:lnTo>
                <a:lnTo>
                  <a:pt x="250185" y="226364"/>
                </a:lnTo>
                <a:lnTo>
                  <a:pt x="250774" y="230746"/>
                </a:lnTo>
                <a:lnTo>
                  <a:pt x="221310" y="239420"/>
                </a:lnTo>
                <a:lnTo>
                  <a:pt x="342341" y="239420"/>
                </a:lnTo>
                <a:lnTo>
                  <a:pt x="342341" y="99453"/>
                </a:lnTo>
                <a:close/>
              </a:path>
              <a:path w="342900" h="342900">
                <a:moveTo>
                  <a:pt x="221348" y="208254"/>
                </a:moveTo>
                <a:lnTo>
                  <a:pt x="207314" y="221437"/>
                </a:lnTo>
                <a:lnTo>
                  <a:pt x="202297" y="226364"/>
                </a:lnTo>
                <a:lnTo>
                  <a:pt x="197843" y="229379"/>
                </a:lnTo>
                <a:lnTo>
                  <a:pt x="191452" y="231715"/>
                </a:lnTo>
                <a:lnTo>
                  <a:pt x="180619" y="234607"/>
                </a:lnTo>
                <a:lnTo>
                  <a:pt x="167603" y="237184"/>
                </a:lnTo>
                <a:lnTo>
                  <a:pt x="156365" y="238107"/>
                </a:lnTo>
                <a:lnTo>
                  <a:pt x="221311" y="238107"/>
                </a:lnTo>
                <a:lnTo>
                  <a:pt x="221348" y="208254"/>
                </a:lnTo>
                <a:close/>
              </a:path>
              <a:path w="342900" h="342900">
                <a:moveTo>
                  <a:pt x="144728" y="99225"/>
                </a:moveTo>
                <a:lnTo>
                  <a:pt x="118630" y="99225"/>
                </a:lnTo>
                <a:lnTo>
                  <a:pt x="118795" y="100126"/>
                </a:lnTo>
                <a:lnTo>
                  <a:pt x="118985" y="112809"/>
                </a:lnTo>
                <a:lnTo>
                  <a:pt x="119129" y="139063"/>
                </a:lnTo>
                <a:lnTo>
                  <a:pt x="119253" y="176733"/>
                </a:lnTo>
                <a:lnTo>
                  <a:pt x="120078" y="192722"/>
                </a:lnTo>
                <a:lnTo>
                  <a:pt x="156678" y="215924"/>
                </a:lnTo>
                <a:lnTo>
                  <a:pt x="161582" y="216331"/>
                </a:lnTo>
                <a:lnTo>
                  <a:pt x="166344" y="216915"/>
                </a:lnTo>
                <a:lnTo>
                  <a:pt x="207880" y="207351"/>
                </a:lnTo>
                <a:lnTo>
                  <a:pt x="218320" y="194970"/>
                </a:lnTo>
                <a:lnTo>
                  <a:pt x="145326" y="194970"/>
                </a:lnTo>
                <a:lnTo>
                  <a:pt x="131013" y="180670"/>
                </a:lnTo>
                <a:lnTo>
                  <a:pt x="156870" y="154800"/>
                </a:lnTo>
                <a:lnTo>
                  <a:pt x="131013" y="128955"/>
                </a:lnTo>
                <a:lnTo>
                  <a:pt x="145326" y="114642"/>
                </a:lnTo>
                <a:lnTo>
                  <a:pt x="220624" y="114642"/>
                </a:lnTo>
                <a:lnTo>
                  <a:pt x="219876" y="106215"/>
                </a:lnTo>
                <a:lnTo>
                  <a:pt x="219240" y="100812"/>
                </a:lnTo>
                <a:lnTo>
                  <a:pt x="240922" y="99821"/>
                </a:lnTo>
                <a:lnTo>
                  <a:pt x="145326" y="99821"/>
                </a:lnTo>
                <a:lnTo>
                  <a:pt x="144728" y="99225"/>
                </a:lnTo>
                <a:close/>
              </a:path>
              <a:path w="342900" h="342900">
                <a:moveTo>
                  <a:pt x="171170" y="169113"/>
                </a:moveTo>
                <a:lnTo>
                  <a:pt x="145326" y="194970"/>
                </a:lnTo>
                <a:lnTo>
                  <a:pt x="197027" y="194970"/>
                </a:lnTo>
                <a:lnTo>
                  <a:pt x="171170" y="169113"/>
                </a:lnTo>
                <a:close/>
              </a:path>
              <a:path w="342900" h="342900">
                <a:moveTo>
                  <a:pt x="220624" y="114642"/>
                </a:moveTo>
                <a:lnTo>
                  <a:pt x="197027" y="114642"/>
                </a:lnTo>
                <a:lnTo>
                  <a:pt x="211328" y="128955"/>
                </a:lnTo>
                <a:lnTo>
                  <a:pt x="185483" y="154800"/>
                </a:lnTo>
                <a:lnTo>
                  <a:pt x="211328" y="180670"/>
                </a:lnTo>
                <a:lnTo>
                  <a:pt x="197027" y="194970"/>
                </a:lnTo>
                <a:lnTo>
                  <a:pt x="218320" y="194970"/>
                </a:lnTo>
                <a:lnTo>
                  <a:pt x="219583" y="191123"/>
                </a:lnTo>
                <a:lnTo>
                  <a:pt x="220618" y="181545"/>
                </a:lnTo>
                <a:lnTo>
                  <a:pt x="221691" y="163944"/>
                </a:lnTo>
                <a:lnTo>
                  <a:pt x="222069" y="140696"/>
                </a:lnTo>
                <a:lnTo>
                  <a:pt x="221141" y="120481"/>
                </a:lnTo>
                <a:lnTo>
                  <a:pt x="220624" y="114642"/>
                </a:lnTo>
                <a:close/>
              </a:path>
              <a:path w="342900" h="342900">
                <a:moveTo>
                  <a:pt x="197027" y="114642"/>
                </a:moveTo>
                <a:lnTo>
                  <a:pt x="145326" y="114642"/>
                </a:lnTo>
                <a:lnTo>
                  <a:pt x="171170" y="140500"/>
                </a:lnTo>
                <a:lnTo>
                  <a:pt x="197027" y="114642"/>
                </a:lnTo>
                <a:close/>
              </a:path>
              <a:path w="342900" h="342900">
                <a:moveTo>
                  <a:pt x="114256" y="100355"/>
                </a:moveTo>
                <a:lnTo>
                  <a:pt x="91567" y="100355"/>
                </a:lnTo>
                <a:lnTo>
                  <a:pt x="99898" y="100723"/>
                </a:lnTo>
                <a:lnTo>
                  <a:pt x="112585" y="100787"/>
                </a:lnTo>
                <a:lnTo>
                  <a:pt x="114256" y="100355"/>
                </a:lnTo>
                <a:close/>
              </a:path>
              <a:path w="342900" h="342900">
                <a:moveTo>
                  <a:pt x="171170" y="73977"/>
                </a:moveTo>
                <a:lnTo>
                  <a:pt x="145326" y="99821"/>
                </a:lnTo>
                <a:lnTo>
                  <a:pt x="197027" y="99821"/>
                </a:lnTo>
                <a:lnTo>
                  <a:pt x="171170" y="73977"/>
                </a:lnTo>
                <a:close/>
              </a:path>
              <a:path w="342900" h="342900">
                <a:moveTo>
                  <a:pt x="342341" y="19507"/>
                </a:moveTo>
                <a:lnTo>
                  <a:pt x="197027" y="19507"/>
                </a:lnTo>
                <a:lnTo>
                  <a:pt x="211328" y="33820"/>
                </a:lnTo>
                <a:lnTo>
                  <a:pt x="185483" y="59664"/>
                </a:lnTo>
                <a:lnTo>
                  <a:pt x="211328" y="85521"/>
                </a:lnTo>
                <a:lnTo>
                  <a:pt x="197027" y="99821"/>
                </a:lnTo>
                <a:lnTo>
                  <a:pt x="240922" y="99821"/>
                </a:lnTo>
                <a:lnTo>
                  <a:pt x="248983" y="99453"/>
                </a:lnTo>
                <a:lnTo>
                  <a:pt x="342341" y="99453"/>
                </a:lnTo>
                <a:lnTo>
                  <a:pt x="342341" y="19507"/>
                </a:lnTo>
                <a:close/>
              </a:path>
              <a:path w="342900" h="342900">
                <a:moveTo>
                  <a:pt x="197027" y="19507"/>
                </a:moveTo>
                <a:lnTo>
                  <a:pt x="145326" y="19507"/>
                </a:lnTo>
                <a:lnTo>
                  <a:pt x="171170" y="45351"/>
                </a:lnTo>
                <a:lnTo>
                  <a:pt x="197027" y="19507"/>
                </a:lnTo>
                <a:close/>
              </a:path>
            </a:pathLst>
          </a:custGeom>
          <a:solidFill>
            <a:srgbClr val="000000"/>
          </a:solidFill>
        </p:spPr>
        <p:txBody>
          <a:bodyPr wrap="square" lIns="0" tIns="0" rIns="0" bIns="0" rtlCol="0"/>
          <a:lstStyle/>
          <a:p>
            <a:endParaRPr>
              <a:latin typeface="Utopia Std" panose="02040603060506020204" pitchFamily="18" charset="77"/>
            </a:endParaRPr>
          </a:p>
        </p:txBody>
      </p:sp>
      <p:sp>
        <p:nvSpPr>
          <p:cNvPr id="8" name="object 2">
            <a:extLst>
              <a:ext uri="{FF2B5EF4-FFF2-40B4-BE49-F238E27FC236}">
                <a16:creationId xmlns:a16="http://schemas.microsoft.com/office/drawing/2014/main" id="{6A7EB9CD-85B9-C188-A10D-C432C72B71CB}"/>
              </a:ext>
            </a:extLst>
          </p:cNvPr>
          <p:cNvSpPr txBox="1"/>
          <p:nvPr/>
        </p:nvSpPr>
        <p:spPr>
          <a:xfrm>
            <a:off x="528748" y="5534845"/>
            <a:ext cx="3707087" cy="346249"/>
          </a:xfrm>
          <a:prstGeom prst="rect">
            <a:avLst/>
          </a:prstGeom>
        </p:spPr>
        <p:txBody>
          <a:bodyPr vert="horz" wrap="square" lIns="0" tIns="68580" rIns="0" bIns="0" rtlCol="0">
            <a:spAutoFit/>
          </a:bodyPr>
          <a:lstStyle/>
          <a:p>
            <a:pPr marL="12700">
              <a:lnSpc>
                <a:spcPct val="100000"/>
              </a:lnSpc>
              <a:spcBef>
                <a:spcPts val="434"/>
              </a:spcBef>
            </a:pPr>
            <a:r>
              <a:rPr lang="nl-NL" dirty="0">
                <a:latin typeface="Utopia Std" panose="02040603060506020204" pitchFamily="18" charset="77"/>
                <a:cs typeface="Cambria"/>
              </a:rPr>
              <a:t>Bij vragen, neem contact op met</a:t>
            </a:r>
            <a:endParaRPr dirty="0">
              <a:latin typeface="Utopia Std" panose="02040603060506020204" pitchFamily="18" charset="77"/>
              <a:cs typeface="Cambria"/>
            </a:endParaRPr>
          </a:p>
        </p:txBody>
      </p:sp>
      <p:sp>
        <p:nvSpPr>
          <p:cNvPr id="2" name="object 2">
            <a:extLst>
              <a:ext uri="{FF2B5EF4-FFF2-40B4-BE49-F238E27FC236}">
                <a16:creationId xmlns:a16="http://schemas.microsoft.com/office/drawing/2014/main" id="{95275C80-CF85-AB5E-064B-78DC34437AE2}"/>
              </a:ext>
            </a:extLst>
          </p:cNvPr>
          <p:cNvSpPr txBox="1"/>
          <p:nvPr/>
        </p:nvSpPr>
        <p:spPr>
          <a:xfrm>
            <a:off x="3457897" y="5916840"/>
            <a:ext cx="3178016" cy="1335494"/>
          </a:xfrm>
          <a:prstGeom prst="rect">
            <a:avLst/>
          </a:prstGeom>
          <a:solidFill>
            <a:srgbClr val="E3E3E3"/>
          </a:solidFill>
        </p:spPr>
        <p:txBody>
          <a:bodyPr vert="horz" wrap="square" lIns="0" tIns="170180" rIns="0" bIns="0" rtlCol="0" anchor="t">
            <a:spAutoFit/>
          </a:bodyPr>
          <a:lstStyle/>
          <a:p>
            <a:pPr marL="292100">
              <a:spcBef>
                <a:spcPts val="1340"/>
              </a:spcBef>
              <a:tabLst>
                <a:tab pos="2911475" algn="l"/>
              </a:tabLst>
            </a:pPr>
            <a:r>
              <a:rPr lang="en-US" sz="1300" dirty="0">
                <a:latin typeface="Utopia Std" panose="02040603060506020204" pitchFamily="18" charset="77"/>
              </a:rPr>
              <a:t>Marijn </a:t>
            </a:r>
            <a:r>
              <a:rPr lang="en-US" sz="1300" dirty="0" err="1">
                <a:latin typeface="Utopia Std" panose="02040603060506020204" pitchFamily="18" charset="77"/>
              </a:rPr>
              <a:t>Gubbens</a:t>
            </a:r>
            <a:endParaRPr lang="en-US" dirty="0">
              <a:cs typeface="Calibri"/>
            </a:endParaRPr>
          </a:p>
          <a:p>
            <a:pPr marL="309880" marR="333375">
              <a:lnSpc>
                <a:spcPct val="128200"/>
              </a:lnSpc>
              <a:tabLst>
                <a:tab pos="2911475" algn="l"/>
              </a:tabLst>
            </a:pPr>
            <a:r>
              <a:rPr lang="en-US" sz="1300" dirty="0" err="1">
                <a:latin typeface="Utopia Std" panose="02040603060506020204" pitchFamily="18" charset="77"/>
                <a:cs typeface="Cambria"/>
              </a:rPr>
              <a:t>Arbeidsmarktcommunicatie</a:t>
            </a:r>
            <a:r>
              <a:rPr lang="en-US" sz="1300" dirty="0">
                <a:latin typeface="Utopia Std" panose="02040603060506020204" pitchFamily="18" charset="77"/>
                <a:cs typeface="Cambria"/>
              </a:rPr>
              <a:t> BC</a:t>
            </a:r>
            <a:br>
              <a:rPr lang="en-US" sz="1300" dirty="0">
                <a:latin typeface="Utopia Std" panose="02040603060506020204" pitchFamily="18" charset="77"/>
                <a:cs typeface="Cambria"/>
              </a:rPr>
            </a:br>
            <a:r>
              <a:rPr lang="en-US" sz="1300" dirty="0">
                <a:latin typeface="Utopia Std" panose="02040603060506020204" pitchFamily="18" charset="77"/>
                <a:cs typeface="Cambria"/>
              </a:rPr>
              <a:t>E </a:t>
            </a:r>
            <a:r>
              <a:rPr lang="en-US" sz="1300" u="sng" dirty="0">
                <a:latin typeface="Utopia Std" panose="02040603060506020204" pitchFamily="18" charset="77"/>
                <a:cs typeface="Cambria"/>
              </a:rPr>
              <a:t>m.gubbens@uva.nl</a:t>
            </a:r>
            <a:endParaRPr lang="en-US" sz="1300" u="sng" dirty="0">
              <a:latin typeface="Utopia Std" panose="02040603060506020204" pitchFamily="18" charset="77"/>
              <a:ea typeface="Cambria"/>
              <a:cs typeface="Cambria"/>
            </a:endParaRPr>
          </a:p>
          <a:p>
            <a:pPr marL="309880">
              <a:spcBef>
                <a:spcPts val="439"/>
              </a:spcBef>
              <a:tabLst>
                <a:tab pos="2911475" algn="l"/>
              </a:tabLst>
            </a:pPr>
            <a:r>
              <a:rPr lang="en-US" sz="1300" dirty="0">
                <a:latin typeface="Utopia Std" panose="02040603060506020204" pitchFamily="18" charset="77"/>
                <a:cs typeface="Cambria"/>
              </a:rPr>
              <a:t>T</a:t>
            </a:r>
            <a:r>
              <a:rPr sz="1300" dirty="0">
                <a:latin typeface="Utopia Std" panose="02040603060506020204" pitchFamily="18" charset="77"/>
                <a:cs typeface="Cambria"/>
              </a:rPr>
              <a:t> 06</a:t>
            </a:r>
            <a:r>
              <a:rPr lang="en-US" sz="1300" dirty="0">
                <a:latin typeface="Utopia Std" panose="02040603060506020204" pitchFamily="18" charset="77"/>
                <a:cs typeface="Cambria"/>
              </a:rPr>
              <a:t> 48 53 07 42</a:t>
            </a:r>
            <a:br>
              <a:rPr lang="en-US" sz="1300" dirty="0">
                <a:latin typeface="Utopia Std" panose="02040603060506020204" pitchFamily="18" charset="77"/>
                <a:cs typeface="Cambria"/>
              </a:rPr>
            </a:br>
            <a:endParaRPr sz="1300" dirty="0">
              <a:latin typeface="Utopia Std" panose="02040603060506020204" pitchFamily="18" charset="77"/>
              <a:cs typeface="Cambria"/>
            </a:endParaRPr>
          </a:p>
        </p:txBody>
      </p:sp>
      <p:sp>
        <p:nvSpPr>
          <p:cNvPr id="9" name="object 2">
            <a:extLst>
              <a:ext uri="{FF2B5EF4-FFF2-40B4-BE49-F238E27FC236}">
                <a16:creationId xmlns:a16="http://schemas.microsoft.com/office/drawing/2014/main" id="{7B658ACE-AAA2-64E3-16C8-263C98BC18D3}"/>
              </a:ext>
            </a:extLst>
          </p:cNvPr>
          <p:cNvSpPr txBox="1"/>
          <p:nvPr/>
        </p:nvSpPr>
        <p:spPr>
          <a:xfrm>
            <a:off x="516048" y="5916839"/>
            <a:ext cx="3178016" cy="1335494"/>
          </a:xfrm>
          <a:prstGeom prst="rect">
            <a:avLst/>
          </a:prstGeom>
          <a:solidFill>
            <a:srgbClr val="E3E3E3"/>
          </a:solidFill>
        </p:spPr>
        <p:txBody>
          <a:bodyPr vert="horz" wrap="square" lIns="0" tIns="170180" rIns="0" bIns="0" rtlCol="0" anchor="t">
            <a:spAutoFit/>
          </a:bodyPr>
          <a:lstStyle/>
          <a:p>
            <a:pPr marL="292100">
              <a:spcBef>
                <a:spcPts val="1340"/>
              </a:spcBef>
              <a:tabLst>
                <a:tab pos="2911475" algn="l"/>
              </a:tabLst>
            </a:pPr>
            <a:r>
              <a:rPr lang="en-US" sz="1300" dirty="0">
                <a:latin typeface="Utopia Std" panose="02040603060506020204" pitchFamily="18" charset="77"/>
              </a:rPr>
              <a:t>Erik van </a:t>
            </a:r>
            <a:r>
              <a:rPr lang="en-US" sz="1300" dirty="0" err="1">
                <a:latin typeface="Utopia Std" panose="02040603060506020204" pitchFamily="18" charset="77"/>
              </a:rPr>
              <a:t>Zetten</a:t>
            </a:r>
            <a:endParaRPr lang="en-US" sz="1300" dirty="0">
              <a:latin typeface="Utopia Std" panose="02040603060506020204" pitchFamily="18" charset="77"/>
              <a:ea typeface="Cambria"/>
            </a:endParaRPr>
          </a:p>
          <a:p>
            <a:pPr marL="309880" marR="333375">
              <a:lnSpc>
                <a:spcPct val="128200"/>
              </a:lnSpc>
              <a:tabLst>
                <a:tab pos="2911475" algn="l"/>
              </a:tabLst>
            </a:pPr>
            <a:r>
              <a:rPr lang="en-US" sz="1300" dirty="0" err="1">
                <a:latin typeface="Utopia Std" panose="02040603060506020204" pitchFamily="18" charset="77"/>
                <a:cs typeface="Cambria"/>
              </a:rPr>
              <a:t>Adviseur</a:t>
            </a:r>
            <a:r>
              <a:rPr lang="en-US" sz="1300" dirty="0">
                <a:latin typeface="Utopia Std" panose="02040603060506020204" pitchFamily="18" charset="77"/>
                <a:cs typeface="Cambria"/>
              </a:rPr>
              <a:t> HR </a:t>
            </a:r>
            <a:r>
              <a:rPr lang="en-US" sz="1300" dirty="0" err="1">
                <a:latin typeface="Utopia Std" panose="02040603060506020204" pitchFamily="18" charset="77"/>
                <a:cs typeface="Cambria"/>
              </a:rPr>
              <a:t>beleid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strategie</a:t>
            </a:r>
            <a:br>
              <a:rPr lang="en-US" sz="1300" dirty="0">
                <a:latin typeface="Utopia Std" panose="02040603060506020204" pitchFamily="18" charset="77"/>
                <a:cs typeface="Cambria"/>
              </a:rPr>
            </a:br>
            <a:r>
              <a:rPr lang="en-US" sz="1300" dirty="0">
                <a:latin typeface="Utopia Std" panose="02040603060506020204" pitchFamily="18" charset="77"/>
                <a:cs typeface="Cambria"/>
              </a:rPr>
              <a:t>E </a:t>
            </a:r>
            <a:r>
              <a:rPr lang="en-US" sz="1300" u="sng" dirty="0">
                <a:latin typeface="Utopia Std" panose="02040603060506020204" pitchFamily="18" charset="77"/>
                <a:cs typeface="Cambria"/>
              </a:rPr>
              <a:t>h.vanzetten@uva.nl</a:t>
            </a:r>
            <a:endParaRPr lang="en-US" sz="1300" u="sng" dirty="0">
              <a:latin typeface="Utopia Std" panose="02040603060506020204" pitchFamily="18" charset="77"/>
              <a:ea typeface="Cambria"/>
              <a:cs typeface="Cambria"/>
            </a:endParaRPr>
          </a:p>
          <a:p>
            <a:pPr marL="309880">
              <a:spcBef>
                <a:spcPts val="439"/>
              </a:spcBef>
              <a:tabLst>
                <a:tab pos="2911475" algn="l"/>
              </a:tabLst>
            </a:pPr>
            <a:r>
              <a:rPr lang="en-US" sz="1300" dirty="0">
                <a:latin typeface="Utopia Std" panose="02040603060506020204" pitchFamily="18" charset="77"/>
                <a:cs typeface="Cambria"/>
              </a:rPr>
              <a:t>T</a:t>
            </a:r>
            <a:r>
              <a:rPr sz="1300" dirty="0">
                <a:latin typeface="Utopia Std" panose="02040603060506020204" pitchFamily="18" charset="77"/>
                <a:cs typeface="Cambria"/>
              </a:rPr>
              <a:t> 06</a:t>
            </a:r>
            <a:r>
              <a:rPr lang="en-US" sz="1300" dirty="0">
                <a:latin typeface="Utopia Std" panose="02040603060506020204" pitchFamily="18" charset="77"/>
                <a:cs typeface="Cambria"/>
              </a:rPr>
              <a:t> 42 82 49 98</a:t>
            </a:r>
            <a:br>
              <a:rPr lang="en-US" sz="1300" dirty="0">
                <a:latin typeface="Utopia Std" panose="02040603060506020204" pitchFamily="18" charset="77"/>
                <a:cs typeface="Cambria"/>
              </a:rPr>
            </a:br>
            <a:endParaRPr sz="1300" dirty="0">
              <a:latin typeface="Utopia Std" panose="02040603060506020204" pitchFamily="18" charset="77"/>
              <a:cs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9847" y="1420442"/>
            <a:ext cx="5330853" cy="443711"/>
          </a:xfrm>
          <a:prstGeom prst="rect">
            <a:avLst/>
          </a:prstGeom>
        </p:spPr>
        <p:txBody>
          <a:bodyPr vert="horz" wrap="square" lIns="0" tIns="12700" rIns="0" bIns="0" rtlCol="0">
            <a:spAutoFit/>
          </a:bodyPr>
          <a:lstStyle/>
          <a:p>
            <a:pPr marL="12700">
              <a:lnSpc>
                <a:spcPct val="100000"/>
              </a:lnSpc>
              <a:spcBef>
                <a:spcPts val="100"/>
              </a:spcBef>
            </a:pPr>
            <a:r>
              <a:rPr b="1" dirty="0">
                <a:latin typeface="Utopia Std Semibold Subhead" panose="02040603060506020204" pitchFamily="18" charset="77"/>
              </a:rPr>
              <a:t>1.2 Employer </a:t>
            </a:r>
            <a:r>
              <a:rPr b="1" dirty="0">
                <a:solidFill>
                  <a:srgbClr val="DD0029"/>
                </a:solidFill>
                <a:latin typeface="Utopia Std Semibold Subhead" panose="02040603060506020204" pitchFamily="18" charset="77"/>
              </a:rPr>
              <a:t>Value </a:t>
            </a:r>
            <a:r>
              <a:rPr b="1" dirty="0">
                <a:latin typeface="Utopia Std Semibold Subhead" panose="02040603060506020204" pitchFamily="18" charset="77"/>
              </a:rPr>
              <a:t>Proposition</a:t>
            </a:r>
          </a:p>
        </p:txBody>
      </p:sp>
      <p:sp>
        <p:nvSpPr>
          <p:cNvPr id="4" name="object 4"/>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80645">
              <a:lnSpc>
                <a:spcPct val="100000"/>
              </a:lnSpc>
              <a:spcBef>
                <a:spcPts val="80"/>
              </a:spcBef>
            </a:pPr>
            <a:fld id="{81D60167-4931-47E6-BA6A-407CBD079E47}" type="slidenum">
              <a:rPr dirty="0">
                <a:latin typeface="Utopia Std"/>
              </a:rPr>
              <a:t>6</a:t>
            </a:fld>
            <a:r>
              <a:rPr dirty="0">
                <a:latin typeface="Utopia Std"/>
              </a:rPr>
              <a:t> | UvA </a:t>
            </a:r>
            <a:r>
              <a:rPr err="1">
                <a:latin typeface="Utopia Std"/>
              </a:rPr>
              <a:t>arbeidsmarktcommunicatie</a:t>
            </a:r>
            <a:r>
              <a:rPr dirty="0">
                <a:latin typeface="Utopia Std"/>
              </a:rPr>
              <a:t> toolkit </a:t>
            </a:r>
            <a:r>
              <a:rPr lang="en-US">
                <a:latin typeface="Utopia Std"/>
              </a:rPr>
              <a:t>2023</a:t>
            </a:r>
            <a:endParaRPr dirty="0">
              <a:latin typeface="Utopia Std" panose="02040603060506020204" pitchFamily="18" charset="77"/>
            </a:endParaRPr>
          </a:p>
        </p:txBody>
      </p:sp>
      <p:sp>
        <p:nvSpPr>
          <p:cNvPr id="3" name="object 3"/>
          <p:cNvSpPr txBox="1"/>
          <p:nvPr/>
        </p:nvSpPr>
        <p:spPr>
          <a:xfrm>
            <a:off x="1539847" y="2255601"/>
            <a:ext cx="7437755" cy="3764620"/>
          </a:xfrm>
          <a:prstGeom prst="rect">
            <a:avLst/>
          </a:prstGeom>
        </p:spPr>
        <p:txBody>
          <a:bodyPr vert="horz" wrap="square" lIns="0" tIns="12700" rIns="0" bIns="0" rtlCol="0" anchor="t">
            <a:spAutoFit/>
          </a:bodyPr>
          <a:lstStyle/>
          <a:p>
            <a:pPr marL="12700" marR="5080">
              <a:lnSpc>
                <a:spcPct val="128200"/>
              </a:lnSpc>
              <a:spcBef>
                <a:spcPts val="100"/>
              </a:spcBef>
            </a:pPr>
            <a:r>
              <a:rPr sz="1300" dirty="0">
                <a:latin typeface="Utopia Std" panose="02040603060506020204" pitchFamily="18" charset="77"/>
                <a:cs typeface="Cambria"/>
              </a:rPr>
              <a:t>De Employer Value Proposition (EVP) geeft weer wat de meerwaarde is om bij onze organisatie te werken,</a:t>
            </a:r>
            <a:r>
              <a:rPr lang="en-US" sz="1300" dirty="0">
                <a:latin typeface="Utopia Std" panose="02040603060506020204" pitchFamily="18" charset="77"/>
                <a:cs typeface="Cambria"/>
              </a:rPr>
              <a:t> </a:t>
            </a:r>
            <a:r>
              <a:rPr sz="1300" dirty="0" err="1">
                <a:latin typeface="Utopia Std" panose="02040603060506020204" pitchFamily="18" charset="77"/>
                <a:cs typeface="Cambria"/>
              </a:rPr>
              <a:t>en</a:t>
            </a:r>
            <a:r>
              <a:rPr sz="1300" dirty="0">
                <a:latin typeface="Utopia Std" panose="02040603060506020204" pitchFamily="18" charset="77"/>
                <a:cs typeface="Cambria"/>
              </a:rPr>
              <a:t> niet bij een ander. Het is ‘de belofte’ die wij maken naar huidige en toekomstige medewerkers en die met</a:t>
            </a:r>
            <a:r>
              <a:rPr lang="en-US" sz="1300" dirty="0">
                <a:latin typeface="Utopia Std" panose="02040603060506020204" pitchFamily="18" charset="77"/>
                <a:cs typeface="Cambria"/>
              </a:rPr>
              <a:t> </a:t>
            </a:r>
            <a:r>
              <a:rPr sz="1300" dirty="0" err="1">
                <a:latin typeface="Utopia Std" panose="02040603060506020204" pitchFamily="18" charset="77"/>
                <a:cs typeface="Cambria"/>
              </a:rPr>
              <a:t>communicatie</a:t>
            </a:r>
            <a:r>
              <a:rPr sz="1300" dirty="0">
                <a:latin typeface="Utopia Std" panose="02040603060506020204" pitchFamily="18" charset="77"/>
                <a:cs typeface="Cambria"/>
              </a:rPr>
              <a:t> moet worden ‘bewezen’.</a:t>
            </a:r>
            <a:endParaRPr lang="en-US" sz="1300" dirty="0">
              <a:latin typeface="Utopia Std" panose="02040603060506020204" pitchFamily="18" charset="77"/>
              <a:ea typeface="Cambria"/>
              <a:cs typeface="Cambria"/>
            </a:endParaRPr>
          </a:p>
          <a:p>
            <a:pPr>
              <a:lnSpc>
                <a:spcPct val="100000"/>
              </a:lnSpc>
              <a:spcBef>
                <a:spcPts val="35"/>
              </a:spcBef>
            </a:pPr>
            <a:endParaRPr sz="1300" dirty="0">
              <a:latin typeface="Utopia Std" panose="02040603060506020204" pitchFamily="18" charset="77"/>
              <a:ea typeface="Cambria"/>
              <a:cs typeface="Cambria"/>
            </a:endParaRPr>
          </a:p>
          <a:p>
            <a:pPr marL="12700">
              <a:lnSpc>
                <a:spcPct val="100000"/>
              </a:lnSpc>
            </a:pPr>
            <a:r>
              <a:rPr sz="1300" dirty="0">
                <a:latin typeface="Utopia Std" panose="02040603060506020204" pitchFamily="18" charset="77"/>
                <a:cs typeface="Cambria"/>
              </a:rPr>
              <a:t>De EVP van de UvA bestaat uit vier elementen:</a:t>
            </a:r>
            <a:endParaRPr sz="1300" dirty="0">
              <a:latin typeface="Utopia Std" panose="02040603060506020204" pitchFamily="18" charset="77"/>
              <a:ea typeface="Cambria"/>
              <a:cs typeface="Cambria"/>
            </a:endParaRPr>
          </a:p>
          <a:p>
            <a:pPr>
              <a:lnSpc>
                <a:spcPct val="100000"/>
              </a:lnSpc>
              <a:spcBef>
                <a:spcPts val="5"/>
              </a:spcBef>
            </a:pPr>
            <a:endParaRPr sz="1300" dirty="0">
              <a:latin typeface="Utopia Std" panose="02040603060506020204" pitchFamily="18" charset="77"/>
              <a:ea typeface="Cambria"/>
              <a:cs typeface="Cambria"/>
            </a:endParaRPr>
          </a:p>
          <a:p>
            <a:pPr marL="588010" marR="1439545" indent="-252095">
              <a:lnSpc>
                <a:spcPct val="128200"/>
              </a:lnSpc>
              <a:buAutoNum type="arabicPeriod"/>
              <a:tabLst>
                <a:tab pos="588010" algn="l"/>
                <a:tab pos="588645" algn="l"/>
              </a:tabLst>
            </a:pPr>
            <a:r>
              <a:rPr sz="1300" dirty="0">
                <a:latin typeface="Utopia Std" panose="02040603060506020204" pitchFamily="18" charset="77"/>
                <a:cs typeface="Cambria"/>
              </a:rPr>
              <a:t>Betekenisvol werk voor het ontwikkelen van de oplossingen en het talent voor</a:t>
            </a:r>
            <a:r>
              <a:rPr lang="en-US" sz="1300" dirty="0">
                <a:latin typeface="Utopia Std" panose="02040603060506020204" pitchFamily="18" charset="77"/>
                <a:cs typeface="Cambria"/>
              </a:rPr>
              <a:t> </a:t>
            </a:r>
            <a:r>
              <a:rPr sz="1300" dirty="0">
                <a:latin typeface="Utopia Std" panose="02040603060506020204" pitchFamily="18" charset="77"/>
                <a:cs typeface="Cambria"/>
              </a:rPr>
              <a:t> de wereld van vandaag en morgen;</a:t>
            </a:r>
            <a:endParaRPr sz="1300" dirty="0">
              <a:latin typeface="Utopia Std" panose="02040603060506020204" pitchFamily="18" charset="77"/>
              <a:ea typeface="Cambria"/>
              <a:cs typeface="Cambria"/>
            </a:endParaRPr>
          </a:p>
          <a:p>
            <a:pPr marL="588010" marR="997585" indent="-252095">
              <a:lnSpc>
                <a:spcPct val="128200"/>
              </a:lnSpc>
              <a:buAutoNum type="arabicPeriod"/>
              <a:tabLst>
                <a:tab pos="588010" algn="l"/>
                <a:tab pos="588645" algn="l"/>
              </a:tabLst>
            </a:pPr>
            <a:r>
              <a:rPr sz="1300" dirty="0">
                <a:latin typeface="Utopia Std" panose="02040603060506020204" pitchFamily="18" charset="77"/>
                <a:cs typeface="Cambria"/>
              </a:rPr>
              <a:t>Professionele en persoonlijke uitdaging en ontwikkeling in samenwerking </a:t>
            </a:r>
            <a:r>
              <a:rPr sz="1300" dirty="0" err="1">
                <a:latin typeface="Utopia Std" panose="02040603060506020204" pitchFamily="18" charset="77"/>
                <a:cs typeface="Cambria"/>
              </a:rPr>
              <a:t>binnen</a:t>
            </a:r>
            <a:r>
              <a:rPr lang="en-US" sz="1300" dirty="0">
                <a:latin typeface="Utopia Std" panose="02040603060506020204" pitchFamily="18" charset="77"/>
                <a:cs typeface="Cambria"/>
              </a:rPr>
              <a:t> </a:t>
            </a:r>
            <a:r>
              <a:rPr sz="1300" dirty="0" err="1">
                <a:latin typeface="Utopia Std" panose="02040603060506020204" pitchFamily="18" charset="77"/>
                <a:cs typeface="Cambria"/>
              </a:rPr>
              <a:t>een</a:t>
            </a:r>
            <a:r>
              <a:rPr sz="1300" dirty="0">
                <a:latin typeface="Utopia Std" panose="02040603060506020204" pitchFamily="18" charset="77"/>
                <a:cs typeface="Cambria"/>
              </a:rPr>
              <a:t> uniek en krachtig (inter)nationaal ecosysteem met toonaangevende stakeholders;</a:t>
            </a:r>
            <a:endParaRPr sz="1300" dirty="0">
              <a:latin typeface="Utopia Std" panose="02040603060506020204" pitchFamily="18" charset="77"/>
              <a:ea typeface="Cambria"/>
              <a:cs typeface="Cambria"/>
            </a:endParaRPr>
          </a:p>
          <a:p>
            <a:pPr marL="588645" indent="-252095">
              <a:spcBef>
                <a:spcPts val="440"/>
              </a:spcBef>
              <a:buAutoNum type="arabicPeriod"/>
              <a:tabLst>
                <a:tab pos="588645" algn="l"/>
                <a:tab pos="589280" algn="l"/>
              </a:tabLst>
            </a:pPr>
            <a:r>
              <a:rPr lang="en-US" sz="1300" dirty="0">
                <a:latin typeface="Utopia Std" panose="02040603060506020204" pitchFamily="18" charset="77"/>
                <a:ea typeface="Cambria"/>
              </a:rPr>
              <a:t>We </a:t>
            </a:r>
            <a:r>
              <a:rPr lang="en-US" sz="1300" dirty="0" err="1">
                <a:latin typeface="Utopia Std" panose="02040603060506020204" pitchFamily="18" charset="77"/>
                <a:ea typeface="Cambria"/>
              </a:rPr>
              <a:t>gaan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uit</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vertrouwen</a:t>
            </a:r>
            <a:r>
              <a:rPr lang="en-US" sz="1300" dirty="0">
                <a:latin typeface="Utopia Std" panose="02040603060506020204" pitchFamily="18" charset="77"/>
                <a:ea typeface="Cambria"/>
              </a:rPr>
              <a:t>: we </a:t>
            </a:r>
            <a:r>
              <a:rPr lang="en-US" sz="1300" dirty="0" err="1">
                <a:latin typeface="Utopia Std" panose="02040603060506020204" pitchFamily="18" charset="77"/>
                <a:ea typeface="Cambria"/>
              </a:rPr>
              <a:t>streven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naar</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gezonde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balans</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tussen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verantwoording</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vertrouwen</a:t>
            </a:r>
            <a:r>
              <a:rPr lang="en-US" sz="1300" dirty="0">
                <a:latin typeface="Utopia Std" panose="02040603060506020204" pitchFamily="18" charset="77"/>
                <a:ea typeface="Cambria"/>
              </a:rPr>
              <a:t> in de </a:t>
            </a:r>
            <a:r>
              <a:rPr lang="en-US" sz="1300" dirty="0" err="1">
                <a:latin typeface="Utopia Std" panose="02040603060506020204" pitchFamily="18" charset="77"/>
                <a:ea typeface="Cambria"/>
              </a:rPr>
              <a:t>bekwaamheid</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motivatie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integriteit</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onze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medewerkers</a:t>
            </a:r>
            <a:r>
              <a:rPr lang="en-US" sz="1300" dirty="0">
                <a:latin typeface="Utopia Std" panose="02040603060506020204" pitchFamily="18" charset="77"/>
                <a:ea typeface="Cambria"/>
              </a:rPr>
              <a:t>. Dit </a:t>
            </a:r>
            <a:r>
              <a:rPr lang="en-US" sz="1300" dirty="0" err="1">
                <a:latin typeface="Utopia Std" panose="02040603060506020204" pitchFamily="18" charset="77"/>
                <a:ea typeface="Cambria"/>
              </a:rPr>
              <a:t>betekent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ook</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dat</a:t>
            </a:r>
            <a:r>
              <a:rPr lang="en-US" sz="1300" dirty="0">
                <a:latin typeface="Utopia Std" panose="02040603060506020204" pitchFamily="18" charset="77"/>
                <a:ea typeface="Cambria"/>
              </a:rPr>
              <a:t> er </a:t>
            </a:r>
            <a:r>
              <a:rPr lang="en-US" sz="1300" dirty="0" err="1">
                <a:latin typeface="Utopia Std" panose="02040603060506020204" pitchFamily="18" charset="77"/>
                <a:ea typeface="Cambria"/>
              </a:rPr>
              <a:t>ruimte</a:t>
            </a:r>
            <a:r>
              <a:rPr lang="en-US" sz="1300" dirty="0">
                <a:latin typeface="Utopia Std" panose="02040603060506020204" pitchFamily="18" charset="77"/>
                <a:ea typeface="Cambria"/>
              </a:rPr>
              <a:t> is om </a:t>
            </a:r>
            <a:r>
              <a:rPr lang="en-US" sz="1300" dirty="0" err="1">
                <a:latin typeface="Utopia Std" panose="02040603060506020204" pitchFamily="18" charset="77"/>
                <a:ea typeface="Cambria"/>
              </a:rPr>
              <a:t>fouten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maken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samen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te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leren</a:t>
            </a:r>
            <a:r>
              <a:rPr lang="en-US" sz="1300" dirty="0">
                <a:latin typeface="Utopia Std" panose="02040603060506020204" pitchFamily="18" charset="77"/>
                <a:ea typeface="Cambria"/>
              </a:rPr>
              <a:t>;</a:t>
            </a:r>
            <a:endParaRPr lang="en-US" sz="1300" dirty="0">
              <a:latin typeface="Utopia Std" panose="02040603060506020204" pitchFamily="18" charset="77"/>
              <a:ea typeface="Cambria"/>
              <a:cs typeface="Cambria"/>
            </a:endParaRPr>
          </a:p>
          <a:p>
            <a:pPr marL="588645" indent="-252095">
              <a:spcBef>
                <a:spcPts val="440"/>
              </a:spcBef>
              <a:buAutoNum type="arabicPeriod"/>
              <a:tabLst>
                <a:tab pos="588645" algn="l"/>
                <a:tab pos="589280" algn="l"/>
              </a:tabLst>
            </a:pPr>
            <a:r>
              <a:rPr sz="1300" dirty="0" err="1">
                <a:latin typeface="Utopia Std" panose="02040603060506020204" pitchFamily="18" charset="77"/>
                <a:cs typeface="Cambria"/>
              </a:rPr>
              <a:t>Faciliterend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wendbaar</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in de kern </a:t>
            </a:r>
            <a:r>
              <a:rPr lang="en-US" sz="1300" dirty="0" err="1">
                <a:latin typeface="Utopia Std" panose="02040603060506020204" pitchFamily="18" charset="77"/>
                <a:cs typeface="Cambria"/>
              </a:rPr>
              <a:t>coöperatief</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werkgeverschap</a:t>
            </a:r>
            <a:r>
              <a:rPr sz="1300" dirty="0">
                <a:latin typeface="Utopia Std" panose="02040603060506020204" pitchFamily="18" charset="77"/>
                <a:cs typeface="Cambria"/>
              </a:rPr>
              <a:t> </a:t>
            </a:r>
            <a:r>
              <a:rPr sz="1300" dirty="0" err="1">
                <a:latin typeface="Utopia Std" panose="02040603060506020204" pitchFamily="18" charset="77"/>
                <a:cs typeface="Cambria"/>
              </a:rPr>
              <a:t>bij</a:t>
            </a:r>
            <a:r>
              <a:rPr sz="1300" dirty="0">
                <a:latin typeface="Utopia Std" panose="02040603060506020204" pitchFamily="18" charset="77"/>
                <a:cs typeface="Cambria"/>
              </a:rPr>
              <a:t> de </a:t>
            </a:r>
            <a:r>
              <a:rPr sz="1300" dirty="0" err="1">
                <a:latin typeface="Utopia Std" panose="02040603060506020204" pitchFamily="18" charset="77"/>
                <a:cs typeface="Cambria"/>
              </a:rPr>
              <a:t>meest</a:t>
            </a:r>
            <a:r>
              <a:rPr sz="1300" dirty="0">
                <a:latin typeface="Utopia Std" panose="02040603060506020204" pitchFamily="18" charset="77"/>
                <a:cs typeface="Cambria"/>
              </a:rPr>
              <a:t> </a:t>
            </a:r>
            <a:r>
              <a:rPr sz="1300" dirty="0" err="1">
                <a:latin typeface="Utopia Std" panose="02040603060506020204" pitchFamily="18" charset="77"/>
                <a:cs typeface="Cambria"/>
              </a:rPr>
              <a:t>veelzijdige</a:t>
            </a:r>
            <a:r>
              <a:rPr sz="1300" dirty="0">
                <a:latin typeface="Utopia Std" panose="02040603060506020204" pitchFamily="18" charset="77"/>
                <a:cs typeface="Cambria"/>
              </a:rPr>
              <a:t> </a:t>
            </a:r>
            <a:r>
              <a:rPr sz="1300" dirty="0" err="1">
                <a:latin typeface="Utopia Std" panose="02040603060506020204" pitchFamily="18" charset="77"/>
                <a:cs typeface="Cambria"/>
              </a:rPr>
              <a:t>universiteit</a:t>
            </a:r>
            <a:r>
              <a:rPr sz="1300" dirty="0">
                <a:latin typeface="Utopia Std" panose="02040603060506020204" pitchFamily="18" charset="77"/>
                <a:cs typeface="Cambria"/>
              </a:rPr>
              <a:t> van het land.</a:t>
            </a:r>
            <a:endParaRPr sz="1300" dirty="0">
              <a:latin typeface="Utopia Std" panose="02040603060506020204" pitchFamily="18" charset="77"/>
              <a:ea typeface="Cambria"/>
              <a:cs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300" y="1414443"/>
            <a:ext cx="7483465" cy="443711"/>
          </a:xfrm>
          <a:prstGeom prst="rect">
            <a:avLst/>
          </a:prstGeom>
        </p:spPr>
        <p:txBody>
          <a:bodyPr vert="horz" wrap="square" lIns="0" tIns="12700" rIns="0" bIns="0" rtlCol="0" anchor="t">
            <a:spAutoFit/>
          </a:bodyPr>
          <a:lstStyle/>
          <a:p>
            <a:pPr marL="12700">
              <a:lnSpc>
                <a:spcPct val="100000"/>
              </a:lnSpc>
              <a:spcBef>
                <a:spcPts val="100"/>
              </a:spcBef>
            </a:pPr>
            <a:r>
              <a:rPr b="1" dirty="0">
                <a:latin typeface="Utopia Std Semibold Subhead" panose="02040603060506020204" pitchFamily="18" charset="77"/>
              </a:rPr>
              <a:t>1.3 </a:t>
            </a:r>
            <a:r>
              <a:rPr lang="en-US" b="1" dirty="0">
                <a:latin typeface="Utopia Std Semibold Subhead" panose="02040603060506020204" pitchFamily="18" charset="77"/>
              </a:rPr>
              <a:t>See</a:t>
            </a:r>
            <a:r>
              <a:rPr b="1" dirty="0">
                <a:latin typeface="Utopia Std Semibold Subhead" panose="02040603060506020204" pitchFamily="18" charset="77"/>
              </a:rPr>
              <a:t>/</a:t>
            </a:r>
            <a:r>
              <a:rPr lang="en-US" b="1" dirty="0">
                <a:latin typeface="Utopia Std Semibold Subhead" panose="02040603060506020204" pitchFamily="18" charset="77"/>
              </a:rPr>
              <a:t>think</a:t>
            </a:r>
            <a:r>
              <a:rPr b="1" dirty="0">
                <a:latin typeface="Utopia Std Semibold Subhead" panose="02040603060506020204" pitchFamily="18" charset="77"/>
              </a:rPr>
              <a:t>/</a:t>
            </a:r>
            <a:r>
              <a:rPr lang="en-US" b="1" dirty="0">
                <a:latin typeface="Utopia Std Semibold Subhead" panose="02040603060506020204" pitchFamily="18" charset="77"/>
              </a:rPr>
              <a:t>do/care</a:t>
            </a:r>
            <a:r>
              <a:rPr b="1" dirty="0">
                <a:latin typeface="Utopia Std Semibold Subhead" panose="02040603060506020204" pitchFamily="18" charset="77"/>
              </a:rPr>
              <a:t>– </a:t>
            </a:r>
            <a:r>
              <a:rPr b="1" dirty="0" err="1">
                <a:solidFill>
                  <a:srgbClr val="DD0029"/>
                </a:solidFill>
                <a:latin typeface="Utopia Std Semibold Subhead" panose="02040603060506020204" pitchFamily="18" charset="77"/>
              </a:rPr>
              <a:t>communicatielagen</a:t>
            </a:r>
            <a:endParaRPr lang="en-US" b="1" dirty="0">
              <a:solidFill>
                <a:srgbClr val="DD0029"/>
              </a:solidFill>
              <a:latin typeface="Utopia Std Semibold Subhead" panose="02040603060506020204" pitchFamily="18" charset="77"/>
              <a:ea typeface="Cambria"/>
            </a:endParaRPr>
          </a:p>
        </p:txBody>
      </p:sp>
      <p:sp>
        <p:nvSpPr>
          <p:cNvPr id="21" name="object 21"/>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80645">
              <a:lnSpc>
                <a:spcPct val="100000"/>
              </a:lnSpc>
              <a:spcBef>
                <a:spcPts val="80"/>
              </a:spcBef>
            </a:pPr>
            <a:fld id="{81D60167-4931-47E6-BA6A-407CBD079E47}" type="slidenum">
              <a:rPr dirty="0">
                <a:latin typeface="Utopia Std"/>
              </a:rPr>
              <a:t>7</a:t>
            </a:fld>
            <a:r>
              <a:rPr dirty="0">
                <a:latin typeface="Utopia Std"/>
              </a:rPr>
              <a:t> | UvA </a:t>
            </a:r>
            <a:r>
              <a:rPr err="1">
                <a:latin typeface="Utopia Std"/>
              </a:rPr>
              <a:t>arbeidsmarktcommunicatie</a:t>
            </a:r>
            <a:r>
              <a:rPr dirty="0">
                <a:latin typeface="Utopia Std"/>
              </a:rPr>
              <a:t> toolkit </a:t>
            </a:r>
            <a:r>
              <a:rPr lang="en-US">
                <a:latin typeface="Utopia Std"/>
              </a:rPr>
              <a:t>2023</a:t>
            </a:r>
            <a:endParaRPr dirty="0">
              <a:latin typeface="Utopia Std" panose="02040603060506020204" pitchFamily="18" charset="77"/>
            </a:endParaRPr>
          </a:p>
        </p:txBody>
      </p:sp>
      <p:sp>
        <p:nvSpPr>
          <p:cNvPr id="3" name="object 3"/>
          <p:cNvSpPr txBox="1"/>
          <p:nvPr/>
        </p:nvSpPr>
        <p:spPr>
          <a:xfrm>
            <a:off x="1535300" y="2255601"/>
            <a:ext cx="7648575" cy="767133"/>
          </a:xfrm>
          <a:prstGeom prst="rect">
            <a:avLst/>
          </a:prstGeom>
        </p:spPr>
        <p:txBody>
          <a:bodyPr vert="horz" wrap="square" lIns="0" tIns="12700" rIns="0" bIns="0" rtlCol="0" anchor="t">
            <a:spAutoFit/>
          </a:bodyPr>
          <a:lstStyle/>
          <a:p>
            <a:pPr marL="12700" marR="5080">
              <a:lnSpc>
                <a:spcPct val="128200"/>
              </a:lnSpc>
              <a:spcBef>
                <a:spcPts val="100"/>
              </a:spcBef>
            </a:pPr>
            <a:r>
              <a:rPr sz="1300" dirty="0">
                <a:latin typeface="Utopia Std" panose="02040603060506020204" pitchFamily="18" charset="77"/>
                <a:cs typeface="Cambria"/>
              </a:rPr>
              <a:t>Het communicatieconcept communiceert de EVP naar de doelgroepen. Hij is onderverdeeld in</a:t>
            </a:r>
            <a:r>
              <a:rPr lang="en-US" sz="1300" dirty="0">
                <a:latin typeface="Utopia Std" panose="02040603060506020204" pitchFamily="18" charset="77"/>
                <a:cs typeface="Cambria"/>
              </a:rPr>
              <a:t> vier lagen</a:t>
            </a:r>
            <a:r>
              <a:rPr sz="1300" dirty="0">
                <a:latin typeface="Utopia Std" panose="02040603060506020204" pitchFamily="18" charset="77"/>
                <a:cs typeface="Cambria"/>
              </a:rPr>
              <a:t>, </a:t>
            </a:r>
            <a:r>
              <a:rPr sz="1300" dirty="0" err="1">
                <a:latin typeface="Utopia Std" panose="02040603060506020204" pitchFamily="18" charset="77"/>
                <a:cs typeface="Cambria"/>
              </a:rPr>
              <a:t>waarbij</a:t>
            </a:r>
            <a:r>
              <a:rPr lang="en-US" sz="1300" dirty="0">
                <a:latin typeface="Utopia Std" panose="02040603060506020204" pitchFamily="18" charset="77"/>
                <a:cs typeface="Cambria"/>
              </a:rPr>
              <a:t> </a:t>
            </a:r>
            <a:r>
              <a:rPr sz="1300" dirty="0" err="1">
                <a:latin typeface="Utopia Std" panose="02040603060506020204" pitchFamily="18" charset="77"/>
                <a:cs typeface="Cambria"/>
              </a:rPr>
              <a:t>elke</a:t>
            </a:r>
            <a:r>
              <a:rPr sz="1300" dirty="0">
                <a:latin typeface="Utopia Std" panose="02040603060506020204" pitchFamily="18" charset="77"/>
                <a:cs typeface="Cambria"/>
              </a:rPr>
              <a:t> </a:t>
            </a:r>
            <a:r>
              <a:rPr sz="1300" dirty="0" err="1">
                <a:latin typeface="Utopia Std" panose="02040603060506020204" pitchFamily="18" charset="77"/>
                <a:cs typeface="Cambria"/>
              </a:rPr>
              <a:t>laag</a:t>
            </a:r>
            <a:r>
              <a:rPr sz="1300" dirty="0">
                <a:latin typeface="Utopia Std" panose="02040603060506020204" pitchFamily="18" charset="77"/>
                <a:cs typeface="Cambria"/>
              </a:rPr>
              <a:t> </a:t>
            </a:r>
            <a:r>
              <a:rPr sz="1300" dirty="0" err="1">
                <a:latin typeface="Utopia Std" panose="02040603060506020204" pitchFamily="18" charset="77"/>
                <a:cs typeface="Cambria"/>
              </a:rPr>
              <a:t>een</a:t>
            </a:r>
            <a:r>
              <a:rPr sz="1300" dirty="0">
                <a:latin typeface="Utopia Std" panose="02040603060506020204" pitchFamily="18" charset="77"/>
                <a:cs typeface="Cambria"/>
              </a:rPr>
              <a:t> eigen (sub)</a:t>
            </a:r>
            <a:r>
              <a:rPr sz="1300" dirty="0" err="1">
                <a:latin typeface="Utopia Std" panose="02040603060506020204" pitchFamily="18" charset="77"/>
                <a:cs typeface="Cambria"/>
              </a:rPr>
              <a:t>communicatiedoel</a:t>
            </a:r>
            <a:r>
              <a:rPr lang="en-US" sz="1300" dirty="0">
                <a:latin typeface="Utopia Std" panose="02040603060506020204" pitchFamily="18" charset="77"/>
                <a:cs typeface="Cambria"/>
              </a:rPr>
              <a:t>/</a:t>
            </a:r>
            <a:r>
              <a:rPr lang="en-US" sz="1300" dirty="0" err="1">
                <a:latin typeface="Utopia Std" panose="02040603060506020204" pitchFamily="18" charset="77"/>
                <a:cs typeface="Cambria"/>
              </a:rPr>
              <a:t>boodschap</a:t>
            </a:r>
            <a:r>
              <a:rPr sz="1300" dirty="0">
                <a:latin typeface="Utopia Std" panose="02040603060506020204" pitchFamily="18" charset="77"/>
                <a:cs typeface="Cambria"/>
              </a:rPr>
              <a:t> </a:t>
            </a:r>
            <a:r>
              <a:rPr sz="1300" dirty="0" err="1">
                <a:latin typeface="Utopia Std" panose="02040603060506020204" pitchFamily="18" charset="77"/>
                <a:cs typeface="Cambria"/>
              </a:rPr>
              <a:t>heeft</a:t>
            </a:r>
            <a:r>
              <a:rPr sz="1300" dirty="0">
                <a:latin typeface="Utopia Std" panose="02040603060506020204" pitchFamily="18" charset="77"/>
                <a:cs typeface="Cambria"/>
              </a:rPr>
              <a:t>. De </a:t>
            </a:r>
            <a:r>
              <a:rPr sz="1300" dirty="0" err="1">
                <a:latin typeface="Utopia Std" panose="02040603060506020204" pitchFamily="18" charset="77"/>
                <a:cs typeface="Cambria"/>
              </a:rPr>
              <a:t>opbouw</a:t>
            </a:r>
            <a:r>
              <a:rPr sz="1300" dirty="0">
                <a:latin typeface="Utopia Std" panose="02040603060506020204" pitchFamily="18" charset="77"/>
                <a:cs typeface="Cambria"/>
              </a:rPr>
              <a:t> weerspiegelt het beslissingsproces bij </a:t>
            </a:r>
            <a:r>
              <a:rPr sz="1300" dirty="0" err="1">
                <a:latin typeface="Utopia Std" panose="02040603060506020204" pitchFamily="18" charset="77"/>
                <a:cs typeface="Cambria"/>
              </a:rPr>
              <a:t>mogelijke</a:t>
            </a:r>
            <a:r>
              <a:rPr lang="en-US" sz="1300" dirty="0">
                <a:latin typeface="Utopia Std" panose="02040603060506020204" pitchFamily="18" charset="77"/>
                <a:cs typeface="Cambria"/>
              </a:rPr>
              <a:t> </a:t>
            </a:r>
            <a:r>
              <a:rPr sz="1300" dirty="0" err="1">
                <a:latin typeface="Utopia Std" panose="02040603060506020204" pitchFamily="18" charset="77"/>
                <a:cs typeface="Cambria"/>
              </a:rPr>
              <a:t>sollicitanten</a:t>
            </a:r>
            <a:r>
              <a:rPr sz="1300" dirty="0">
                <a:latin typeface="Utopia Std" panose="02040603060506020204" pitchFamily="18" charset="77"/>
                <a:cs typeface="Cambria"/>
              </a:rPr>
              <a:t> en ondersteunt de candidate journey*.</a:t>
            </a:r>
          </a:p>
        </p:txBody>
      </p:sp>
      <p:sp>
        <p:nvSpPr>
          <p:cNvPr id="4" name="object 4"/>
          <p:cNvSpPr txBox="1"/>
          <p:nvPr/>
        </p:nvSpPr>
        <p:spPr>
          <a:xfrm>
            <a:off x="1535300" y="3271461"/>
            <a:ext cx="3021075" cy="1274708"/>
          </a:xfrm>
          <a:prstGeom prst="rect">
            <a:avLst/>
          </a:prstGeom>
        </p:spPr>
        <p:txBody>
          <a:bodyPr vert="horz" wrap="square" lIns="0" tIns="68580" rIns="0" bIns="0" rtlCol="0" anchor="t">
            <a:spAutoFit/>
          </a:bodyPr>
          <a:lstStyle/>
          <a:p>
            <a:pPr marL="12700">
              <a:lnSpc>
                <a:spcPct val="100000"/>
              </a:lnSpc>
              <a:spcBef>
                <a:spcPts val="540"/>
              </a:spcBef>
            </a:pPr>
            <a:r>
              <a:rPr lang="en-US" sz="1300" dirty="0">
                <a:latin typeface="Utopia Std" panose="02040603060506020204" pitchFamily="18" charset="77"/>
                <a:cs typeface="Cambria"/>
              </a:rPr>
              <a:t>De</a:t>
            </a:r>
            <a:r>
              <a:rPr sz="1300" dirty="0">
                <a:latin typeface="Utopia Std" panose="02040603060506020204" pitchFamily="18" charset="77"/>
                <a:cs typeface="Cambria"/>
              </a:rPr>
              <a:t> </a:t>
            </a:r>
            <a:r>
              <a:rPr sz="1300" dirty="0" err="1">
                <a:latin typeface="Utopia Std" panose="02040603060506020204" pitchFamily="18" charset="77"/>
                <a:cs typeface="Cambria"/>
              </a:rPr>
              <a:t>lagen</a:t>
            </a:r>
            <a:r>
              <a:rPr sz="1300" dirty="0">
                <a:latin typeface="Utopia Std" panose="02040603060506020204" pitchFamily="18" charset="77"/>
                <a:cs typeface="Cambria"/>
              </a:rPr>
              <a:t> </a:t>
            </a:r>
            <a:r>
              <a:rPr sz="1300" dirty="0" err="1">
                <a:latin typeface="Utopia Std" panose="02040603060506020204" pitchFamily="18" charset="77"/>
                <a:cs typeface="Cambria"/>
              </a:rPr>
              <a:t>zijn</a:t>
            </a:r>
            <a:r>
              <a:rPr sz="1300" dirty="0">
                <a:latin typeface="Utopia Std" panose="02040603060506020204" pitchFamily="18" charset="77"/>
                <a:cs typeface="Cambria"/>
              </a:rPr>
              <a:t>:</a:t>
            </a:r>
          </a:p>
          <a:p>
            <a:pPr marL="241300" indent="-229235">
              <a:lnSpc>
                <a:spcPct val="100000"/>
              </a:lnSpc>
              <a:spcBef>
                <a:spcPts val="434"/>
              </a:spcBef>
              <a:buAutoNum type="arabicPeriod"/>
              <a:tabLst>
                <a:tab pos="241935" algn="l"/>
              </a:tabLst>
            </a:pPr>
            <a:r>
              <a:rPr lang="en-US" sz="1300" dirty="0">
                <a:latin typeface="Utopia Std" panose="02040603060506020204" pitchFamily="18" charset="77"/>
                <a:cs typeface="Cambria"/>
              </a:rPr>
              <a:t>SEE</a:t>
            </a:r>
            <a:r>
              <a:rPr sz="1300" dirty="0">
                <a:latin typeface="Utopia Std" panose="02040603060506020204" pitchFamily="18" charset="77"/>
                <a:cs typeface="Cambria"/>
              </a:rPr>
              <a:t>: </a:t>
            </a:r>
            <a:r>
              <a:rPr sz="1300" dirty="0" err="1">
                <a:latin typeface="Utopia Std" panose="02040603060506020204" pitchFamily="18" charset="77"/>
                <a:cs typeface="Cambria"/>
              </a:rPr>
              <a:t>ontdekken</a:t>
            </a:r>
            <a:endParaRPr sz="1300" dirty="0">
              <a:latin typeface="Utopia Std" panose="02040603060506020204" pitchFamily="18" charset="77"/>
              <a:cs typeface="Cambria"/>
            </a:endParaRPr>
          </a:p>
          <a:p>
            <a:pPr marL="241300" indent="-229235">
              <a:lnSpc>
                <a:spcPct val="100000"/>
              </a:lnSpc>
              <a:spcBef>
                <a:spcPts val="440"/>
              </a:spcBef>
              <a:buAutoNum type="arabicPeriod"/>
              <a:tabLst>
                <a:tab pos="241935" algn="l"/>
              </a:tabLst>
            </a:pPr>
            <a:r>
              <a:rPr lang="en-US" sz="1300" dirty="0">
                <a:latin typeface="Utopia Std" panose="02040603060506020204" pitchFamily="18" charset="77"/>
                <a:cs typeface="Cambria"/>
              </a:rPr>
              <a:t>THINK</a:t>
            </a:r>
            <a:r>
              <a:rPr sz="1300" dirty="0">
                <a:latin typeface="Utopia Std" panose="02040603060506020204" pitchFamily="18" charset="77"/>
                <a:cs typeface="Cambria"/>
              </a:rPr>
              <a:t>: </a:t>
            </a:r>
            <a:r>
              <a:rPr sz="1300" dirty="0" err="1">
                <a:latin typeface="Utopia Std" panose="02040603060506020204" pitchFamily="18" charset="77"/>
                <a:cs typeface="Cambria"/>
              </a:rPr>
              <a:t>leren</a:t>
            </a:r>
            <a:r>
              <a:rPr sz="1300" dirty="0">
                <a:latin typeface="Utopia Std" panose="02040603060506020204" pitchFamily="18" charset="77"/>
                <a:cs typeface="Cambria"/>
              </a:rPr>
              <a:t> </a:t>
            </a:r>
            <a:r>
              <a:rPr sz="1300" dirty="0" err="1">
                <a:latin typeface="Utopia Std" panose="02040603060506020204" pitchFamily="18" charset="77"/>
                <a:cs typeface="Cambria"/>
              </a:rPr>
              <a:t>kennen</a:t>
            </a:r>
            <a:r>
              <a:rPr sz="1300" dirty="0">
                <a:latin typeface="Utopia Std" panose="02040603060506020204" pitchFamily="18" charset="77"/>
                <a:cs typeface="Cambria"/>
              </a:rPr>
              <a:t> </a:t>
            </a:r>
            <a:r>
              <a:rPr sz="1300" dirty="0" err="1">
                <a:latin typeface="Utopia Std" panose="02040603060506020204" pitchFamily="18" charset="77"/>
                <a:cs typeface="Cambria"/>
              </a:rPr>
              <a:t>en</a:t>
            </a:r>
            <a:r>
              <a:rPr sz="1300" dirty="0">
                <a:latin typeface="Utopia Std" panose="02040603060506020204" pitchFamily="18" charset="77"/>
                <a:cs typeface="Cambria"/>
              </a:rPr>
              <a:t> </a:t>
            </a:r>
            <a:r>
              <a:rPr sz="1300" dirty="0" err="1">
                <a:latin typeface="Utopia Std" panose="02040603060506020204" pitchFamily="18" charset="77"/>
                <a:cs typeface="Cambria"/>
              </a:rPr>
              <a:t>waarderen</a:t>
            </a:r>
            <a:endParaRPr sz="1300" dirty="0">
              <a:latin typeface="Utopia Std" panose="02040603060506020204" pitchFamily="18" charset="77"/>
              <a:cs typeface="Cambria"/>
            </a:endParaRPr>
          </a:p>
          <a:p>
            <a:pPr marL="241300" indent="-229235">
              <a:lnSpc>
                <a:spcPct val="100000"/>
              </a:lnSpc>
              <a:spcBef>
                <a:spcPts val="440"/>
              </a:spcBef>
              <a:buAutoNum type="arabicPeriod"/>
              <a:tabLst>
                <a:tab pos="241935" algn="l"/>
              </a:tabLst>
            </a:pPr>
            <a:r>
              <a:rPr lang="en-US" sz="1300" dirty="0">
                <a:latin typeface="Utopia Std" panose="02040603060506020204" pitchFamily="18" charset="77"/>
                <a:cs typeface="Cambria"/>
              </a:rPr>
              <a:t>DO</a:t>
            </a:r>
            <a:r>
              <a:rPr sz="1300" dirty="0">
                <a:latin typeface="Utopia Std" panose="02040603060506020204" pitchFamily="18" charset="77"/>
                <a:cs typeface="Cambria"/>
              </a:rPr>
              <a:t>: solliciteren</a:t>
            </a:r>
            <a:endParaRPr sz="1300" dirty="0">
              <a:latin typeface="Utopia Std" panose="02040603060506020204" pitchFamily="18" charset="77"/>
              <a:ea typeface="Cambria"/>
              <a:cs typeface="Cambria"/>
            </a:endParaRPr>
          </a:p>
          <a:p>
            <a:pPr marL="241300" indent="-229235">
              <a:spcBef>
                <a:spcPts val="440"/>
              </a:spcBef>
              <a:buAutoNum type="arabicPeriod"/>
              <a:tabLst>
                <a:tab pos="241935" algn="l"/>
              </a:tabLst>
            </a:pPr>
            <a:r>
              <a:rPr lang="en-US" sz="1300" dirty="0">
                <a:latin typeface="Utopia Std" panose="02040603060506020204" pitchFamily="18" charset="77"/>
                <a:ea typeface="Cambria"/>
                <a:cs typeface="Cambria"/>
              </a:rPr>
              <a:t>CARE: </a:t>
            </a:r>
            <a:r>
              <a:rPr lang="en-US" sz="1300" dirty="0" err="1">
                <a:latin typeface="Utopia Std" panose="02040603060506020204" pitchFamily="18" charset="77"/>
                <a:ea typeface="Cambria"/>
                <a:cs typeface="Cambria"/>
              </a:rPr>
              <a:t>behouden</a:t>
            </a:r>
          </a:p>
        </p:txBody>
      </p:sp>
      <p:sp>
        <p:nvSpPr>
          <p:cNvPr id="20" name="object 20"/>
          <p:cNvSpPr txBox="1"/>
          <p:nvPr/>
        </p:nvSpPr>
        <p:spPr>
          <a:xfrm>
            <a:off x="1535300" y="5687141"/>
            <a:ext cx="7492365" cy="504497"/>
          </a:xfrm>
          <a:prstGeom prst="rect">
            <a:avLst/>
          </a:prstGeom>
        </p:spPr>
        <p:txBody>
          <a:bodyPr vert="horz" wrap="square" lIns="0" tIns="12700" rIns="0" bIns="0" rtlCol="0">
            <a:spAutoFit/>
          </a:bodyPr>
          <a:lstStyle/>
          <a:p>
            <a:pPr marL="97155" marR="5080" indent="-85090">
              <a:lnSpc>
                <a:spcPct val="120300"/>
              </a:lnSpc>
              <a:spcBef>
                <a:spcPts val="100"/>
              </a:spcBef>
            </a:pPr>
            <a:r>
              <a:rPr sz="900" dirty="0">
                <a:latin typeface="Utopia Std" panose="02040603060506020204" pitchFamily="18" charset="77"/>
                <a:cs typeface="Cambria"/>
              </a:rPr>
              <a:t>* De candidate journey is de weg die een kandidaat aflegt vanaf het eerste moment dat hij in contact komt met de UvA (via bijvoorbeeld een vacature of  social post) totdat hij aan de slag gaat. De contactmomenten van een kandidaat heten touchpoints en dit zijn (interactieve) contactmomenten </a:t>
            </a:r>
            <a:r>
              <a:rPr sz="900" dirty="0" err="1">
                <a:latin typeface="Utopia Std" panose="02040603060506020204" pitchFamily="18" charset="77"/>
                <a:cs typeface="Cambria"/>
              </a:rPr>
              <a:t>tussen</a:t>
            </a:r>
            <a:r>
              <a:rPr sz="900" dirty="0">
                <a:latin typeface="Utopia Std" panose="02040603060506020204" pitchFamily="18" charset="77"/>
                <a:cs typeface="Cambria"/>
              </a:rPr>
              <a:t> </a:t>
            </a:r>
            <a:r>
              <a:rPr sz="900" dirty="0" err="1">
                <a:latin typeface="Utopia Std" panose="02040603060506020204" pitchFamily="18" charset="77"/>
                <a:cs typeface="Cambria"/>
              </a:rPr>
              <a:t>een</a:t>
            </a:r>
            <a:r>
              <a:rPr sz="900" dirty="0">
                <a:latin typeface="Utopia Std" panose="02040603060506020204" pitchFamily="18" charset="77"/>
                <a:cs typeface="Cambria"/>
              </a:rPr>
              <a:t> (potentiële) kandidaat en de UvA. Het zijn belangrijke momenten waarop een kandidaat besluit om zijn reis te vervolgen of af te breken.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D6581CC-0A9D-EE99-838B-DF25A4B033F5}"/>
              </a:ext>
            </a:extLst>
          </p:cNvPr>
          <p:cNvSpPr/>
          <p:nvPr/>
        </p:nvSpPr>
        <p:spPr>
          <a:xfrm>
            <a:off x="8344540" y="1534066"/>
            <a:ext cx="1089148" cy="58740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539847" y="4483105"/>
            <a:ext cx="7257415" cy="1580497"/>
          </a:xfrm>
          <a:prstGeom prst="rect">
            <a:avLst/>
          </a:prstGeom>
        </p:spPr>
        <p:txBody>
          <a:bodyPr vert="horz" wrap="square" lIns="0" tIns="12700" rIns="0" bIns="0" rtlCol="0" anchor="t">
            <a:spAutoFit/>
          </a:bodyPr>
          <a:lstStyle/>
          <a:p>
            <a:pPr marL="12700">
              <a:lnSpc>
                <a:spcPct val="100000"/>
              </a:lnSpc>
              <a:spcBef>
                <a:spcPts val="100"/>
              </a:spcBef>
            </a:pPr>
            <a:r>
              <a:rPr lang="en-US" sz="2200" b="1" dirty="0">
                <a:latin typeface="Utopia Std Semibold Subhead" panose="02040603060506020204" pitchFamily="18" charset="77"/>
                <a:cs typeface="Cambria"/>
              </a:rPr>
              <a:t>See</a:t>
            </a:r>
            <a:r>
              <a:rPr sz="2200" b="1" dirty="0">
                <a:latin typeface="Utopia Std Semibold Subhead" panose="02040603060506020204" pitchFamily="18" charset="77"/>
                <a:cs typeface="Cambria"/>
              </a:rPr>
              <a:t>: het brede employer brand</a:t>
            </a:r>
          </a:p>
          <a:p>
            <a:pPr marL="12700" marR="5080">
              <a:lnSpc>
                <a:spcPct val="128200"/>
              </a:lnSpc>
              <a:spcBef>
                <a:spcPts val="1820"/>
              </a:spcBef>
            </a:pPr>
            <a:r>
              <a:rPr lang="en-US" sz="1300" dirty="0">
                <a:latin typeface="Utopia Std" panose="02040603060506020204" pitchFamily="18" charset="77"/>
                <a:ea typeface="Cambria"/>
              </a:rPr>
              <a:t>Deze laag legt de conceptuele basis voor de communicatie en communiceert de brede </a:t>
            </a:r>
            <a:r>
              <a:rPr lang="en-US" sz="1300" dirty="0" err="1">
                <a:latin typeface="Utopia Std" panose="02040603060506020204" pitchFamily="18" charset="77"/>
                <a:ea typeface="Cambria"/>
              </a:rPr>
              <a:t>kenmerken</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werken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bij</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UvA</a:t>
            </a:r>
            <a:r>
              <a:rPr lang="en-US" sz="1300" dirty="0">
                <a:latin typeface="Utopia Std" panose="02040603060506020204" pitchFamily="18" charset="77"/>
                <a:ea typeface="Cambria"/>
              </a:rPr>
              <a:t>. De </a:t>
            </a:r>
            <a:r>
              <a:rPr lang="en-US" sz="1300" dirty="0" err="1">
                <a:latin typeface="Utopia Std" panose="02040603060506020204" pitchFamily="18" charset="77"/>
                <a:ea typeface="Cambria"/>
              </a:rPr>
              <a:t>boodschap</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draait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hier</a:t>
            </a:r>
            <a:r>
              <a:rPr lang="en-US" sz="1300" dirty="0">
                <a:latin typeface="Utopia Std" panose="02040603060506020204" pitchFamily="18" charset="77"/>
                <a:ea typeface="Cambria"/>
              </a:rPr>
              <a:t> om </a:t>
            </a:r>
            <a:r>
              <a:rPr lang="en-US" sz="1300" dirty="0" err="1">
                <a:latin typeface="Utopia Std" panose="02040603060506020204" pitchFamily="18" charset="77"/>
                <a:ea typeface="Cambria"/>
              </a:rPr>
              <a:t>lef</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ambitie</a:t>
            </a:r>
            <a:r>
              <a:rPr lang="en-US" sz="1300" dirty="0">
                <a:latin typeface="Utopia Std" panose="02040603060506020204" pitchFamily="18" charset="77"/>
                <a:ea typeface="Cambria"/>
              </a:rPr>
              <a:t>, om trots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vertrouwen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ontwikkeling</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zelfontplooiing</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Bijvoorbeeld</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internationale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mogelijkheden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werk</a:t>
            </a:r>
            <a:r>
              <a:rPr lang="en-US" sz="1300" dirty="0">
                <a:latin typeface="Utopia Std" panose="02040603060506020204" pitchFamily="18" charset="77"/>
                <a:ea typeface="Cambria"/>
              </a:rPr>
              <a:t> van </a:t>
            </a:r>
            <a:r>
              <a:rPr lang="en-US" sz="1300" dirty="0" err="1">
                <a:latin typeface="Utopia Std" panose="02040603060506020204" pitchFamily="18" charset="77"/>
                <a:ea typeface="Cambria"/>
              </a:rPr>
              <a:t>hoge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kwaliteit</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bijdragen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aan</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maatschappelijke</a:t>
            </a:r>
            <a:r>
              <a:rPr lang="en-US" sz="1300" dirty="0">
                <a:latin typeface="Utopia Std" panose="02040603060506020204" pitchFamily="18" charset="77"/>
                <a:ea typeface="Cambria"/>
              </a:rPr>
              <a:t> </a:t>
            </a:r>
            <a:r>
              <a:rPr lang="en-US" sz="1300" dirty="0" err="1">
                <a:latin typeface="Utopia Std" panose="02040603060506020204" pitchFamily="18" charset="77"/>
                <a:ea typeface="Cambria"/>
              </a:rPr>
              <a:t>vragen</a:t>
            </a:r>
            <a:r>
              <a:rPr lang="en-US" sz="1300" dirty="0">
                <a:latin typeface="Utopia Std" panose="02040603060506020204" pitchFamily="18" charset="77"/>
                <a:ea typeface="Cambria"/>
              </a:rPr>
              <a:t>. </a:t>
            </a:r>
          </a:p>
        </p:txBody>
      </p:sp>
      <p:grpSp>
        <p:nvGrpSpPr>
          <p:cNvPr id="3" name="object 3"/>
          <p:cNvGrpSpPr/>
          <p:nvPr/>
        </p:nvGrpSpPr>
        <p:grpSpPr>
          <a:xfrm>
            <a:off x="1696769" y="1303964"/>
            <a:ext cx="6974541" cy="1062355"/>
            <a:chOff x="2284050" y="1512003"/>
            <a:chExt cx="5861949" cy="1062355"/>
          </a:xfrm>
        </p:grpSpPr>
        <p:sp>
          <p:nvSpPr>
            <p:cNvPr id="4" name="object 4"/>
            <p:cNvSpPr/>
            <p:nvPr/>
          </p:nvSpPr>
          <p:spPr>
            <a:xfrm>
              <a:off x="2376389" y="2043002"/>
              <a:ext cx="5769610" cy="0"/>
            </a:xfrm>
            <a:custGeom>
              <a:avLst/>
              <a:gdLst/>
              <a:ahLst/>
              <a:cxnLst/>
              <a:rect l="l" t="t" r="r" b="b"/>
              <a:pathLst>
                <a:path w="5769609">
                  <a:moveTo>
                    <a:pt x="0" y="0"/>
                  </a:moveTo>
                  <a:lnTo>
                    <a:pt x="5769000" y="0"/>
                  </a:lnTo>
                </a:path>
              </a:pathLst>
            </a:custGeom>
            <a:ln w="9004">
              <a:solidFill>
                <a:srgbClr val="000000"/>
              </a:solidFill>
            </a:ln>
          </p:spPr>
          <p:txBody>
            <a:bodyPr wrap="square" lIns="0" tIns="0" rIns="0" bIns="0" rtlCol="0"/>
            <a:lstStyle/>
            <a:p>
              <a:endParaRPr/>
            </a:p>
          </p:txBody>
        </p:sp>
        <p:sp>
          <p:nvSpPr>
            <p:cNvPr id="5" name="object 5"/>
            <p:cNvSpPr/>
            <p:nvPr/>
          </p:nvSpPr>
          <p:spPr>
            <a:xfrm>
              <a:off x="2284050" y="1512003"/>
              <a:ext cx="897823"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rgbClr val="DD0029"/>
            </a:solidFill>
          </p:spPr>
          <p:txBody>
            <a:bodyPr wrap="square" lIns="0" tIns="0" rIns="0" bIns="0" rtlCol="0"/>
            <a:lstStyle/>
            <a:p>
              <a:endParaRPr/>
            </a:p>
          </p:txBody>
        </p:sp>
      </p:grpSp>
      <p:sp>
        <p:nvSpPr>
          <p:cNvPr id="6" name="object 6"/>
          <p:cNvSpPr txBox="1"/>
          <p:nvPr/>
        </p:nvSpPr>
        <p:spPr>
          <a:xfrm>
            <a:off x="1899953" y="1744681"/>
            <a:ext cx="648335" cy="166712"/>
          </a:xfrm>
          <a:prstGeom prst="rect">
            <a:avLst/>
          </a:prstGeom>
        </p:spPr>
        <p:txBody>
          <a:bodyPr vert="horz" wrap="square" lIns="0" tIns="12700" rIns="0" bIns="0" rtlCol="0" anchor="t">
            <a:spAutoFit/>
          </a:bodyPr>
          <a:lstStyle/>
          <a:p>
            <a:pPr marL="12700">
              <a:lnSpc>
                <a:spcPct val="100000"/>
              </a:lnSpc>
              <a:spcBef>
                <a:spcPts val="100"/>
              </a:spcBef>
            </a:pPr>
            <a:r>
              <a:rPr lang="en-US" sz="1000" dirty="0" err="1">
                <a:solidFill>
                  <a:srgbClr val="FFFFFF"/>
                </a:solidFill>
                <a:latin typeface="Utopia Std" panose="02040603060506020204" pitchFamily="18" charset="77"/>
                <a:cs typeface="Cambria"/>
              </a:rPr>
              <a:t>Ontdekken</a:t>
            </a:r>
            <a:endParaRPr sz="1000" dirty="0">
              <a:latin typeface="Utopia Std" panose="02040603060506020204" pitchFamily="18" charset="77"/>
              <a:cs typeface="Cambria"/>
            </a:endParaRPr>
          </a:p>
        </p:txBody>
      </p:sp>
      <p:sp>
        <p:nvSpPr>
          <p:cNvPr id="7" name="object 7"/>
          <p:cNvSpPr/>
          <p:nvPr/>
        </p:nvSpPr>
        <p:spPr>
          <a:xfrm>
            <a:off x="345410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rgbClr val="000000"/>
          </a:solidFill>
        </p:spPr>
        <p:txBody>
          <a:bodyPr wrap="square" lIns="0" tIns="0" rIns="0" bIns="0" rtlCol="0"/>
          <a:lstStyle/>
          <a:p>
            <a:endParaRPr/>
          </a:p>
        </p:txBody>
      </p:sp>
      <p:sp>
        <p:nvSpPr>
          <p:cNvPr id="8" name="object 8"/>
          <p:cNvSpPr txBox="1"/>
          <p:nvPr/>
        </p:nvSpPr>
        <p:spPr>
          <a:xfrm>
            <a:off x="3596202" y="1744681"/>
            <a:ext cx="7702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Leren kennen</a:t>
            </a:r>
            <a:endParaRPr sz="1000" dirty="0">
              <a:latin typeface="Utopia Std" panose="02040603060506020204" pitchFamily="18" charset="77"/>
              <a:cs typeface="Cambria"/>
            </a:endParaRPr>
          </a:p>
        </p:txBody>
      </p:sp>
      <p:sp>
        <p:nvSpPr>
          <p:cNvPr id="9" name="object 9"/>
          <p:cNvSpPr/>
          <p:nvPr/>
        </p:nvSpPr>
        <p:spPr>
          <a:xfrm>
            <a:off x="500210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rgbClr val="000000"/>
          </a:solidFill>
        </p:spPr>
        <p:txBody>
          <a:bodyPr wrap="square" lIns="0" tIns="0" rIns="0" bIns="0" rtlCol="0"/>
          <a:lstStyle/>
          <a:p>
            <a:endParaRPr/>
          </a:p>
        </p:txBody>
      </p:sp>
      <p:sp>
        <p:nvSpPr>
          <p:cNvPr id="10" name="object 10"/>
          <p:cNvSpPr txBox="1"/>
          <p:nvPr/>
        </p:nvSpPr>
        <p:spPr>
          <a:xfrm>
            <a:off x="5059432" y="1744681"/>
            <a:ext cx="939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Leren waarderen</a:t>
            </a:r>
            <a:endParaRPr sz="1000" dirty="0">
              <a:latin typeface="Utopia Std" panose="02040603060506020204" pitchFamily="18" charset="77"/>
              <a:cs typeface="Cambria"/>
            </a:endParaRPr>
          </a:p>
        </p:txBody>
      </p:sp>
      <p:sp>
        <p:nvSpPr>
          <p:cNvPr id="11" name="object 11"/>
          <p:cNvSpPr/>
          <p:nvPr/>
        </p:nvSpPr>
        <p:spPr>
          <a:xfrm>
            <a:off x="675476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rgbClr val="000000"/>
          </a:solidFill>
        </p:spPr>
        <p:txBody>
          <a:bodyPr wrap="square" lIns="0" tIns="0" rIns="0" bIns="0" rtlCol="0"/>
          <a:lstStyle/>
          <a:p>
            <a:endParaRPr/>
          </a:p>
        </p:txBody>
      </p:sp>
      <p:sp>
        <p:nvSpPr>
          <p:cNvPr id="12" name="object 12"/>
          <p:cNvSpPr txBox="1"/>
          <p:nvPr/>
        </p:nvSpPr>
        <p:spPr>
          <a:xfrm>
            <a:off x="6963885" y="1744681"/>
            <a:ext cx="6362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Solliciteren</a:t>
            </a:r>
            <a:endParaRPr sz="1000" dirty="0">
              <a:latin typeface="Utopia Std" panose="02040603060506020204" pitchFamily="18" charset="77"/>
              <a:cs typeface="Cambria"/>
            </a:endParaRPr>
          </a:p>
        </p:txBody>
      </p:sp>
      <p:sp>
        <p:nvSpPr>
          <p:cNvPr id="13" name="object 13"/>
          <p:cNvSpPr/>
          <p:nvPr/>
        </p:nvSpPr>
        <p:spPr>
          <a:xfrm>
            <a:off x="3467610" y="2453691"/>
            <a:ext cx="2583180" cy="362585"/>
          </a:xfrm>
          <a:custGeom>
            <a:avLst/>
            <a:gdLst/>
            <a:ahLst/>
            <a:cxnLst/>
            <a:rect l="l" t="t" r="r" b="b"/>
            <a:pathLst>
              <a:path w="2583179" h="362585">
                <a:moveTo>
                  <a:pt x="0" y="0"/>
                </a:moveTo>
                <a:lnTo>
                  <a:pt x="5708" y="47852"/>
                </a:lnTo>
                <a:lnTo>
                  <a:pt x="21819" y="90850"/>
                </a:lnTo>
                <a:lnTo>
                  <a:pt x="46807" y="127279"/>
                </a:lnTo>
                <a:lnTo>
                  <a:pt x="79150" y="155423"/>
                </a:lnTo>
                <a:lnTo>
                  <a:pt x="117323" y="173567"/>
                </a:lnTo>
                <a:lnTo>
                  <a:pt x="159804" y="179997"/>
                </a:lnTo>
                <a:lnTo>
                  <a:pt x="1231125" y="179997"/>
                </a:lnTo>
                <a:lnTo>
                  <a:pt x="1298968" y="362280"/>
                </a:lnTo>
                <a:lnTo>
                  <a:pt x="1358773" y="179997"/>
                </a:lnTo>
                <a:lnTo>
                  <a:pt x="2423185" y="179997"/>
                </a:lnTo>
                <a:lnTo>
                  <a:pt x="2465671" y="173567"/>
                </a:lnTo>
                <a:lnTo>
                  <a:pt x="2503848" y="155423"/>
                </a:lnTo>
                <a:lnTo>
                  <a:pt x="2536193" y="127279"/>
                </a:lnTo>
                <a:lnTo>
                  <a:pt x="2561182" y="90850"/>
                </a:lnTo>
                <a:lnTo>
                  <a:pt x="2577293" y="47852"/>
                </a:lnTo>
                <a:lnTo>
                  <a:pt x="2583002" y="0"/>
                </a:lnTo>
              </a:path>
            </a:pathLst>
          </a:custGeom>
          <a:ln w="27000">
            <a:solidFill>
              <a:srgbClr val="000000"/>
            </a:solidFill>
          </a:ln>
        </p:spPr>
        <p:txBody>
          <a:bodyPr wrap="square" lIns="0" tIns="0" rIns="0" bIns="0" rtlCol="0"/>
          <a:lstStyle/>
          <a:p>
            <a:endParaRPr/>
          </a:p>
        </p:txBody>
      </p:sp>
      <p:sp>
        <p:nvSpPr>
          <p:cNvPr id="14" name="object 14"/>
          <p:cNvSpPr txBox="1"/>
          <p:nvPr/>
        </p:nvSpPr>
        <p:spPr>
          <a:xfrm>
            <a:off x="1561269" y="2903737"/>
            <a:ext cx="1333500" cy="896399"/>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cs typeface="Cambria"/>
              </a:rPr>
              <a:t>See</a:t>
            </a:r>
            <a:br>
              <a:rPr lang="en-US" sz="1300" dirty="0">
                <a:latin typeface="Utopia Std" panose="02040603060506020204" pitchFamily="18" charset="77"/>
                <a:cs typeface="Cambria"/>
              </a:rPr>
            </a:br>
            <a:r>
              <a:rPr sz="1000" dirty="0">
                <a:latin typeface="Utopia Std" panose="02040603060506020204" pitchFamily="18" charset="77"/>
                <a:cs typeface="Cambria"/>
              </a:rPr>
              <a:t>Poster</a:t>
            </a:r>
            <a:r>
              <a:rPr lang="en-US" sz="1000" dirty="0">
                <a:latin typeface="Utopia Std" panose="02040603060506020204" pitchFamily="18" charset="77"/>
                <a:cs typeface="Cambria"/>
              </a:rPr>
              <a:t>  </a:t>
            </a:r>
            <a:br>
              <a:rPr lang="en-US" sz="1000" dirty="0">
                <a:latin typeface="Utopia Std" panose="02040603060506020204" pitchFamily="18" charset="77"/>
                <a:cs typeface="Cambria"/>
              </a:rPr>
            </a:br>
            <a:r>
              <a:rPr sz="1000" dirty="0" err="1">
                <a:latin typeface="Utopia Std" panose="02040603060506020204" pitchFamily="18" charset="77"/>
                <a:cs typeface="Cambria"/>
              </a:rPr>
              <a:t>Advertentie</a:t>
            </a:r>
            <a:endParaRPr lang="en-US" sz="1000" dirty="0">
              <a:latin typeface="Utopia Std" panose="02040603060506020204" pitchFamily="18" charset="77"/>
              <a:ea typeface="Cambria"/>
              <a:cs typeface="Cambria"/>
            </a:endParaRPr>
          </a:p>
          <a:p>
            <a:pPr marL="12700" marR="5080" algn="ctr">
              <a:lnSpc>
                <a:spcPts val="1400"/>
              </a:lnSpc>
            </a:pPr>
            <a:r>
              <a:rPr sz="1000" dirty="0">
                <a:latin typeface="Utopia Std" panose="02040603060506020204" pitchFamily="18" charset="77"/>
                <a:cs typeface="Cambria"/>
              </a:rPr>
              <a:t>Online banners</a:t>
            </a:r>
            <a:r>
              <a:rPr lang="en-US" sz="1000" dirty="0">
                <a:latin typeface="Utopia Std" panose="02040603060506020204" pitchFamily="18" charset="77"/>
                <a:cs typeface="Cambria"/>
              </a:rPr>
              <a:t>  </a:t>
            </a:r>
            <a:br>
              <a:rPr lang="en-US" sz="1000" dirty="0">
                <a:latin typeface="Utopia Std" panose="02040603060506020204" pitchFamily="18" charset="77"/>
                <a:cs typeface="Cambria"/>
              </a:rPr>
            </a:br>
            <a:r>
              <a:rPr sz="1000" dirty="0">
                <a:latin typeface="Utopia Std" panose="02040603060506020204" pitchFamily="18" charset="77"/>
                <a:cs typeface="Cambria"/>
              </a:rPr>
              <a:t>Website</a:t>
            </a:r>
          </a:p>
        </p:txBody>
      </p:sp>
      <p:sp>
        <p:nvSpPr>
          <p:cNvPr id="17" name="object 17"/>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80645">
              <a:lnSpc>
                <a:spcPct val="100000"/>
              </a:lnSpc>
              <a:spcBef>
                <a:spcPts val="80"/>
              </a:spcBef>
            </a:pPr>
            <a:fld id="{81D60167-4931-47E6-BA6A-407CBD079E47}" type="slidenum">
              <a:rPr dirty="0">
                <a:latin typeface="Utopia Std" panose="02040603060506020204" pitchFamily="18" charset="77"/>
              </a:rPr>
              <a:t>8</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19" name="object 12">
            <a:extLst>
              <a:ext uri="{FF2B5EF4-FFF2-40B4-BE49-F238E27FC236}">
                <a16:creationId xmlns:a16="http://schemas.microsoft.com/office/drawing/2014/main" id="{2587E84B-93DD-04A7-1466-C613F5C92929}"/>
              </a:ext>
            </a:extLst>
          </p:cNvPr>
          <p:cNvSpPr txBox="1"/>
          <p:nvPr/>
        </p:nvSpPr>
        <p:spPr>
          <a:xfrm>
            <a:off x="8568313" y="1744681"/>
            <a:ext cx="636270" cy="166712"/>
          </a:xfrm>
          <a:prstGeom prst="rect">
            <a:avLst/>
          </a:prstGeom>
        </p:spPr>
        <p:txBody>
          <a:bodyPr vert="horz" wrap="square" lIns="0" tIns="12700" rIns="0" bIns="0" rtlCol="0" anchor="t">
            <a:spAutoFit/>
          </a:bodyPr>
          <a:lstStyle/>
          <a:p>
            <a:pPr marL="12700" algn="ctr">
              <a:lnSpc>
                <a:spcPct val="100000"/>
              </a:lnSpc>
              <a:spcBef>
                <a:spcPts val="100"/>
              </a:spcBef>
            </a:pPr>
            <a:r>
              <a:rPr lang="en-US" sz="1000" dirty="0" err="1">
                <a:solidFill>
                  <a:srgbClr val="FFFFFF"/>
                </a:solidFill>
                <a:latin typeface="Utopia Std" panose="02040603060506020204" pitchFamily="18" charset="77"/>
                <a:cs typeface="Cambria"/>
              </a:rPr>
              <a:t>Behoud</a:t>
            </a:r>
            <a:endParaRPr lang="en-US" sz="1000" dirty="0" err="1">
              <a:latin typeface="Utopia Std" panose="02040603060506020204" pitchFamily="18" charset="77"/>
              <a:ea typeface="Cambria"/>
              <a:cs typeface="Cambria"/>
            </a:endParaRPr>
          </a:p>
        </p:txBody>
      </p:sp>
      <p:sp>
        <p:nvSpPr>
          <p:cNvPr id="20" name="object 16">
            <a:extLst>
              <a:ext uri="{FF2B5EF4-FFF2-40B4-BE49-F238E27FC236}">
                <a16:creationId xmlns:a16="http://schemas.microsoft.com/office/drawing/2014/main" id="{C3B9F9C5-D2BF-CE12-5B2E-3B53CCDA164D}"/>
              </a:ext>
            </a:extLst>
          </p:cNvPr>
          <p:cNvSpPr txBox="1"/>
          <p:nvPr/>
        </p:nvSpPr>
        <p:spPr>
          <a:xfrm>
            <a:off x="8113107" y="2903737"/>
            <a:ext cx="1456055" cy="966931"/>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rPr>
              <a:t>Care</a:t>
            </a:r>
            <a:br>
              <a:rPr lang="en-US" sz="1300" dirty="0">
                <a:latin typeface="Utopia Std" panose="02040603060506020204" pitchFamily="18" charset="77"/>
                <a:ea typeface="Cambria"/>
              </a:rPr>
            </a:br>
            <a:r>
              <a:rPr lang="en-US" sz="1000" dirty="0">
                <a:latin typeface="Utopia Std" panose="02040603060506020204" pitchFamily="18" charset="77"/>
              </a:rPr>
              <a:t>Interne </a:t>
            </a:r>
            <a:r>
              <a:rPr lang="en-US" sz="1000" dirty="0" err="1">
                <a:latin typeface="Utopia Std" panose="02040603060506020204" pitchFamily="18" charset="77"/>
              </a:rPr>
              <a:t>communicatie</a:t>
            </a:r>
            <a:endParaRPr lang="en-US" sz="1000" dirty="0">
              <a:latin typeface="Utopia Std" panose="02040603060506020204" pitchFamily="18" charset="77"/>
            </a:endParaRPr>
          </a:p>
          <a:p>
            <a:pPr algn="ctr">
              <a:spcBef>
                <a:spcPts val="280"/>
              </a:spcBef>
            </a:pPr>
            <a:r>
              <a:rPr lang="en-US" sz="1000" dirty="0" err="1">
                <a:latin typeface="Utopia Std" panose="02040603060506020204" pitchFamily="18" charset="77"/>
              </a:rPr>
              <a:t>Communitybuilding</a:t>
            </a:r>
            <a:endParaRPr lang="en-US" sz="1000" dirty="0">
              <a:latin typeface="Utopia Std" panose="02040603060506020204" pitchFamily="18" charset="77"/>
              <a:ea typeface="Cambria"/>
            </a:endParaRPr>
          </a:p>
          <a:p>
            <a:pPr algn="ctr">
              <a:spcBef>
                <a:spcPts val="280"/>
              </a:spcBef>
            </a:pPr>
            <a:r>
              <a:rPr lang="en-US" sz="1000" dirty="0">
                <a:latin typeface="Utopia Std" panose="02040603060506020204" pitchFamily="18" charset="77"/>
                <a:ea typeface="Cambria"/>
              </a:rPr>
              <a:t>Onboarding</a:t>
            </a:r>
          </a:p>
          <a:p>
            <a:pPr algn="ctr">
              <a:spcBef>
                <a:spcPts val="280"/>
              </a:spcBef>
            </a:pPr>
            <a:r>
              <a:rPr lang="en-US" sz="1000" dirty="0" err="1">
                <a:latin typeface="Utopia Std" panose="02040603060506020204" pitchFamily="18" charset="77"/>
                <a:ea typeface="Cambria"/>
              </a:rPr>
              <a:t>Ambassadeursschap</a:t>
            </a:r>
          </a:p>
        </p:txBody>
      </p:sp>
      <p:sp>
        <p:nvSpPr>
          <p:cNvPr id="23" name="object 16">
            <a:extLst>
              <a:ext uri="{FF2B5EF4-FFF2-40B4-BE49-F238E27FC236}">
                <a16:creationId xmlns:a16="http://schemas.microsoft.com/office/drawing/2014/main" id="{F14EFA14-3199-2C76-CCD6-90A504E9BB55}"/>
              </a:ext>
            </a:extLst>
          </p:cNvPr>
          <p:cNvSpPr txBox="1"/>
          <p:nvPr/>
        </p:nvSpPr>
        <p:spPr>
          <a:xfrm>
            <a:off x="6447592" y="2903737"/>
            <a:ext cx="1566170" cy="966931"/>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ea typeface="Cambria"/>
              </a:rPr>
              <a:t>Do</a:t>
            </a:r>
            <a:br>
              <a:rPr lang="en-US" sz="1300" dirty="0">
                <a:latin typeface="Utopia Std" panose="02040603060506020204" pitchFamily="18" charset="77"/>
                <a:ea typeface="Cambria"/>
              </a:rPr>
            </a:br>
            <a:r>
              <a:rPr lang="en-US" sz="1000" dirty="0" err="1">
                <a:latin typeface="Utopia Std" panose="02040603060506020204" pitchFamily="18" charset="77"/>
                <a:ea typeface="Cambria"/>
              </a:rPr>
              <a:t>Vacatureteksten</a:t>
            </a:r>
            <a:r>
              <a:rPr lang="en-US" sz="1000" dirty="0">
                <a:latin typeface="Utopia Std" panose="02040603060506020204" pitchFamily="18" charset="77"/>
                <a:ea typeface="Cambria"/>
              </a:rPr>
              <a:t>  </a:t>
            </a:r>
          </a:p>
          <a:p>
            <a:pPr algn="ctr">
              <a:spcBef>
                <a:spcPts val="280"/>
              </a:spcBef>
            </a:pPr>
            <a:r>
              <a:rPr lang="en-US" sz="1000" dirty="0" err="1">
                <a:latin typeface="Utopia Std" panose="02040603060506020204" pitchFamily="18" charset="77"/>
                <a:ea typeface="Cambria"/>
              </a:rPr>
              <a:t>Advertenties</a:t>
            </a:r>
            <a:r>
              <a:rPr lang="en-US" sz="1000" dirty="0">
                <a:latin typeface="Utopia Std" panose="02040603060506020204" pitchFamily="18" charset="77"/>
                <a:ea typeface="Cambria"/>
              </a:rPr>
              <a:t> op </a:t>
            </a:r>
            <a:r>
              <a:rPr lang="en-US" sz="1000" dirty="0" err="1">
                <a:latin typeface="Utopia Std" panose="02040603060506020204" pitchFamily="18" charset="77"/>
                <a:ea typeface="Cambria"/>
              </a:rPr>
              <a:t>functie</a:t>
            </a:r>
            <a:endParaRPr lang="en-US" sz="1000" dirty="0">
              <a:latin typeface="Utopia Std" panose="02040603060506020204" pitchFamily="18" charset="77"/>
              <a:ea typeface="Cambria"/>
            </a:endParaRPr>
          </a:p>
          <a:p>
            <a:pPr algn="ctr">
              <a:spcBef>
                <a:spcPts val="280"/>
              </a:spcBef>
            </a:pPr>
            <a:r>
              <a:rPr lang="en-US" sz="1000" dirty="0">
                <a:latin typeface="Utopia Std" panose="02040603060506020204" pitchFamily="18" charset="77"/>
                <a:ea typeface="Cambria"/>
              </a:rPr>
              <a:t>Website</a:t>
            </a:r>
          </a:p>
          <a:p>
            <a:pPr algn="ctr">
              <a:spcBef>
                <a:spcPts val="280"/>
              </a:spcBef>
            </a:pPr>
            <a:r>
              <a:rPr lang="en-US" sz="1000" dirty="0">
                <a:latin typeface="Utopia Std" panose="02040603060506020204" pitchFamily="18" charset="77"/>
                <a:ea typeface="Cambria"/>
                <a:cs typeface="Calibri"/>
              </a:rPr>
              <a:t>Pro-</a:t>
            </a:r>
            <a:r>
              <a:rPr lang="en-US" sz="1000" dirty="0" err="1">
                <a:latin typeface="Utopia Std" panose="02040603060506020204" pitchFamily="18" charset="77"/>
                <a:ea typeface="Cambria"/>
                <a:cs typeface="Calibri"/>
              </a:rPr>
              <a:t>actieve</a:t>
            </a:r>
            <a:r>
              <a:rPr lang="en-US" sz="1000" dirty="0">
                <a:latin typeface="Utopia Std" panose="02040603060506020204" pitchFamily="18" charset="77"/>
                <a:ea typeface="Cambria"/>
                <a:cs typeface="Calibri"/>
              </a:rPr>
              <a:t> recruiters</a:t>
            </a:r>
            <a:endParaRPr lang="en-US" dirty="0">
              <a:latin typeface="Calibri"/>
              <a:ea typeface="Cambria"/>
              <a:cs typeface="Calibri"/>
            </a:endParaRPr>
          </a:p>
        </p:txBody>
      </p:sp>
      <p:sp>
        <p:nvSpPr>
          <p:cNvPr id="18" name="object 15">
            <a:extLst>
              <a:ext uri="{FF2B5EF4-FFF2-40B4-BE49-F238E27FC236}">
                <a16:creationId xmlns:a16="http://schemas.microsoft.com/office/drawing/2014/main" id="{C6681649-E62E-7EFA-C087-15A91AC21CC3}"/>
              </a:ext>
            </a:extLst>
          </p:cNvPr>
          <p:cNvSpPr txBox="1"/>
          <p:nvPr/>
        </p:nvSpPr>
        <p:spPr>
          <a:xfrm>
            <a:off x="3949821" y="2903737"/>
            <a:ext cx="1617980" cy="1107034"/>
          </a:xfrm>
          <a:prstGeom prst="rect">
            <a:avLst/>
          </a:prstGeom>
        </p:spPr>
        <p:txBody>
          <a:bodyPr vert="horz" wrap="square" lIns="0" tIns="35560" rIns="0" bIns="0" rtlCol="0" anchor="t">
            <a:spAutoFit/>
          </a:bodyPr>
          <a:lstStyle/>
          <a:p>
            <a:pPr algn="ctr">
              <a:lnSpc>
                <a:spcPct val="100000"/>
              </a:lnSpc>
              <a:spcBef>
                <a:spcPts val="280"/>
              </a:spcBef>
            </a:pPr>
            <a:r>
              <a:rPr lang="en-US" sz="1300" b="1" dirty="0">
                <a:latin typeface="Utopia Std" panose="02040603060506020204" pitchFamily="18" charset="77"/>
                <a:cs typeface="Cambria"/>
              </a:rPr>
              <a:t>Think</a:t>
            </a:r>
            <a:endParaRPr sz="1300" b="1" dirty="0">
              <a:latin typeface="Utopia Std" panose="02040603060506020204" pitchFamily="18" charset="77"/>
              <a:cs typeface="Cambria"/>
            </a:endParaRPr>
          </a:p>
          <a:p>
            <a:pPr marL="1270" algn="ctr">
              <a:lnSpc>
                <a:spcPct val="100000"/>
              </a:lnSpc>
              <a:spcBef>
                <a:spcPts val="140"/>
              </a:spcBef>
            </a:pPr>
            <a:r>
              <a:rPr sz="1000" dirty="0">
                <a:latin typeface="Utopia Std" panose="02040603060506020204" pitchFamily="18" charset="77"/>
                <a:cs typeface="Cambria"/>
              </a:rPr>
              <a:t>Testimonials</a:t>
            </a:r>
          </a:p>
          <a:p>
            <a:pPr marL="12065" marR="5080" algn="ctr">
              <a:lnSpc>
                <a:spcPct val="116700"/>
              </a:lnSpc>
            </a:pPr>
            <a:r>
              <a:rPr sz="1000" dirty="0">
                <a:latin typeface="Utopia Std" panose="02040603060506020204" pitchFamily="18" charset="77"/>
                <a:cs typeface="Cambria"/>
              </a:rPr>
              <a:t>Online banners op </a:t>
            </a:r>
            <a:r>
              <a:rPr sz="1000" dirty="0" err="1">
                <a:latin typeface="Utopia Std" panose="02040603060506020204" pitchFamily="18" charset="77"/>
                <a:cs typeface="Cambria"/>
              </a:rPr>
              <a:t>vakgebied</a:t>
            </a:r>
            <a:endParaRPr lang="en-US" sz="1000" dirty="0" err="1">
              <a:latin typeface="Utopia Std" panose="02040603060506020204" pitchFamily="18" charset="77"/>
              <a:cs typeface="Cambria"/>
            </a:endParaRPr>
          </a:p>
          <a:p>
            <a:pPr marL="12065" marR="5080" algn="ctr">
              <a:lnSpc>
                <a:spcPct val="116700"/>
              </a:lnSpc>
            </a:pPr>
            <a:r>
              <a:rPr lang="en-US" sz="1000" dirty="0" err="1">
                <a:latin typeface="Utopia Std" panose="02040603060506020204" pitchFamily="18" charset="77"/>
                <a:cs typeface="Cambria"/>
              </a:rPr>
              <a:t>Advertentie</a:t>
            </a:r>
            <a:br>
              <a:rPr lang="en-US" sz="1000" dirty="0">
                <a:latin typeface="Utopia Std" panose="02040603060506020204" pitchFamily="18" charset="77"/>
                <a:cs typeface="Cambria"/>
              </a:rPr>
            </a:br>
            <a:r>
              <a:rPr lang="en-US" sz="1000" dirty="0">
                <a:latin typeface="Utopia Std" panose="02040603060506020204" pitchFamily="18" charset="77"/>
                <a:cs typeface="Cambria"/>
              </a:rPr>
              <a:t>Always On content </a:t>
            </a:r>
            <a:br>
              <a:rPr lang="en-US" sz="1000" dirty="0">
                <a:latin typeface="Utopia Std" panose="02040603060506020204" pitchFamily="18" charset="77"/>
                <a:cs typeface="Cambria"/>
              </a:rPr>
            </a:br>
            <a:r>
              <a:rPr lang="en-US" sz="1000" dirty="0">
                <a:latin typeface="Utopia Std" panose="02040603060506020204" pitchFamily="18" charset="77"/>
                <a:cs typeface="Cambria"/>
              </a:rPr>
              <a:t> </a:t>
            </a:r>
            <a:r>
              <a:rPr sz="1000" dirty="0">
                <a:latin typeface="Utopia Std" panose="02040603060506020204" pitchFamily="18" charset="77"/>
                <a:cs typeface="Cambria"/>
              </a:rPr>
              <a:t>Website</a:t>
            </a:r>
            <a:endParaRPr sz="1000" dirty="0">
              <a:latin typeface="Utopia Std" panose="02040603060506020204" pitchFamily="18" charset="77"/>
              <a:ea typeface="Cambria"/>
              <a:cs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33027" y="4483105"/>
            <a:ext cx="7501255" cy="2092689"/>
          </a:xfrm>
          <a:prstGeom prst="rect">
            <a:avLst/>
          </a:prstGeom>
        </p:spPr>
        <p:txBody>
          <a:bodyPr vert="horz" wrap="square" lIns="0" tIns="12700" rIns="0" bIns="0" rtlCol="0" anchor="t">
            <a:spAutoFit/>
          </a:bodyPr>
          <a:lstStyle/>
          <a:p>
            <a:pPr marL="12700">
              <a:lnSpc>
                <a:spcPct val="100000"/>
              </a:lnSpc>
              <a:spcBef>
                <a:spcPts val="100"/>
              </a:spcBef>
            </a:pPr>
            <a:r>
              <a:rPr lang="nl-NL" sz="2200" b="1" dirty="0" err="1">
                <a:latin typeface="Utopia Std" panose="02040603060506020204" pitchFamily="18" charset="77"/>
                <a:cs typeface="Cambria"/>
              </a:rPr>
              <a:t>Think</a:t>
            </a:r>
            <a:r>
              <a:rPr sz="2200" b="1" dirty="0">
                <a:latin typeface="Utopia Std" panose="02040603060506020204" pitchFamily="18" charset="77"/>
                <a:cs typeface="Cambria"/>
              </a:rPr>
              <a:t>: informatie over het werk en/of een vakgebied</a:t>
            </a:r>
          </a:p>
          <a:p>
            <a:pPr marL="12700" marR="5080">
              <a:lnSpc>
                <a:spcPct val="128200"/>
              </a:lnSpc>
              <a:spcBef>
                <a:spcPts val="1820"/>
              </a:spcBef>
            </a:pPr>
            <a:r>
              <a:rPr sz="1300" dirty="0">
                <a:latin typeface="Utopia Std" panose="02040603060506020204" pitchFamily="18" charset="77"/>
                <a:cs typeface="Cambria"/>
              </a:rPr>
              <a:t>Deze laag levert op een verhalende manier het ‘bewijs’ voor de EVP. De EVP wordt relevant </a:t>
            </a:r>
            <a:r>
              <a:rPr sz="1300" dirty="0" err="1">
                <a:latin typeface="Utopia Std" panose="02040603060506020204" pitchFamily="18" charset="77"/>
                <a:cs typeface="Cambria"/>
              </a:rPr>
              <a:t>gemaakt</a:t>
            </a:r>
            <a:r>
              <a:rPr sz="1300" dirty="0">
                <a:latin typeface="Utopia Std" panose="02040603060506020204" pitchFamily="18" charset="77"/>
                <a:cs typeface="Cambria"/>
              </a:rPr>
              <a:t> per doelgroep of professie door in te zoomen op concrete medewerkers of vakgebieden. De kern </a:t>
            </a:r>
            <a:r>
              <a:rPr sz="1300" dirty="0" err="1">
                <a:latin typeface="Utopia Std" panose="02040603060506020204" pitchFamily="18" charset="77"/>
                <a:cs typeface="Cambria"/>
              </a:rPr>
              <a:t>wordt</a:t>
            </a:r>
            <a:r>
              <a:rPr sz="1300" dirty="0">
                <a:latin typeface="Utopia Std" panose="02040603060506020204" pitchFamily="18" charset="77"/>
                <a:cs typeface="Cambria"/>
              </a:rPr>
              <a:t> </a:t>
            </a:r>
            <a:r>
              <a:rPr sz="1300" dirty="0" err="1">
                <a:latin typeface="Utopia Std" panose="02040603060506020204" pitchFamily="18" charset="77"/>
                <a:cs typeface="Cambria"/>
              </a:rPr>
              <a:t>gevormd</a:t>
            </a:r>
            <a:r>
              <a:rPr lang="en-US" sz="1300" dirty="0">
                <a:latin typeface="Utopia Std" panose="02040603060506020204" pitchFamily="18" charset="77"/>
                <a:cs typeface="Cambria"/>
              </a:rPr>
              <a:t> </a:t>
            </a:r>
            <a:r>
              <a:rPr sz="1300" dirty="0">
                <a:latin typeface="Utopia Std" panose="02040603060506020204" pitchFamily="18" charset="77"/>
                <a:cs typeface="Cambria"/>
              </a:rPr>
              <a:t>door </a:t>
            </a:r>
            <a:r>
              <a:rPr lang="en-US" sz="1300" dirty="0">
                <a:latin typeface="Utopia Std" panose="02040603060506020204" pitchFamily="18" charset="77"/>
                <a:cs typeface="Cambria"/>
              </a:rPr>
              <a:t>culturele en </a:t>
            </a:r>
            <a:r>
              <a:rPr lang="en-US" sz="1300" dirty="0" err="1">
                <a:latin typeface="Utopia Std" panose="02040603060506020204" pitchFamily="18" charset="77"/>
                <a:cs typeface="Cambria"/>
              </a:rPr>
              <a:t>sociale</a:t>
            </a:r>
            <a:r>
              <a:rPr lang="en-US" sz="1300" dirty="0">
                <a:latin typeface="Utopia Std" panose="02040603060506020204" pitchFamily="18" charset="77"/>
                <a:cs typeface="Cambria"/>
              </a:rPr>
              <a:t> waarden, onderstreept door de </a:t>
            </a:r>
            <a:r>
              <a:rPr lang="en-US" sz="1300" dirty="0" err="1">
                <a:latin typeface="Utopia Std" panose="02040603060506020204" pitchFamily="18" charset="77"/>
                <a:cs typeface="Cambria"/>
              </a:rPr>
              <a:t>ambities</a:t>
            </a:r>
            <a:r>
              <a:rPr lang="en-US" sz="1300" dirty="0">
                <a:latin typeface="Utopia Std" panose="02040603060506020204" pitchFamily="18" charset="77"/>
                <a:cs typeface="Cambria"/>
              </a:rPr>
              <a:t> van de </a:t>
            </a:r>
            <a:r>
              <a:rPr lang="en-US" sz="1300" dirty="0" err="1">
                <a:latin typeface="Utopia Std" panose="02040603060506020204" pitchFamily="18" charset="77"/>
                <a:cs typeface="Cambria"/>
              </a:rPr>
              <a:t>UvA</a:t>
            </a:r>
            <a:r>
              <a:rPr sz="1300" dirty="0">
                <a:latin typeface="Utopia Std" panose="02040603060506020204" pitchFamily="18" charset="77"/>
                <a:cs typeface="Cambria"/>
              </a:rPr>
              <a:t>: </a:t>
            </a:r>
            <a:r>
              <a:rPr sz="1300" dirty="0" err="1">
                <a:latin typeface="Utopia Std" panose="02040603060506020204" pitchFamily="18" charset="77"/>
                <a:cs typeface="Cambria"/>
              </a:rPr>
              <a:t>vrijheid</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verantwoordelijkheid</a:t>
            </a:r>
            <a:r>
              <a:rPr lang="en-US" sz="1300" dirty="0">
                <a:latin typeface="Utopia Std" panose="02040603060506020204" pitchFamily="18" charset="77"/>
                <a:cs typeface="Cambria"/>
              </a:rPr>
              <a:t> om </a:t>
            </a:r>
            <a:r>
              <a:rPr lang="en-US" sz="1300" dirty="0" err="1">
                <a:latin typeface="Utopia Std" panose="02040603060506020204" pitchFamily="18" charset="77"/>
                <a:cs typeface="Cambria"/>
              </a:rPr>
              <a:t>bij</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dragen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aan</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oplossing</a:t>
            </a:r>
            <a:r>
              <a:rPr lang="en-US" sz="1300" dirty="0">
                <a:latin typeface="Utopia Std" panose="02040603060506020204" pitchFamily="18" charset="77"/>
                <a:cs typeface="Cambria"/>
              </a:rPr>
              <a:t> van </a:t>
            </a:r>
            <a:r>
              <a:rPr lang="en-US" sz="1300" dirty="0" err="1">
                <a:latin typeface="Utopia Std" panose="02040603060506020204" pitchFamily="18" charset="77"/>
                <a:cs typeface="Cambria"/>
              </a:rPr>
              <a:t>wetenschappelijke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maatschappelijke</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vraagstukken</a:t>
            </a:r>
            <a:r>
              <a:rPr sz="1300" dirty="0">
                <a:latin typeface="Utopia Std" panose="02040603060506020204" pitchFamily="18" charset="77"/>
                <a:cs typeface="Cambria"/>
              </a:rPr>
              <a:t>, </a:t>
            </a:r>
            <a:r>
              <a:rPr lang="en-US" sz="1300" dirty="0" err="1">
                <a:latin typeface="Utopia Std" panose="02040603060506020204" pitchFamily="18" charset="77"/>
                <a:cs typeface="Cambria"/>
              </a:rPr>
              <a:t>toekomstperspectief</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talentontwikkeling</a:t>
            </a:r>
            <a:r>
              <a:rPr sz="1300" dirty="0">
                <a:latin typeface="Utopia Std" panose="02040603060506020204" pitchFamily="18" charset="77"/>
                <a:cs typeface="Cambria"/>
              </a:rPr>
              <a:t>, </a:t>
            </a:r>
            <a:r>
              <a:rPr lang="en-US" sz="1300" dirty="0" err="1">
                <a:latin typeface="Utopia Std" panose="02040603060506020204" pitchFamily="18" charset="77"/>
                <a:cs typeface="Cambria"/>
              </a:rPr>
              <a:t>individueel</a:t>
            </a:r>
            <a:r>
              <a:rPr lang="en-US" sz="1300" dirty="0">
                <a:latin typeface="Utopia Std" panose="02040603060506020204" pitchFamily="18" charset="77"/>
                <a:cs typeface="Cambria"/>
              </a:rPr>
              <a:t> ownership </a:t>
            </a:r>
            <a:r>
              <a:rPr lang="en-US" sz="1300" dirty="0" err="1">
                <a:latin typeface="Utopia Std" panose="02040603060506020204" pitchFamily="18" charset="77"/>
                <a:cs typeface="Cambria"/>
              </a:rPr>
              <a:t>waarbij</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tegelijkertijd</a:t>
            </a:r>
            <a:r>
              <a:rPr lang="en-US" sz="1300" dirty="0">
                <a:latin typeface="Utopia Std" panose="02040603060506020204" pitchFamily="18" charset="77"/>
                <a:cs typeface="Cambria"/>
              </a:rPr>
              <a:t> de </a:t>
            </a:r>
            <a:r>
              <a:rPr lang="en-US" sz="1300" dirty="0" err="1">
                <a:latin typeface="Utopia Std" panose="02040603060506020204" pitchFamily="18" charset="77"/>
                <a:cs typeface="Cambria"/>
              </a:rPr>
              <a:t>samenwerking</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wordt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opgezocht</a:t>
            </a:r>
            <a:r>
              <a:rPr lang="en-US" sz="1300" dirty="0">
                <a:latin typeface="Utopia Std" panose="02040603060506020204" pitchFamily="18" charset="77"/>
                <a:cs typeface="Cambria"/>
              </a:rPr>
              <a:t>, plus </a:t>
            </a:r>
            <a:r>
              <a:rPr lang="en-US" sz="1300" dirty="0" err="1">
                <a:latin typeface="Utopia Std" panose="02040603060506020204" pitchFamily="18" charset="77"/>
                <a:cs typeface="Cambria"/>
              </a:rPr>
              <a:t>creativiteit</a:t>
            </a:r>
            <a:r>
              <a:rPr lang="en-US" sz="1300" dirty="0">
                <a:latin typeface="Utopia Std" panose="02040603060506020204" pitchFamily="18" charset="77"/>
                <a:cs typeface="Cambria"/>
              </a:rPr>
              <a:t> </a:t>
            </a:r>
            <a:r>
              <a:rPr lang="en-US" sz="1300" dirty="0" err="1">
                <a:latin typeface="Utopia Std" panose="02040603060506020204" pitchFamily="18" charset="77"/>
                <a:cs typeface="Cambria"/>
              </a:rPr>
              <a:t>en</a:t>
            </a:r>
            <a:r>
              <a:rPr lang="en-US" sz="1300" dirty="0">
                <a:latin typeface="Utopia Std" panose="02040603060506020204" pitchFamily="18" charset="77"/>
                <a:cs typeface="Cambria"/>
              </a:rPr>
              <a:t> initiatief</a:t>
            </a:r>
            <a:r>
              <a:rPr sz="1300" dirty="0">
                <a:latin typeface="Utopia Std" panose="02040603060506020204" pitchFamily="18" charset="77"/>
                <a:cs typeface="Cambria"/>
              </a:rPr>
              <a:t>.</a:t>
            </a:r>
            <a:endParaRPr sz="1300" dirty="0">
              <a:latin typeface="Utopia Std" panose="02040603060506020204" pitchFamily="18" charset="77"/>
              <a:ea typeface="Cambria"/>
              <a:cs typeface="Cambria"/>
            </a:endParaRPr>
          </a:p>
        </p:txBody>
      </p:sp>
      <p:sp>
        <p:nvSpPr>
          <p:cNvPr id="17" name="object 17"/>
          <p:cNvSpPr txBox="1">
            <a:spLocks noGrp="1"/>
          </p:cNvSpPr>
          <p:nvPr>
            <p:ph type="sldNum" sz="quarter" idx="7"/>
          </p:nvPr>
        </p:nvSpPr>
        <p:spPr>
          <a:xfrm>
            <a:off x="4372461" y="7244567"/>
            <a:ext cx="1958339" cy="117981"/>
          </a:xfrm>
          <a:prstGeom prst="rect">
            <a:avLst/>
          </a:prstGeom>
        </p:spPr>
        <p:txBody>
          <a:bodyPr vert="horz" wrap="square" lIns="0" tIns="10160" rIns="0" bIns="0" rtlCol="0" anchor="t">
            <a:spAutoFit/>
          </a:bodyPr>
          <a:lstStyle/>
          <a:p>
            <a:pPr marL="38100">
              <a:lnSpc>
                <a:spcPct val="100000"/>
              </a:lnSpc>
              <a:spcBef>
                <a:spcPts val="80"/>
              </a:spcBef>
            </a:pPr>
            <a:fld id="{81D60167-4931-47E6-BA6A-407CBD079E47}" type="slidenum">
              <a:rPr dirty="0">
                <a:latin typeface="Utopia Std" panose="02040603060506020204" pitchFamily="18" charset="77"/>
              </a:rPr>
              <a:t>9</a:t>
            </a:fld>
            <a:r>
              <a:rPr dirty="0">
                <a:latin typeface="Utopia Std" panose="02040603060506020204" pitchFamily="18" charset="77"/>
              </a:rPr>
              <a:t> | UvA </a:t>
            </a:r>
            <a:r>
              <a:rPr dirty="0" err="1">
                <a:latin typeface="Utopia Std" panose="02040603060506020204" pitchFamily="18" charset="77"/>
              </a:rPr>
              <a:t>arbeidsmarktcommunicatie</a:t>
            </a:r>
            <a:r>
              <a:rPr dirty="0">
                <a:latin typeface="Utopia Std" panose="02040603060506020204" pitchFamily="18" charset="77"/>
              </a:rPr>
              <a:t> toolkit </a:t>
            </a:r>
            <a:r>
              <a:rPr lang="en-US" dirty="0">
                <a:latin typeface="Utopia Std" panose="02040603060506020204" pitchFamily="18" charset="77"/>
              </a:rPr>
              <a:t>2022</a:t>
            </a:r>
            <a:endParaRPr dirty="0">
              <a:latin typeface="Utopia Std" panose="02040603060506020204" pitchFamily="18" charset="77"/>
            </a:endParaRPr>
          </a:p>
        </p:txBody>
      </p:sp>
      <p:sp>
        <p:nvSpPr>
          <p:cNvPr id="19" name="Rectangle: Rounded Corners 18">
            <a:extLst>
              <a:ext uri="{FF2B5EF4-FFF2-40B4-BE49-F238E27FC236}">
                <a16:creationId xmlns:a16="http://schemas.microsoft.com/office/drawing/2014/main" id="{2D45E76A-EB0E-E287-3242-794B30C1B557}"/>
              </a:ext>
            </a:extLst>
          </p:cNvPr>
          <p:cNvSpPr/>
          <p:nvPr/>
        </p:nvSpPr>
        <p:spPr>
          <a:xfrm>
            <a:off x="8344540" y="1534066"/>
            <a:ext cx="1089148" cy="58740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object 3">
            <a:extLst>
              <a:ext uri="{FF2B5EF4-FFF2-40B4-BE49-F238E27FC236}">
                <a16:creationId xmlns:a16="http://schemas.microsoft.com/office/drawing/2014/main" id="{448B84D9-A3A9-8168-1E1B-1C316AEACB11}"/>
              </a:ext>
            </a:extLst>
          </p:cNvPr>
          <p:cNvGrpSpPr/>
          <p:nvPr/>
        </p:nvGrpSpPr>
        <p:grpSpPr>
          <a:xfrm>
            <a:off x="1696769" y="1303964"/>
            <a:ext cx="6974541" cy="1062355"/>
            <a:chOff x="2284050" y="1512003"/>
            <a:chExt cx="5861949" cy="1062355"/>
          </a:xfrm>
        </p:grpSpPr>
        <p:sp>
          <p:nvSpPr>
            <p:cNvPr id="21" name="object 4">
              <a:extLst>
                <a:ext uri="{FF2B5EF4-FFF2-40B4-BE49-F238E27FC236}">
                  <a16:creationId xmlns:a16="http://schemas.microsoft.com/office/drawing/2014/main" id="{B7F00285-C145-A5DD-797E-5BAD9050ED2C}"/>
                </a:ext>
              </a:extLst>
            </p:cNvPr>
            <p:cNvSpPr/>
            <p:nvPr/>
          </p:nvSpPr>
          <p:spPr>
            <a:xfrm>
              <a:off x="2376389" y="2043002"/>
              <a:ext cx="5769610" cy="0"/>
            </a:xfrm>
            <a:custGeom>
              <a:avLst/>
              <a:gdLst/>
              <a:ahLst/>
              <a:cxnLst/>
              <a:rect l="l" t="t" r="r" b="b"/>
              <a:pathLst>
                <a:path w="5769609">
                  <a:moveTo>
                    <a:pt x="0" y="0"/>
                  </a:moveTo>
                  <a:lnTo>
                    <a:pt x="5769000" y="0"/>
                  </a:lnTo>
                </a:path>
              </a:pathLst>
            </a:custGeom>
            <a:solidFill>
              <a:schemeClr val="tx1"/>
            </a:solidFill>
            <a:ln w="9004">
              <a:solidFill>
                <a:srgbClr val="000000"/>
              </a:solidFill>
            </a:ln>
          </p:spPr>
          <p:txBody>
            <a:bodyPr wrap="square" lIns="0" tIns="0" rIns="0" bIns="0" rtlCol="0"/>
            <a:lstStyle/>
            <a:p>
              <a:endParaRPr/>
            </a:p>
          </p:txBody>
        </p:sp>
        <p:sp>
          <p:nvSpPr>
            <p:cNvPr id="22" name="object 5">
              <a:extLst>
                <a:ext uri="{FF2B5EF4-FFF2-40B4-BE49-F238E27FC236}">
                  <a16:creationId xmlns:a16="http://schemas.microsoft.com/office/drawing/2014/main" id="{F9E24AB7-DB0C-6E27-F7E7-087F6B77A018}"/>
                </a:ext>
              </a:extLst>
            </p:cNvPr>
            <p:cNvSpPr/>
            <p:nvPr/>
          </p:nvSpPr>
          <p:spPr>
            <a:xfrm>
              <a:off x="2284050" y="1512003"/>
              <a:ext cx="897823"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chemeClr val="tx1"/>
            </a:solidFill>
          </p:spPr>
          <p:txBody>
            <a:bodyPr wrap="square" lIns="0" tIns="0" rIns="0" bIns="0" rtlCol="0"/>
            <a:lstStyle/>
            <a:p>
              <a:endParaRPr/>
            </a:p>
          </p:txBody>
        </p:sp>
      </p:grpSp>
      <p:sp>
        <p:nvSpPr>
          <p:cNvPr id="25" name="object 6">
            <a:extLst>
              <a:ext uri="{FF2B5EF4-FFF2-40B4-BE49-F238E27FC236}">
                <a16:creationId xmlns:a16="http://schemas.microsoft.com/office/drawing/2014/main" id="{5933299C-B62B-784E-F59F-85FD57B54CA5}"/>
              </a:ext>
            </a:extLst>
          </p:cNvPr>
          <p:cNvSpPr txBox="1"/>
          <p:nvPr/>
        </p:nvSpPr>
        <p:spPr>
          <a:xfrm>
            <a:off x="1899953" y="1744681"/>
            <a:ext cx="648335" cy="166712"/>
          </a:xfrm>
          <a:prstGeom prst="rect">
            <a:avLst/>
          </a:prstGeom>
        </p:spPr>
        <p:txBody>
          <a:bodyPr vert="horz" wrap="square" lIns="0" tIns="12700" rIns="0" bIns="0" rtlCol="0" anchor="t">
            <a:spAutoFit/>
          </a:bodyPr>
          <a:lstStyle/>
          <a:p>
            <a:pPr marL="12700">
              <a:lnSpc>
                <a:spcPct val="100000"/>
              </a:lnSpc>
              <a:spcBef>
                <a:spcPts val="100"/>
              </a:spcBef>
            </a:pPr>
            <a:r>
              <a:rPr lang="en-US" sz="1000" dirty="0" err="1">
                <a:solidFill>
                  <a:srgbClr val="FFFFFF"/>
                </a:solidFill>
                <a:latin typeface="Utopia Std" panose="02040603060506020204" pitchFamily="18" charset="77"/>
                <a:cs typeface="Cambria"/>
              </a:rPr>
              <a:t>Ontdekken</a:t>
            </a:r>
            <a:endParaRPr sz="1000" dirty="0">
              <a:latin typeface="Utopia Std" panose="02040603060506020204" pitchFamily="18" charset="77"/>
              <a:cs typeface="Cambria"/>
            </a:endParaRPr>
          </a:p>
        </p:txBody>
      </p:sp>
      <p:sp>
        <p:nvSpPr>
          <p:cNvPr id="27" name="object 7">
            <a:extLst>
              <a:ext uri="{FF2B5EF4-FFF2-40B4-BE49-F238E27FC236}">
                <a16:creationId xmlns:a16="http://schemas.microsoft.com/office/drawing/2014/main" id="{5A8119A8-E5A0-3670-8383-0B5950FA3AC2}"/>
              </a:ext>
            </a:extLst>
          </p:cNvPr>
          <p:cNvSpPr/>
          <p:nvPr/>
        </p:nvSpPr>
        <p:spPr>
          <a:xfrm>
            <a:off x="345410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rgbClr val="DD0029"/>
          </a:solidFill>
        </p:spPr>
        <p:txBody>
          <a:bodyPr wrap="square" lIns="0" tIns="0" rIns="0" bIns="0" rtlCol="0"/>
          <a:lstStyle/>
          <a:p>
            <a:endParaRPr/>
          </a:p>
        </p:txBody>
      </p:sp>
      <p:sp>
        <p:nvSpPr>
          <p:cNvPr id="29" name="object 8">
            <a:extLst>
              <a:ext uri="{FF2B5EF4-FFF2-40B4-BE49-F238E27FC236}">
                <a16:creationId xmlns:a16="http://schemas.microsoft.com/office/drawing/2014/main" id="{220B24CE-597B-2545-6ECE-D54BAF9B55CB}"/>
              </a:ext>
            </a:extLst>
          </p:cNvPr>
          <p:cNvSpPr txBox="1"/>
          <p:nvPr/>
        </p:nvSpPr>
        <p:spPr>
          <a:xfrm>
            <a:off x="3596202" y="1744681"/>
            <a:ext cx="7702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Leren kennen</a:t>
            </a:r>
            <a:endParaRPr sz="1000" dirty="0">
              <a:latin typeface="Utopia Std" panose="02040603060506020204" pitchFamily="18" charset="77"/>
              <a:cs typeface="Cambria"/>
            </a:endParaRPr>
          </a:p>
        </p:txBody>
      </p:sp>
      <p:sp>
        <p:nvSpPr>
          <p:cNvPr id="31" name="object 9">
            <a:extLst>
              <a:ext uri="{FF2B5EF4-FFF2-40B4-BE49-F238E27FC236}">
                <a16:creationId xmlns:a16="http://schemas.microsoft.com/office/drawing/2014/main" id="{D570EF47-82F3-D537-2BCD-9FD98FF742D6}"/>
              </a:ext>
            </a:extLst>
          </p:cNvPr>
          <p:cNvSpPr/>
          <p:nvPr/>
        </p:nvSpPr>
        <p:spPr>
          <a:xfrm>
            <a:off x="500210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rgbClr val="DD0029"/>
          </a:solidFill>
        </p:spPr>
        <p:txBody>
          <a:bodyPr wrap="square" lIns="0" tIns="0" rIns="0" bIns="0" rtlCol="0"/>
          <a:lstStyle/>
          <a:p>
            <a:endParaRPr/>
          </a:p>
        </p:txBody>
      </p:sp>
      <p:sp>
        <p:nvSpPr>
          <p:cNvPr id="33" name="object 10">
            <a:extLst>
              <a:ext uri="{FF2B5EF4-FFF2-40B4-BE49-F238E27FC236}">
                <a16:creationId xmlns:a16="http://schemas.microsoft.com/office/drawing/2014/main" id="{BC213214-1698-37A3-FF05-54DBAA4A366F}"/>
              </a:ext>
            </a:extLst>
          </p:cNvPr>
          <p:cNvSpPr txBox="1"/>
          <p:nvPr/>
        </p:nvSpPr>
        <p:spPr>
          <a:xfrm>
            <a:off x="5059432" y="1744681"/>
            <a:ext cx="939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Leren waarderen</a:t>
            </a:r>
            <a:endParaRPr sz="1000" dirty="0">
              <a:latin typeface="Utopia Std" panose="02040603060506020204" pitchFamily="18" charset="77"/>
              <a:cs typeface="Cambria"/>
            </a:endParaRPr>
          </a:p>
        </p:txBody>
      </p:sp>
      <p:sp>
        <p:nvSpPr>
          <p:cNvPr id="35" name="object 11">
            <a:extLst>
              <a:ext uri="{FF2B5EF4-FFF2-40B4-BE49-F238E27FC236}">
                <a16:creationId xmlns:a16="http://schemas.microsoft.com/office/drawing/2014/main" id="{0A3E78A8-7265-BF67-FBB4-93D30A5BA716}"/>
              </a:ext>
            </a:extLst>
          </p:cNvPr>
          <p:cNvSpPr/>
          <p:nvPr/>
        </p:nvSpPr>
        <p:spPr>
          <a:xfrm>
            <a:off x="6754769" y="1303964"/>
            <a:ext cx="1062355" cy="1062355"/>
          </a:xfrm>
          <a:custGeom>
            <a:avLst/>
            <a:gdLst/>
            <a:ahLst/>
            <a:cxnLst/>
            <a:rect l="l" t="t" r="r" b="b"/>
            <a:pathLst>
              <a:path w="1062354" h="1062355">
                <a:moveTo>
                  <a:pt x="530999" y="0"/>
                </a:moveTo>
                <a:lnTo>
                  <a:pt x="482667" y="2170"/>
                </a:lnTo>
                <a:lnTo>
                  <a:pt x="435550" y="8555"/>
                </a:lnTo>
                <a:lnTo>
                  <a:pt x="389837" y="18968"/>
                </a:lnTo>
                <a:lnTo>
                  <a:pt x="345714" y="33221"/>
                </a:lnTo>
                <a:lnTo>
                  <a:pt x="303370" y="51127"/>
                </a:lnTo>
                <a:lnTo>
                  <a:pt x="262991" y="72498"/>
                </a:lnTo>
                <a:lnTo>
                  <a:pt x="224766" y="97147"/>
                </a:lnTo>
                <a:lnTo>
                  <a:pt x="188881" y="124886"/>
                </a:lnTo>
                <a:lnTo>
                  <a:pt x="155524" y="155528"/>
                </a:lnTo>
                <a:lnTo>
                  <a:pt x="124882" y="188886"/>
                </a:lnTo>
                <a:lnTo>
                  <a:pt x="97144" y="224771"/>
                </a:lnTo>
                <a:lnTo>
                  <a:pt x="72495" y="262997"/>
                </a:lnTo>
                <a:lnTo>
                  <a:pt x="51125" y="303375"/>
                </a:lnTo>
                <a:lnTo>
                  <a:pt x="33220" y="345719"/>
                </a:lnTo>
                <a:lnTo>
                  <a:pt x="18967" y="389841"/>
                </a:lnTo>
                <a:lnTo>
                  <a:pt x="8554" y="435553"/>
                </a:lnTo>
                <a:lnTo>
                  <a:pt x="2169" y="482668"/>
                </a:lnTo>
                <a:lnTo>
                  <a:pt x="0" y="530999"/>
                </a:lnTo>
                <a:lnTo>
                  <a:pt x="2169" y="579332"/>
                </a:lnTo>
                <a:lnTo>
                  <a:pt x="8554" y="626448"/>
                </a:lnTo>
                <a:lnTo>
                  <a:pt x="18967" y="672162"/>
                </a:lnTo>
                <a:lnTo>
                  <a:pt x="33220" y="716284"/>
                </a:lnTo>
                <a:lnTo>
                  <a:pt x="51125" y="758629"/>
                </a:lnTo>
                <a:lnTo>
                  <a:pt x="72495" y="799007"/>
                </a:lnTo>
                <a:lnTo>
                  <a:pt x="97144" y="837233"/>
                </a:lnTo>
                <a:lnTo>
                  <a:pt x="124882" y="873118"/>
                </a:lnTo>
                <a:lnTo>
                  <a:pt x="155524" y="906475"/>
                </a:lnTo>
                <a:lnTo>
                  <a:pt x="188881" y="937116"/>
                </a:lnTo>
                <a:lnTo>
                  <a:pt x="224766" y="964855"/>
                </a:lnTo>
                <a:lnTo>
                  <a:pt x="262991" y="989503"/>
                </a:lnTo>
                <a:lnTo>
                  <a:pt x="303370" y="1010874"/>
                </a:lnTo>
                <a:lnTo>
                  <a:pt x="345714" y="1028779"/>
                </a:lnTo>
                <a:lnTo>
                  <a:pt x="389837" y="1043031"/>
                </a:lnTo>
                <a:lnTo>
                  <a:pt x="435550" y="1053444"/>
                </a:lnTo>
                <a:lnTo>
                  <a:pt x="482667" y="1059829"/>
                </a:lnTo>
                <a:lnTo>
                  <a:pt x="530999" y="1061999"/>
                </a:lnTo>
                <a:lnTo>
                  <a:pt x="579332" y="1059829"/>
                </a:lnTo>
                <a:lnTo>
                  <a:pt x="626448" y="1053444"/>
                </a:lnTo>
                <a:lnTo>
                  <a:pt x="672162" y="1043031"/>
                </a:lnTo>
                <a:lnTo>
                  <a:pt x="716284" y="1028779"/>
                </a:lnTo>
                <a:lnTo>
                  <a:pt x="758629" y="1010874"/>
                </a:lnTo>
                <a:lnTo>
                  <a:pt x="799007" y="989503"/>
                </a:lnTo>
                <a:lnTo>
                  <a:pt x="837233" y="964855"/>
                </a:lnTo>
                <a:lnTo>
                  <a:pt x="873118" y="937116"/>
                </a:lnTo>
                <a:lnTo>
                  <a:pt x="906475" y="906475"/>
                </a:lnTo>
                <a:lnTo>
                  <a:pt x="937116" y="873118"/>
                </a:lnTo>
                <a:lnTo>
                  <a:pt x="964855" y="837233"/>
                </a:lnTo>
                <a:lnTo>
                  <a:pt x="989503" y="799007"/>
                </a:lnTo>
                <a:lnTo>
                  <a:pt x="1010874" y="758629"/>
                </a:lnTo>
                <a:lnTo>
                  <a:pt x="1028779" y="716284"/>
                </a:lnTo>
                <a:lnTo>
                  <a:pt x="1043031" y="672162"/>
                </a:lnTo>
                <a:lnTo>
                  <a:pt x="1053444" y="626448"/>
                </a:lnTo>
                <a:lnTo>
                  <a:pt x="1059829" y="579332"/>
                </a:lnTo>
                <a:lnTo>
                  <a:pt x="1061999" y="530999"/>
                </a:lnTo>
                <a:lnTo>
                  <a:pt x="1059829" y="482668"/>
                </a:lnTo>
                <a:lnTo>
                  <a:pt x="1053444" y="435553"/>
                </a:lnTo>
                <a:lnTo>
                  <a:pt x="1043031" y="389841"/>
                </a:lnTo>
                <a:lnTo>
                  <a:pt x="1028779" y="345719"/>
                </a:lnTo>
                <a:lnTo>
                  <a:pt x="1010874" y="303375"/>
                </a:lnTo>
                <a:lnTo>
                  <a:pt x="989503" y="262997"/>
                </a:lnTo>
                <a:lnTo>
                  <a:pt x="964855" y="224771"/>
                </a:lnTo>
                <a:lnTo>
                  <a:pt x="937116" y="188886"/>
                </a:lnTo>
                <a:lnTo>
                  <a:pt x="906475" y="155528"/>
                </a:lnTo>
                <a:lnTo>
                  <a:pt x="873118" y="124886"/>
                </a:lnTo>
                <a:lnTo>
                  <a:pt x="837233" y="97147"/>
                </a:lnTo>
                <a:lnTo>
                  <a:pt x="799007" y="72498"/>
                </a:lnTo>
                <a:lnTo>
                  <a:pt x="758629" y="51127"/>
                </a:lnTo>
                <a:lnTo>
                  <a:pt x="716284" y="33221"/>
                </a:lnTo>
                <a:lnTo>
                  <a:pt x="672162" y="18968"/>
                </a:lnTo>
                <a:lnTo>
                  <a:pt x="626448" y="8555"/>
                </a:lnTo>
                <a:lnTo>
                  <a:pt x="579332" y="2170"/>
                </a:lnTo>
                <a:lnTo>
                  <a:pt x="530999" y="0"/>
                </a:lnTo>
                <a:close/>
              </a:path>
            </a:pathLst>
          </a:custGeom>
          <a:solidFill>
            <a:srgbClr val="000000"/>
          </a:solidFill>
        </p:spPr>
        <p:txBody>
          <a:bodyPr wrap="square" lIns="0" tIns="0" rIns="0" bIns="0" rtlCol="0"/>
          <a:lstStyle/>
          <a:p>
            <a:endParaRPr/>
          </a:p>
        </p:txBody>
      </p:sp>
      <p:sp>
        <p:nvSpPr>
          <p:cNvPr id="37" name="object 12">
            <a:extLst>
              <a:ext uri="{FF2B5EF4-FFF2-40B4-BE49-F238E27FC236}">
                <a16:creationId xmlns:a16="http://schemas.microsoft.com/office/drawing/2014/main" id="{79AA636C-81F0-9D59-0438-818CF311F579}"/>
              </a:ext>
            </a:extLst>
          </p:cNvPr>
          <p:cNvSpPr txBox="1"/>
          <p:nvPr/>
        </p:nvSpPr>
        <p:spPr>
          <a:xfrm>
            <a:off x="6963885" y="1744681"/>
            <a:ext cx="6362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Utopia Std" panose="02040603060506020204" pitchFamily="18" charset="77"/>
                <a:cs typeface="Cambria"/>
              </a:rPr>
              <a:t>Solliciteren</a:t>
            </a:r>
            <a:endParaRPr sz="1000" dirty="0">
              <a:latin typeface="Utopia Std" panose="02040603060506020204" pitchFamily="18" charset="77"/>
              <a:cs typeface="Cambria"/>
            </a:endParaRPr>
          </a:p>
        </p:txBody>
      </p:sp>
      <p:sp>
        <p:nvSpPr>
          <p:cNvPr id="39" name="object 13">
            <a:extLst>
              <a:ext uri="{FF2B5EF4-FFF2-40B4-BE49-F238E27FC236}">
                <a16:creationId xmlns:a16="http://schemas.microsoft.com/office/drawing/2014/main" id="{CCDC2FD1-5267-CD51-EF21-30EDF4A11C46}"/>
              </a:ext>
            </a:extLst>
          </p:cNvPr>
          <p:cNvSpPr/>
          <p:nvPr/>
        </p:nvSpPr>
        <p:spPr>
          <a:xfrm>
            <a:off x="3467610" y="2453691"/>
            <a:ext cx="2583180" cy="362585"/>
          </a:xfrm>
          <a:custGeom>
            <a:avLst/>
            <a:gdLst/>
            <a:ahLst/>
            <a:cxnLst/>
            <a:rect l="l" t="t" r="r" b="b"/>
            <a:pathLst>
              <a:path w="2583179" h="362585">
                <a:moveTo>
                  <a:pt x="0" y="0"/>
                </a:moveTo>
                <a:lnTo>
                  <a:pt x="5708" y="47852"/>
                </a:lnTo>
                <a:lnTo>
                  <a:pt x="21819" y="90850"/>
                </a:lnTo>
                <a:lnTo>
                  <a:pt x="46807" y="127279"/>
                </a:lnTo>
                <a:lnTo>
                  <a:pt x="79150" y="155423"/>
                </a:lnTo>
                <a:lnTo>
                  <a:pt x="117323" y="173567"/>
                </a:lnTo>
                <a:lnTo>
                  <a:pt x="159804" y="179997"/>
                </a:lnTo>
                <a:lnTo>
                  <a:pt x="1231125" y="179997"/>
                </a:lnTo>
                <a:lnTo>
                  <a:pt x="1298968" y="362280"/>
                </a:lnTo>
                <a:lnTo>
                  <a:pt x="1358773" y="179997"/>
                </a:lnTo>
                <a:lnTo>
                  <a:pt x="2423185" y="179997"/>
                </a:lnTo>
                <a:lnTo>
                  <a:pt x="2465671" y="173567"/>
                </a:lnTo>
                <a:lnTo>
                  <a:pt x="2503848" y="155423"/>
                </a:lnTo>
                <a:lnTo>
                  <a:pt x="2536193" y="127279"/>
                </a:lnTo>
                <a:lnTo>
                  <a:pt x="2561182" y="90850"/>
                </a:lnTo>
                <a:lnTo>
                  <a:pt x="2577293" y="47852"/>
                </a:lnTo>
                <a:lnTo>
                  <a:pt x="2583002" y="0"/>
                </a:lnTo>
              </a:path>
            </a:pathLst>
          </a:custGeom>
          <a:ln w="27000">
            <a:solidFill>
              <a:srgbClr val="000000"/>
            </a:solidFill>
          </a:ln>
        </p:spPr>
        <p:txBody>
          <a:bodyPr wrap="square" lIns="0" tIns="0" rIns="0" bIns="0" rtlCol="0"/>
          <a:lstStyle/>
          <a:p>
            <a:endParaRPr/>
          </a:p>
        </p:txBody>
      </p:sp>
      <p:sp>
        <p:nvSpPr>
          <p:cNvPr id="41" name="object 14">
            <a:extLst>
              <a:ext uri="{FF2B5EF4-FFF2-40B4-BE49-F238E27FC236}">
                <a16:creationId xmlns:a16="http://schemas.microsoft.com/office/drawing/2014/main" id="{F6F1F542-ADCF-3684-5E49-E0BA9F32397F}"/>
              </a:ext>
            </a:extLst>
          </p:cNvPr>
          <p:cNvSpPr txBox="1"/>
          <p:nvPr/>
        </p:nvSpPr>
        <p:spPr>
          <a:xfrm>
            <a:off x="1561269" y="2903737"/>
            <a:ext cx="1333500" cy="896399"/>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cs typeface="Cambria"/>
              </a:rPr>
              <a:t>See</a:t>
            </a:r>
            <a:br>
              <a:rPr lang="en-US" sz="1300" dirty="0">
                <a:latin typeface="Utopia Std" panose="02040603060506020204" pitchFamily="18" charset="77"/>
                <a:cs typeface="Cambria"/>
              </a:rPr>
            </a:br>
            <a:r>
              <a:rPr sz="1000" dirty="0">
                <a:latin typeface="Utopia Std" panose="02040603060506020204" pitchFamily="18" charset="77"/>
                <a:cs typeface="Cambria"/>
              </a:rPr>
              <a:t>Poster</a:t>
            </a:r>
            <a:r>
              <a:rPr lang="en-US" sz="1000" dirty="0">
                <a:latin typeface="Utopia Std" panose="02040603060506020204" pitchFamily="18" charset="77"/>
                <a:cs typeface="Cambria"/>
              </a:rPr>
              <a:t>  </a:t>
            </a:r>
            <a:br>
              <a:rPr lang="en-US" sz="1000" dirty="0">
                <a:latin typeface="Utopia Std" panose="02040603060506020204" pitchFamily="18" charset="77"/>
                <a:cs typeface="Cambria"/>
              </a:rPr>
            </a:br>
            <a:r>
              <a:rPr sz="1000" dirty="0" err="1">
                <a:latin typeface="Utopia Std" panose="02040603060506020204" pitchFamily="18" charset="77"/>
                <a:cs typeface="Cambria"/>
              </a:rPr>
              <a:t>Advertentie</a:t>
            </a:r>
            <a:endParaRPr lang="en-US" sz="1000" dirty="0">
              <a:latin typeface="Utopia Std" panose="02040603060506020204" pitchFamily="18" charset="77"/>
              <a:ea typeface="Cambria"/>
              <a:cs typeface="Cambria"/>
            </a:endParaRPr>
          </a:p>
          <a:p>
            <a:pPr marL="12700" marR="5080" algn="ctr">
              <a:lnSpc>
                <a:spcPts val="1400"/>
              </a:lnSpc>
            </a:pPr>
            <a:r>
              <a:rPr sz="1000" dirty="0">
                <a:latin typeface="Utopia Std" panose="02040603060506020204" pitchFamily="18" charset="77"/>
                <a:cs typeface="Cambria"/>
              </a:rPr>
              <a:t>Online banners</a:t>
            </a:r>
            <a:r>
              <a:rPr lang="en-US" sz="1000" dirty="0">
                <a:latin typeface="Utopia Std" panose="02040603060506020204" pitchFamily="18" charset="77"/>
                <a:cs typeface="Cambria"/>
              </a:rPr>
              <a:t>  </a:t>
            </a:r>
            <a:br>
              <a:rPr lang="en-US" sz="1000" dirty="0">
                <a:latin typeface="Utopia Std" panose="02040603060506020204" pitchFamily="18" charset="77"/>
                <a:cs typeface="Cambria"/>
              </a:rPr>
            </a:br>
            <a:r>
              <a:rPr sz="1000" dirty="0">
                <a:latin typeface="Utopia Std" panose="02040603060506020204" pitchFamily="18" charset="77"/>
                <a:cs typeface="Cambria"/>
              </a:rPr>
              <a:t>Website</a:t>
            </a:r>
          </a:p>
        </p:txBody>
      </p:sp>
      <p:sp>
        <p:nvSpPr>
          <p:cNvPr id="43" name="object 15">
            <a:extLst>
              <a:ext uri="{FF2B5EF4-FFF2-40B4-BE49-F238E27FC236}">
                <a16:creationId xmlns:a16="http://schemas.microsoft.com/office/drawing/2014/main" id="{C09A9AAC-91CB-FC1A-6DF9-25FEDAF92AC3}"/>
              </a:ext>
            </a:extLst>
          </p:cNvPr>
          <p:cNvSpPr txBox="1"/>
          <p:nvPr/>
        </p:nvSpPr>
        <p:spPr>
          <a:xfrm>
            <a:off x="3949821" y="2903737"/>
            <a:ext cx="1617980" cy="1107034"/>
          </a:xfrm>
          <a:prstGeom prst="rect">
            <a:avLst/>
          </a:prstGeom>
        </p:spPr>
        <p:txBody>
          <a:bodyPr vert="horz" wrap="square" lIns="0" tIns="35560" rIns="0" bIns="0" rtlCol="0" anchor="t">
            <a:spAutoFit/>
          </a:bodyPr>
          <a:lstStyle/>
          <a:p>
            <a:pPr algn="ctr">
              <a:lnSpc>
                <a:spcPct val="100000"/>
              </a:lnSpc>
              <a:spcBef>
                <a:spcPts val="280"/>
              </a:spcBef>
            </a:pPr>
            <a:r>
              <a:rPr lang="en-US" sz="1300" b="1" dirty="0">
                <a:latin typeface="Utopia Std" panose="02040603060506020204" pitchFamily="18" charset="77"/>
                <a:cs typeface="Cambria"/>
              </a:rPr>
              <a:t>Think</a:t>
            </a:r>
            <a:endParaRPr sz="1300" b="1" dirty="0">
              <a:latin typeface="Utopia Std" panose="02040603060506020204" pitchFamily="18" charset="77"/>
              <a:cs typeface="Cambria"/>
            </a:endParaRPr>
          </a:p>
          <a:p>
            <a:pPr marL="1270" algn="ctr">
              <a:lnSpc>
                <a:spcPct val="100000"/>
              </a:lnSpc>
              <a:spcBef>
                <a:spcPts val="140"/>
              </a:spcBef>
            </a:pPr>
            <a:r>
              <a:rPr sz="1000" dirty="0">
                <a:latin typeface="Utopia Std" panose="02040603060506020204" pitchFamily="18" charset="77"/>
                <a:cs typeface="Cambria"/>
              </a:rPr>
              <a:t>Testimonials</a:t>
            </a:r>
          </a:p>
          <a:p>
            <a:pPr marL="12065" marR="5080" algn="ctr">
              <a:lnSpc>
                <a:spcPct val="116700"/>
              </a:lnSpc>
            </a:pPr>
            <a:r>
              <a:rPr sz="1000" dirty="0">
                <a:latin typeface="Utopia Std" panose="02040603060506020204" pitchFamily="18" charset="77"/>
                <a:cs typeface="Cambria"/>
              </a:rPr>
              <a:t>Online banners op </a:t>
            </a:r>
            <a:r>
              <a:rPr sz="1000" dirty="0" err="1">
                <a:latin typeface="Utopia Std" panose="02040603060506020204" pitchFamily="18" charset="77"/>
                <a:cs typeface="Cambria"/>
              </a:rPr>
              <a:t>vakgebied</a:t>
            </a:r>
            <a:endParaRPr lang="en-US" sz="1000" dirty="0" err="1">
              <a:latin typeface="Utopia Std" panose="02040603060506020204" pitchFamily="18" charset="77"/>
              <a:cs typeface="Cambria"/>
            </a:endParaRPr>
          </a:p>
          <a:p>
            <a:pPr marL="12065" marR="5080" algn="ctr">
              <a:lnSpc>
                <a:spcPct val="116700"/>
              </a:lnSpc>
            </a:pPr>
            <a:r>
              <a:rPr lang="en-US" sz="1000" dirty="0" err="1">
                <a:latin typeface="Utopia Std" panose="02040603060506020204" pitchFamily="18" charset="77"/>
                <a:cs typeface="Cambria"/>
              </a:rPr>
              <a:t>Advertentie</a:t>
            </a:r>
            <a:br>
              <a:rPr lang="en-US" sz="1000" dirty="0">
                <a:latin typeface="Utopia Std" panose="02040603060506020204" pitchFamily="18" charset="77"/>
                <a:cs typeface="Cambria"/>
              </a:rPr>
            </a:br>
            <a:r>
              <a:rPr lang="en-US" sz="1000" dirty="0">
                <a:latin typeface="Utopia Std" panose="02040603060506020204" pitchFamily="18" charset="77"/>
                <a:cs typeface="Cambria"/>
              </a:rPr>
              <a:t>Always On content </a:t>
            </a:r>
            <a:br>
              <a:rPr lang="en-US" sz="1000" dirty="0">
                <a:latin typeface="Utopia Std" panose="02040603060506020204" pitchFamily="18" charset="77"/>
                <a:cs typeface="Cambria"/>
              </a:rPr>
            </a:br>
            <a:r>
              <a:rPr lang="en-US" sz="1000" dirty="0">
                <a:latin typeface="Utopia Std" panose="02040603060506020204" pitchFamily="18" charset="77"/>
                <a:cs typeface="Cambria"/>
              </a:rPr>
              <a:t> </a:t>
            </a:r>
            <a:r>
              <a:rPr sz="1000" dirty="0">
                <a:latin typeface="Utopia Std" panose="02040603060506020204" pitchFamily="18" charset="77"/>
                <a:cs typeface="Cambria"/>
              </a:rPr>
              <a:t>Website</a:t>
            </a:r>
            <a:endParaRPr sz="1000" dirty="0">
              <a:latin typeface="Utopia Std" panose="02040603060506020204" pitchFamily="18" charset="77"/>
              <a:ea typeface="Cambria"/>
              <a:cs typeface="Cambria"/>
            </a:endParaRPr>
          </a:p>
        </p:txBody>
      </p:sp>
      <p:sp>
        <p:nvSpPr>
          <p:cNvPr id="47" name="object 12">
            <a:extLst>
              <a:ext uri="{FF2B5EF4-FFF2-40B4-BE49-F238E27FC236}">
                <a16:creationId xmlns:a16="http://schemas.microsoft.com/office/drawing/2014/main" id="{D72BEB5E-ED0A-7BDD-BC71-88683B4A99A5}"/>
              </a:ext>
            </a:extLst>
          </p:cNvPr>
          <p:cNvSpPr txBox="1"/>
          <p:nvPr/>
        </p:nvSpPr>
        <p:spPr>
          <a:xfrm>
            <a:off x="8568313" y="1744681"/>
            <a:ext cx="636270" cy="166712"/>
          </a:xfrm>
          <a:prstGeom prst="rect">
            <a:avLst/>
          </a:prstGeom>
        </p:spPr>
        <p:txBody>
          <a:bodyPr vert="horz" wrap="square" lIns="0" tIns="12700" rIns="0" bIns="0" rtlCol="0" anchor="t">
            <a:spAutoFit/>
          </a:bodyPr>
          <a:lstStyle/>
          <a:p>
            <a:pPr marL="12700" algn="ctr">
              <a:lnSpc>
                <a:spcPct val="100000"/>
              </a:lnSpc>
              <a:spcBef>
                <a:spcPts val="100"/>
              </a:spcBef>
            </a:pPr>
            <a:r>
              <a:rPr lang="en-US" sz="1000" dirty="0" err="1">
                <a:solidFill>
                  <a:srgbClr val="FFFFFF"/>
                </a:solidFill>
                <a:latin typeface="Utopia Std" panose="02040603060506020204" pitchFamily="18" charset="77"/>
                <a:cs typeface="Cambria"/>
              </a:rPr>
              <a:t>Behoud</a:t>
            </a:r>
            <a:endParaRPr lang="en-US" sz="1000" dirty="0" err="1">
              <a:latin typeface="Utopia Std" panose="02040603060506020204" pitchFamily="18" charset="77"/>
              <a:ea typeface="Cambria"/>
              <a:cs typeface="Cambria"/>
            </a:endParaRPr>
          </a:p>
        </p:txBody>
      </p:sp>
      <p:sp>
        <p:nvSpPr>
          <p:cNvPr id="49" name="object 16">
            <a:extLst>
              <a:ext uri="{FF2B5EF4-FFF2-40B4-BE49-F238E27FC236}">
                <a16:creationId xmlns:a16="http://schemas.microsoft.com/office/drawing/2014/main" id="{B06B9E13-99C8-19B5-BC8E-B8FB8FBC7850}"/>
              </a:ext>
            </a:extLst>
          </p:cNvPr>
          <p:cNvSpPr txBox="1"/>
          <p:nvPr/>
        </p:nvSpPr>
        <p:spPr>
          <a:xfrm>
            <a:off x="8113107" y="2903737"/>
            <a:ext cx="1456055" cy="966931"/>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rPr>
              <a:t>Care</a:t>
            </a:r>
            <a:br>
              <a:rPr lang="en-US" sz="1300" dirty="0">
                <a:latin typeface="Utopia Std" panose="02040603060506020204" pitchFamily="18" charset="77"/>
                <a:ea typeface="Cambria"/>
              </a:rPr>
            </a:br>
            <a:r>
              <a:rPr lang="en-US" sz="1000" dirty="0">
                <a:latin typeface="Utopia Std" panose="02040603060506020204" pitchFamily="18" charset="77"/>
              </a:rPr>
              <a:t>Interne </a:t>
            </a:r>
            <a:r>
              <a:rPr lang="en-US" sz="1000" dirty="0" err="1">
                <a:latin typeface="Utopia Std" panose="02040603060506020204" pitchFamily="18" charset="77"/>
              </a:rPr>
              <a:t>communicatie</a:t>
            </a:r>
            <a:endParaRPr lang="en-US" sz="1000" dirty="0">
              <a:latin typeface="Utopia Std" panose="02040603060506020204" pitchFamily="18" charset="77"/>
            </a:endParaRPr>
          </a:p>
          <a:p>
            <a:pPr algn="ctr">
              <a:spcBef>
                <a:spcPts val="280"/>
              </a:spcBef>
            </a:pPr>
            <a:r>
              <a:rPr lang="en-US" sz="1000" dirty="0" err="1">
                <a:latin typeface="Utopia Std" panose="02040603060506020204" pitchFamily="18" charset="77"/>
              </a:rPr>
              <a:t>Communitybuilding</a:t>
            </a:r>
            <a:endParaRPr lang="en-US" sz="1000" dirty="0">
              <a:latin typeface="Utopia Std" panose="02040603060506020204" pitchFamily="18" charset="77"/>
              <a:ea typeface="Cambria"/>
            </a:endParaRPr>
          </a:p>
          <a:p>
            <a:pPr algn="ctr">
              <a:spcBef>
                <a:spcPts val="280"/>
              </a:spcBef>
            </a:pPr>
            <a:r>
              <a:rPr lang="en-US" sz="1000" dirty="0">
                <a:latin typeface="Utopia Std" panose="02040603060506020204" pitchFamily="18" charset="77"/>
                <a:ea typeface="Cambria"/>
              </a:rPr>
              <a:t>Onboarding</a:t>
            </a:r>
          </a:p>
          <a:p>
            <a:pPr algn="ctr">
              <a:spcBef>
                <a:spcPts val="280"/>
              </a:spcBef>
            </a:pPr>
            <a:r>
              <a:rPr lang="en-US" sz="1000" dirty="0" err="1">
                <a:latin typeface="Utopia Std" panose="02040603060506020204" pitchFamily="18" charset="77"/>
                <a:ea typeface="Cambria"/>
              </a:rPr>
              <a:t>Ambassadeursschap</a:t>
            </a:r>
          </a:p>
        </p:txBody>
      </p:sp>
      <p:sp>
        <p:nvSpPr>
          <p:cNvPr id="51" name="object 16">
            <a:extLst>
              <a:ext uri="{FF2B5EF4-FFF2-40B4-BE49-F238E27FC236}">
                <a16:creationId xmlns:a16="http://schemas.microsoft.com/office/drawing/2014/main" id="{5302DF6C-053A-52DB-F79B-D130654DD3FB}"/>
              </a:ext>
            </a:extLst>
          </p:cNvPr>
          <p:cNvSpPr txBox="1"/>
          <p:nvPr/>
        </p:nvSpPr>
        <p:spPr>
          <a:xfrm>
            <a:off x="6447592" y="2903737"/>
            <a:ext cx="1566170" cy="966931"/>
          </a:xfrm>
          <a:prstGeom prst="rect">
            <a:avLst/>
          </a:prstGeom>
        </p:spPr>
        <p:txBody>
          <a:bodyPr vert="horz" wrap="square" lIns="0" tIns="35560" rIns="0" bIns="0" rtlCol="0" anchor="t">
            <a:spAutoFit/>
          </a:bodyPr>
          <a:lstStyle/>
          <a:p>
            <a:pPr algn="ctr">
              <a:spcBef>
                <a:spcPts val="280"/>
              </a:spcBef>
            </a:pPr>
            <a:r>
              <a:rPr lang="en-US" sz="1300" b="1" dirty="0">
                <a:latin typeface="Utopia Std" panose="02040603060506020204" pitchFamily="18" charset="77"/>
                <a:ea typeface="Cambria"/>
              </a:rPr>
              <a:t>Do</a:t>
            </a:r>
            <a:br>
              <a:rPr lang="en-US" sz="1300" dirty="0">
                <a:latin typeface="Utopia Std" panose="02040603060506020204" pitchFamily="18" charset="77"/>
                <a:ea typeface="Cambria"/>
              </a:rPr>
            </a:br>
            <a:r>
              <a:rPr lang="en-US" sz="1000" dirty="0" err="1">
                <a:latin typeface="Utopia Std" panose="02040603060506020204" pitchFamily="18" charset="77"/>
                <a:ea typeface="Cambria"/>
              </a:rPr>
              <a:t>Vacatureteksten</a:t>
            </a:r>
            <a:r>
              <a:rPr lang="en-US" sz="1000" dirty="0">
                <a:latin typeface="Utopia Std" panose="02040603060506020204" pitchFamily="18" charset="77"/>
                <a:ea typeface="Cambria"/>
              </a:rPr>
              <a:t>  </a:t>
            </a:r>
          </a:p>
          <a:p>
            <a:pPr algn="ctr">
              <a:spcBef>
                <a:spcPts val="280"/>
              </a:spcBef>
            </a:pPr>
            <a:r>
              <a:rPr lang="en-US" sz="1000" dirty="0" err="1">
                <a:latin typeface="Utopia Std" panose="02040603060506020204" pitchFamily="18" charset="77"/>
                <a:ea typeface="Cambria"/>
              </a:rPr>
              <a:t>Advertenties</a:t>
            </a:r>
            <a:r>
              <a:rPr lang="en-US" sz="1000" dirty="0">
                <a:latin typeface="Utopia Std" panose="02040603060506020204" pitchFamily="18" charset="77"/>
                <a:ea typeface="Cambria"/>
              </a:rPr>
              <a:t> op </a:t>
            </a:r>
            <a:r>
              <a:rPr lang="en-US" sz="1000" dirty="0" err="1">
                <a:latin typeface="Utopia Std" panose="02040603060506020204" pitchFamily="18" charset="77"/>
                <a:ea typeface="Cambria"/>
              </a:rPr>
              <a:t>functie</a:t>
            </a:r>
            <a:endParaRPr lang="en-US" sz="1000" dirty="0">
              <a:latin typeface="Utopia Std" panose="02040603060506020204" pitchFamily="18" charset="77"/>
              <a:ea typeface="Cambria"/>
            </a:endParaRPr>
          </a:p>
          <a:p>
            <a:pPr algn="ctr">
              <a:spcBef>
                <a:spcPts val="280"/>
              </a:spcBef>
            </a:pPr>
            <a:r>
              <a:rPr lang="en-US" sz="1000" dirty="0">
                <a:latin typeface="Utopia Std" panose="02040603060506020204" pitchFamily="18" charset="77"/>
                <a:ea typeface="Cambria"/>
              </a:rPr>
              <a:t>Website</a:t>
            </a:r>
          </a:p>
          <a:p>
            <a:pPr algn="ctr">
              <a:spcBef>
                <a:spcPts val="280"/>
              </a:spcBef>
            </a:pPr>
            <a:r>
              <a:rPr lang="en-US" sz="1000" dirty="0">
                <a:latin typeface="Utopia Std" panose="02040603060506020204" pitchFamily="18" charset="77"/>
                <a:ea typeface="Cambria"/>
                <a:cs typeface="Calibri"/>
              </a:rPr>
              <a:t>Pro-</a:t>
            </a:r>
            <a:r>
              <a:rPr lang="en-US" sz="1000" dirty="0" err="1">
                <a:latin typeface="Utopia Std" panose="02040603060506020204" pitchFamily="18" charset="77"/>
                <a:ea typeface="Cambria"/>
                <a:cs typeface="Calibri"/>
              </a:rPr>
              <a:t>actieve</a:t>
            </a:r>
            <a:r>
              <a:rPr lang="en-US" sz="1000" dirty="0">
                <a:latin typeface="Utopia Std" panose="02040603060506020204" pitchFamily="18" charset="77"/>
                <a:ea typeface="Cambria"/>
                <a:cs typeface="Calibri"/>
              </a:rPr>
              <a:t> recruiters</a:t>
            </a:r>
            <a:endParaRPr lang="en-US" dirty="0">
              <a:latin typeface="Calibri"/>
              <a:ea typeface="Cambria"/>
              <a:cs typeface="Calibri"/>
            </a:endParaRPr>
          </a:p>
        </p:txBody>
      </p:sp>
    </p:spTree>
  </p:cSld>
  <p:clrMapOvr>
    <a:masterClrMapping/>
  </p:clrMapOvr>
</p:sld>
</file>

<file path=ppt/theme/theme1.xml><?xml version="1.0" encoding="utf-8"?>
<a:theme xmlns:a="http://schemas.openxmlformats.org/drawingml/2006/main" name="Office Theme">
  <a:themeElements>
    <a:clrScheme name="Aangepast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23c11d7-bd76-4754-a611-06941cfc5b5f" xsi:nil="true"/>
    <lcf76f155ced4ddcb4097134ff3c332f xmlns="44073368-d3e0-4c21-844b-f2e419ff741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socialeveiligheidjanuari2023 xmlns="44073368-d3e0-4c21-844b-f2e419ff74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BA79A5A965EB4E86CD8EF78F31AF3A" ma:contentTypeVersion="22" ma:contentTypeDescription="Een nieuw document maken." ma:contentTypeScope="" ma:versionID="8c341e2e0c1e8424db4933b40031ba47">
  <xsd:schema xmlns:xsd="http://www.w3.org/2001/XMLSchema" xmlns:xs="http://www.w3.org/2001/XMLSchema" xmlns:p="http://schemas.microsoft.com/office/2006/metadata/properties" xmlns:ns1="http://schemas.microsoft.com/sharepoint/v3" xmlns:ns2="44073368-d3e0-4c21-844b-f2e419ff7419" xmlns:ns3="823c11d7-bd76-4754-a611-06941cfc5b5f" targetNamespace="http://schemas.microsoft.com/office/2006/metadata/properties" ma:root="true" ma:fieldsID="3e0e0bccaef331715e456405da235b09" ns1:_="" ns2:_="" ns3:_="">
    <xsd:import namespace="http://schemas.microsoft.com/sharepoint/v3"/>
    <xsd:import namespace="44073368-d3e0-4c21-844b-f2e419ff7419"/>
    <xsd:import namespace="823c11d7-bd76-4754-a611-06941cfc5b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socialeveiligheidjanuari2023"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Eigenschappen van het geïntegreerd beleid voor naleving" ma:hidden="true" ma:internalName="_ip_UnifiedCompliancePolicyProperties">
      <xsd:simpleType>
        <xsd:restriction base="dms:Note"/>
      </xsd:simpleType>
    </xsd:element>
    <xsd:element name="_ip_UnifiedCompliancePolicyUIAction" ma:index="25"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073368-d3e0-4c21-844b-f2e419ff7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9b6ca76-abda-4f5c-bf70-6374a71c10d9" ma:termSetId="09814cd3-568e-fe90-9814-8d621ff8fb84" ma:anchorId="fba54fb3-c3e1-fe81-a776-ca4b69148c4d" ma:open="true" ma:isKeyword="false">
      <xsd:complexType>
        <xsd:sequence>
          <xsd:element ref="pc:Terms" minOccurs="0" maxOccurs="1"/>
        </xsd:sequence>
      </xsd:complexType>
    </xsd:element>
    <xsd:element name="socialeveiligheidjanuari2023" ma:index="26" nillable="true" ma:displayName="sociale veiligheid januari 2023" ma:format="Dropdown" ma:internalName="socialeveiligheidjanuari2023">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3c11d7-bd76-4754-a611-06941cfc5b5f"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2c136924-7f79-4529-b260-ac8937106b78}" ma:internalName="TaxCatchAll" ma:showField="CatchAllData" ma:web="823c11d7-bd76-4754-a611-06941cfc5b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62E16A-9000-4253-9836-2078C2F31E04}">
  <ds:schemaRefs>
    <ds:schemaRef ds:uri="http://schemas.microsoft.com/sharepoint/v3/contenttype/forms"/>
  </ds:schemaRefs>
</ds:datastoreItem>
</file>

<file path=customXml/itemProps2.xml><?xml version="1.0" encoding="utf-8"?>
<ds:datastoreItem xmlns:ds="http://schemas.openxmlformats.org/officeDocument/2006/customXml" ds:itemID="{C77BE0E3-929D-4BB4-9A29-A5512C91C431}">
  <ds:schemaRefs>
    <ds:schemaRef ds:uri="http://schemas.microsoft.com/office/2006/metadata/properties"/>
    <ds:schemaRef ds:uri="http://schemas.microsoft.com/office/infopath/2007/PartnerControls"/>
    <ds:schemaRef ds:uri="823c11d7-bd76-4754-a611-06941cfc5b5f"/>
    <ds:schemaRef ds:uri="44073368-d3e0-4c21-844b-f2e419ff7419"/>
    <ds:schemaRef ds:uri="http://schemas.microsoft.com/sharepoint/v3"/>
  </ds:schemaRefs>
</ds:datastoreItem>
</file>

<file path=customXml/itemProps3.xml><?xml version="1.0" encoding="utf-8"?>
<ds:datastoreItem xmlns:ds="http://schemas.openxmlformats.org/officeDocument/2006/customXml" ds:itemID="{022A625E-8C60-4163-A94D-F5DE6DA48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073368-d3e0-4c21-844b-f2e419ff7419"/>
    <ds:schemaRef ds:uri="823c11d7-bd76-4754-a611-06941cfc5b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7703</TotalTime>
  <Words>6340</Words>
  <Application>Microsoft Office PowerPoint</Application>
  <PresentationFormat>Aangepast</PresentationFormat>
  <Paragraphs>585</Paragraphs>
  <Slides>52</Slides>
  <Notes>0</Notes>
  <HiddenSlides>0</HiddenSlides>
  <MMClips>0</MMClips>
  <ScaleCrop>false</ScaleCrop>
  <HeadingPairs>
    <vt:vector size="4" baseType="variant">
      <vt:variant>
        <vt:lpstr>Thema</vt:lpstr>
      </vt:variant>
      <vt:variant>
        <vt:i4>2</vt:i4>
      </vt:variant>
      <vt:variant>
        <vt:lpstr>Diatitels</vt:lpstr>
      </vt:variant>
      <vt:variant>
        <vt:i4>52</vt:i4>
      </vt:variant>
    </vt:vector>
  </HeadingPairs>
  <TitlesOfParts>
    <vt:vector size="54" baseType="lpstr">
      <vt:lpstr>Office Theme</vt:lpstr>
      <vt:lpstr>1_Office Theme</vt:lpstr>
      <vt:lpstr>PowerPoint-presentatie</vt:lpstr>
      <vt:lpstr>Waarvoor is deze Toolkit?</vt:lpstr>
      <vt:lpstr>Inhoud</vt:lpstr>
      <vt:lpstr>1. Het werkgeversmerk uitgelegd</vt:lpstr>
      <vt:lpstr>1.1 Wij zijn de UvA</vt:lpstr>
      <vt:lpstr>1.2 Employer Value Proposition</vt:lpstr>
      <vt:lpstr>1.3 See/think/do/care– communicatielagen</vt:lpstr>
      <vt:lpstr>PowerPoint-presentatie</vt:lpstr>
      <vt:lpstr>PowerPoint-presentatie</vt:lpstr>
      <vt:lpstr>PowerPoint-presentatie</vt:lpstr>
      <vt:lpstr>PowerPoint-presentatie</vt:lpstr>
      <vt:lpstr>PowerPoint-presentatie</vt:lpstr>
      <vt:lpstr>PowerPoint-presentatie</vt:lpstr>
      <vt:lpstr>2.1 Concept copy en kopregels</vt:lpstr>
      <vt:lpstr>Kopregels</vt:lpstr>
      <vt:lpstr>PowerPoint-presentatie</vt:lpstr>
      <vt:lpstr>Taalgebruik</vt:lpstr>
      <vt:lpstr>2.2 Format testimonials</vt:lpstr>
      <vt:lpstr>2.3 Voorbeeld testimonial Maarten de Rijke</vt:lpstr>
      <vt:lpstr>PowerPoint-presentatie</vt:lpstr>
      <vt:lpstr>PowerPoint-presentatie</vt:lpstr>
      <vt:lpstr>PowerPoint-presentatie</vt:lpstr>
      <vt:lpstr>2.4 Format vacaturetekst</vt:lpstr>
      <vt:lpstr>2.5 Informele vacaturetekst opbouw</vt:lpstr>
      <vt:lpstr>PowerPoint-presentatie</vt:lpstr>
      <vt:lpstr>PowerPoint-presentatie</vt:lpstr>
      <vt:lpstr>PowerPoint-presentatie</vt:lpstr>
      <vt:lpstr>2.6 Voorbeeld informele vacaturetekst</vt:lpstr>
      <vt:lpstr>PowerPoint-presentatie</vt:lpstr>
      <vt:lpstr>2.7 Formele vacaturetekst opbouw</vt:lpstr>
      <vt:lpstr>PowerPoint-presentatie</vt:lpstr>
      <vt:lpstr>PowerPoint-presentatie</vt:lpstr>
      <vt:lpstr>PowerPoint-presentatie</vt:lpstr>
      <vt:lpstr>2.8 Voorbeeld formele vacaturetekst</vt:lpstr>
      <vt:lpstr>PowerPoint-presentatie</vt:lpstr>
      <vt:lpstr>2.9 Diversiteit &amp; Inclusiviteit</vt:lpstr>
      <vt:lpstr>PowerPoint-presentatie</vt:lpstr>
      <vt:lpstr>PowerPoint-presentatie</vt:lpstr>
      <vt:lpstr>PowerPoint-presentatie</vt:lpstr>
      <vt:lpstr>3.1 Concept vorm tekst</vt:lpstr>
      <vt:lpstr>3.2 Concept vorm beeld</vt:lpstr>
      <vt:lpstr>3.3 Kleurgebruik</vt:lpstr>
      <vt:lpstr>4. Arbeidsmarktcommunicatie huisstijl door Thonik (zie pdf voor juiste element)</vt:lpstr>
      <vt:lpstr>Lijnelement</vt:lpstr>
      <vt:lpstr>Algemeen A4 staand en A5 staand/liggend</vt:lpstr>
      <vt:lpstr>Testimonials advertenties</vt:lpstr>
      <vt:lpstr>Banners online</vt:lpstr>
      <vt:lpstr>Banners online</vt:lpstr>
      <vt:lpstr>Uitingen op social media</vt:lpstr>
      <vt:lpstr>Uitingen op social media</vt:lpstr>
      <vt:lpstr>Uitingen op social media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Samira Akaiouar</dc:creator>
  <cp:lastModifiedBy>Marijn Gubbens</cp:lastModifiedBy>
  <cp:revision>977</cp:revision>
  <dcterms:created xsi:type="dcterms:W3CDTF">2022-12-07T14:44:56Z</dcterms:created>
  <dcterms:modified xsi:type="dcterms:W3CDTF">2025-03-18T11:43:38Z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2020-12-11T00:00:00Z</vt:filetime>
  </property>
  <property fmtid="{D5CDD505-2E9C-101B-9397-08002B2CF9AE}" pid="3" name="Creator">
    <vt:lpwstr>Adobe InDesign 15.1 (Macintosh)</vt:lpwstr>
  </property>
  <property fmtid="{D5CDD505-2E9C-101B-9397-08002B2CF9AE}" pid="4" name="LastSaved">
    <vt:filetime>2022-12-07T00:00:00Z</vt:filetime>
  </property>
  <property fmtid="{D5CDD505-2E9C-101B-9397-08002B2CF9AE}" pid="5" name="ContentTypeId">
    <vt:lpwstr>0x01010036BA79A5A965EB4E86CD8EF78F31AF3A</vt:lpwstr>
  </property>
  <property fmtid="{D5CDD505-2E9C-101B-9397-08002B2CF9AE}" pid="6" name="MediaServiceImageTags">
    <vt:lpwstr/>
  </property>
</Properties>
</file>